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handoutMasterIdLst>
    <p:handoutMasterId r:id="rId15"/>
  </p:handoutMasterIdLst>
  <p:sldIdLst>
    <p:sldId id="256" r:id="rId2"/>
    <p:sldId id="258" r:id="rId3"/>
    <p:sldId id="259" r:id="rId4"/>
    <p:sldId id="257" r:id="rId5"/>
    <p:sldId id="260" r:id="rId6"/>
    <p:sldId id="263" r:id="rId7"/>
    <p:sldId id="261" r:id="rId8"/>
    <p:sldId id="262"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Roboto Black" panose="02000000000000000000" pitchFamily="2" charset="0"/>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6"/>
    <a:srgbClr val="004A7C"/>
    <a:srgbClr val="3D7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4723"/>
  </p:normalViewPr>
  <p:slideViewPr>
    <p:cSldViewPr snapToGrid="0" snapToObjects="1">
      <p:cViewPr varScale="1">
        <p:scale>
          <a:sx n="117" d="100"/>
          <a:sy n="117" d="100"/>
        </p:scale>
        <p:origin x="1016" y="184"/>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ACF81E9-217A-46A0-A57F-E97667C020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E56C46-E713-4F9A-A7A8-FAF500CCD8A9}">
      <dgm:prSet/>
      <dgm:spPr/>
      <dgm:t>
        <a:bodyPr/>
        <a:lstStyle/>
        <a:p>
          <a:r>
            <a:rPr lang="en-US" b="1" dirty="0"/>
            <a:t>The information provided by speakers in any presentation made as part of the 2021 NAF Annual Ataxia Conference is for informational use only.</a:t>
          </a:r>
        </a:p>
      </dgm:t>
    </dgm:pt>
    <dgm:pt modelId="{3BCD2646-172B-4283-9468-4BE23AE8DE91}" type="parTrans" cxnId="{3E68D61D-2A63-41EB-8518-482E55C6E25E}">
      <dgm:prSet/>
      <dgm:spPr/>
      <dgm:t>
        <a:bodyPr/>
        <a:lstStyle/>
        <a:p>
          <a:endParaRPr lang="en-US"/>
        </a:p>
      </dgm:t>
    </dgm:pt>
    <dgm:pt modelId="{7367EF95-27D0-4749-9AA8-AB73D9771C19}" type="sibTrans" cxnId="{3E68D61D-2A63-41EB-8518-482E55C6E25E}">
      <dgm:prSet/>
      <dgm:spPr/>
      <dgm:t>
        <a:bodyPr/>
        <a:lstStyle/>
        <a:p>
          <a:endParaRPr lang="en-US"/>
        </a:p>
      </dgm:t>
    </dgm:pt>
    <dgm:pt modelId="{33C85875-3CCB-4F53-B40B-1147D5263A1D}">
      <dgm:prSet/>
      <dgm:spPr/>
      <dgm:t>
        <a:bodyPr/>
        <a:lstStyle/>
        <a:p>
          <a:r>
            <a:rPr lang="en-US" b="1"/>
            <a:t>NAF </a:t>
          </a:r>
          <a:r>
            <a:rPr lang="en-US" b="1" dirty="0"/>
            <a:t>encourages all attendees to consult with their primary care provider, neurologist, or other healthcare provider about any advice, exercise, therapies, medication, treatment, nutritional supplement, or regimen that may have been mentioned as part of any presentation.</a:t>
          </a:r>
        </a:p>
      </dgm:t>
    </dgm:pt>
    <dgm:pt modelId="{F46FEE4B-586F-48E1-A8ED-3C6879BBCA5F}" type="parTrans" cxnId="{37F95737-DC22-4200-B063-E8F990BEB81C}">
      <dgm:prSet/>
      <dgm:spPr/>
      <dgm:t>
        <a:bodyPr/>
        <a:lstStyle/>
        <a:p>
          <a:endParaRPr lang="en-US"/>
        </a:p>
      </dgm:t>
    </dgm:pt>
    <dgm:pt modelId="{CCFF94AC-1A16-4906-8B6A-AA89FEACDBC0}" type="sibTrans" cxnId="{37F95737-DC22-4200-B063-E8F990BEB81C}">
      <dgm:prSet/>
      <dgm:spPr/>
      <dgm:t>
        <a:bodyPr/>
        <a:lstStyle/>
        <a:p>
          <a:endParaRPr lang="en-US"/>
        </a:p>
      </dgm:t>
    </dgm:pt>
    <dgm:pt modelId="{E8BA214C-52B7-4F0A-A6F0-AB839F1E67BB}">
      <dgm:prSet/>
      <dgm:spPr/>
      <dgm:t>
        <a:bodyPr/>
        <a:lstStyle/>
        <a:p>
          <a:r>
            <a:rPr lang="en-US" b="1" dirty="0"/>
            <a:t>Products or series mentioned during these presentations does not imply endorsement by the NAF.</a:t>
          </a:r>
        </a:p>
      </dgm:t>
    </dgm:pt>
    <dgm:pt modelId="{EACAA843-F6E1-4D0C-B5FC-AD5C0A191F76}" type="parTrans" cxnId="{4494DB3A-614E-45A9-9386-3A318FDB4C37}">
      <dgm:prSet/>
      <dgm:spPr/>
      <dgm:t>
        <a:bodyPr/>
        <a:lstStyle/>
        <a:p>
          <a:endParaRPr lang="en-US"/>
        </a:p>
      </dgm:t>
    </dgm:pt>
    <dgm:pt modelId="{EAD90E9A-1832-4E0F-9FEC-5056BAF92B50}" type="sibTrans" cxnId="{4494DB3A-614E-45A9-9386-3A318FDB4C37}">
      <dgm:prSet/>
      <dgm:spPr/>
      <dgm:t>
        <a:bodyPr/>
        <a:lstStyle/>
        <a:p>
          <a:endParaRPr lang="en-US"/>
        </a:p>
      </dgm:t>
    </dgm:pt>
    <dgm:pt modelId="{5017721B-3203-4D75-9E48-9284EE68CC59}" type="pres">
      <dgm:prSet presAssocID="{0ACF81E9-217A-46A0-A57F-E97667C0203D}" presName="root" presStyleCnt="0">
        <dgm:presLayoutVars>
          <dgm:dir/>
          <dgm:resizeHandles val="exact"/>
        </dgm:presLayoutVars>
      </dgm:prSet>
      <dgm:spPr/>
    </dgm:pt>
    <dgm:pt modelId="{943C4F48-B41A-4AC2-8513-1715DD8D389A}" type="pres">
      <dgm:prSet presAssocID="{24E56C46-E713-4F9A-A7A8-FAF500CCD8A9}" presName="compNode" presStyleCnt="0"/>
      <dgm:spPr/>
    </dgm:pt>
    <dgm:pt modelId="{09DFE8DB-7414-4B25-A279-85D4526F1E29}" type="pres">
      <dgm:prSet presAssocID="{24E56C46-E713-4F9A-A7A8-FAF500CCD8A9}" presName="bgRect" presStyleLbl="bgShp" presStyleIdx="0" presStyleCnt="3"/>
      <dgm:spPr>
        <a:solidFill>
          <a:srgbClr val="084B7C"/>
        </a:solidFill>
      </dgm:spPr>
    </dgm:pt>
    <dgm:pt modelId="{6FECE7FC-37B3-4584-9B88-E38F3AAF3909}" type="pres">
      <dgm:prSet presAssocID="{24E56C46-E713-4F9A-A7A8-FAF500CCD8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3D9E2387-28DB-4EEC-9199-F5F277A8CCF2}" type="pres">
      <dgm:prSet presAssocID="{24E56C46-E713-4F9A-A7A8-FAF500CCD8A9}" presName="spaceRect" presStyleCnt="0"/>
      <dgm:spPr/>
    </dgm:pt>
    <dgm:pt modelId="{4410E6B8-980E-4FA3-A5D7-EF3C0769F513}" type="pres">
      <dgm:prSet presAssocID="{24E56C46-E713-4F9A-A7A8-FAF500CCD8A9}" presName="parTx" presStyleLbl="revTx" presStyleIdx="0" presStyleCnt="3">
        <dgm:presLayoutVars>
          <dgm:chMax val="0"/>
          <dgm:chPref val="0"/>
        </dgm:presLayoutVars>
      </dgm:prSet>
      <dgm:spPr/>
    </dgm:pt>
    <dgm:pt modelId="{A3D8987C-E202-48DC-87CE-D3342CDFE529}" type="pres">
      <dgm:prSet presAssocID="{7367EF95-27D0-4749-9AA8-AB73D9771C19}" presName="sibTrans" presStyleCnt="0"/>
      <dgm:spPr/>
    </dgm:pt>
    <dgm:pt modelId="{FC8A2D57-1E28-401E-9D64-944EE378C56B}" type="pres">
      <dgm:prSet presAssocID="{33C85875-3CCB-4F53-B40B-1147D5263A1D}" presName="compNode" presStyleCnt="0"/>
      <dgm:spPr/>
    </dgm:pt>
    <dgm:pt modelId="{5982E6F3-4645-423F-9FFD-5C44431A4D71}" type="pres">
      <dgm:prSet presAssocID="{33C85875-3CCB-4F53-B40B-1147D5263A1D}" presName="bgRect" presStyleLbl="bgShp" presStyleIdx="1" presStyleCnt="3"/>
      <dgm:spPr>
        <a:solidFill>
          <a:srgbClr val="00B0F0"/>
        </a:solidFill>
      </dgm:spPr>
    </dgm:pt>
    <dgm:pt modelId="{0A6C3B1C-6640-45FE-AB02-00B38EF2C42E}" type="pres">
      <dgm:prSet presAssocID="{33C85875-3CCB-4F53-B40B-1147D5263A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E7C745D-2914-400F-9BBA-E8334BFC07F3}" type="pres">
      <dgm:prSet presAssocID="{33C85875-3CCB-4F53-B40B-1147D5263A1D}" presName="spaceRect" presStyleCnt="0"/>
      <dgm:spPr/>
    </dgm:pt>
    <dgm:pt modelId="{5E5F9469-C142-43B0-BFC4-6F555F9E4026}" type="pres">
      <dgm:prSet presAssocID="{33C85875-3CCB-4F53-B40B-1147D5263A1D}" presName="parTx" presStyleLbl="revTx" presStyleIdx="1" presStyleCnt="3">
        <dgm:presLayoutVars>
          <dgm:chMax val="0"/>
          <dgm:chPref val="0"/>
        </dgm:presLayoutVars>
      </dgm:prSet>
      <dgm:spPr/>
    </dgm:pt>
    <dgm:pt modelId="{57A022A9-94C6-4D85-8DB7-C234B9628641}" type="pres">
      <dgm:prSet presAssocID="{CCFF94AC-1A16-4906-8B6A-AA89FEACDBC0}" presName="sibTrans" presStyleCnt="0"/>
      <dgm:spPr/>
    </dgm:pt>
    <dgm:pt modelId="{DA17C528-CBD2-4253-8106-71AE69FD7C8C}" type="pres">
      <dgm:prSet presAssocID="{E8BA214C-52B7-4F0A-A6F0-AB839F1E67BB}" presName="compNode" presStyleCnt="0"/>
      <dgm:spPr/>
    </dgm:pt>
    <dgm:pt modelId="{151CBA18-E3FA-42E4-B0F1-4BB393156A2A}" type="pres">
      <dgm:prSet presAssocID="{E8BA214C-52B7-4F0A-A6F0-AB839F1E67BB}" presName="bgRect" presStyleLbl="bgShp" presStyleIdx="2" presStyleCnt="3"/>
      <dgm:spPr>
        <a:solidFill>
          <a:srgbClr val="FBA924"/>
        </a:solidFill>
      </dgm:spPr>
    </dgm:pt>
    <dgm:pt modelId="{EDD5CF15-7199-414D-993D-97A14DF24489}" type="pres">
      <dgm:prSet presAssocID="{E8BA214C-52B7-4F0A-A6F0-AB839F1E67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5D15643F-7AF3-4C5B-AD09-8EEBAD24F1D8}" type="pres">
      <dgm:prSet presAssocID="{E8BA214C-52B7-4F0A-A6F0-AB839F1E67BB}" presName="spaceRect" presStyleCnt="0"/>
      <dgm:spPr/>
    </dgm:pt>
    <dgm:pt modelId="{B46BE490-E737-43B3-9B05-02EE0FB16623}" type="pres">
      <dgm:prSet presAssocID="{E8BA214C-52B7-4F0A-A6F0-AB839F1E67BB}" presName="parTx" presStyleLbl="revTx" presStyleIdx="2" presStyleCnt="3">
        <dgm:presLayoutVars>
          <dgm:chMax val="0"/>
          <dgm:chPref val="0"/>
        </dgm:presLayoutVars>
      </dgm:prSet>
      <dgm:spPr/>
    </dgm:pt>
  </dgm:ptLst>
  <dgm:cxnLst>
    <dgm:cxn modelId="{CFD3EF19-F53D-417B-8A0E-2361D075077C}" type="presOf" srcId="{24E56C46-E713-4F9A-A7A8-FAF500CCD8A9}" destId="{4410E6B8-980E-4FA3-A5D7-EF3C0769F513}" srcOrd="0" destOrd="0" presId="urn:microsoft.com/office/officeart/2018/2/layout/IconVerticalSolidList"/>
    <dgm:cxn modelId="{3E68D61D-2A63-41EB-8518-482E55C6E25E}" srcId="{0ACF81E9-217A-46A0-A57F-E97667C0203D}" destId="{24E56C46-E713-4F9A-A7A8-FAF500CCD8A9}" srcOrd="0" destOrd="0" parTransId="{3BCD2646-172B-4283-9468-4BE23AE8DE91}" sibTransId="{7367EF95-27D0-4749-9AA8-AB73D9771C19}"/>
    <dgm:cxn modelId="{37F95737-DC22-4200-B063-E8F990BEB81C}" srcId="{0ACF81E9-217A-46A0-A57F-E97667C0203D}" destId="{33C85875-3CCB-4F53-B40B-1147D5263A1D}" srcOrd="1" destOrd="0" parTransId="{F46FEE4B-586F-48E1-A8ED-3C6879BBCA5F}" sibTransId="{CCFF94AC-1A16-4906-8B6A-AA89FEACDBC0}"/>
    <dgm:cxn modelId="{4494DB3A-614E-45A9-9386-3A318FDB4C37}" srcId="{0ACF81E9-217A-46A0-A57F-E97667C0203D}" destId="{E8BA214C-52B7-4F0A-A6F0-AB839F1E67BB}" srcOrd="2" destOrd="0" parTransId="{EACAA843-F6E1-4D0C-B5FC-AD5C0A191F76}" sibTransId="{EAD90E9A-1832-4E0F-9FEC-5056BAF92B50}"/>
    <dgm:cxn modelId="{682AED55-6191-4AE6-8AA2-4F914549B410}" type="presOf" srcId="{0ACF81E9-217A-46A0-A57F-E97667C0203D}" destId="{5017721B-3203-4D75-9E48-9284EE68CC59}" srcOrd="0" destOrd="0" presId="urn:microsoft.com/office/officeart/2018/2/layout/IconVerticalSolidList"/>
    <dgm:cxn modelId="{B71C0985-F629-460F-8CBE-265A0FA104F9}" type="presOf" srcId="{E8BA214C-52B7-4F0A-A6F0-AB839F1E67BB}" destId="{B46BE490-E737-43B3-9B05-02EE0FB16623}" srcOrd="0" destOrd="0" presId="urn:microsoft.com/office/officeart/2018/2/layout/IconVerticalSolidList"/>
    <dgm:cxn modelId="{A52149AB-C10A-4F89-8790-492AE0F4D5B8}" type="presOf" srcId="{33C85875-3CCB-4F53-B40B-1147D5263A1D}" destId="{5E5F9469-C142-43B0-BFC4-6F555F9E4026}" srcOrd="0" destOrd="0" presId="urn:microsoft.com/office/officeart/2018/2/layout/IconVerticalSolidList"/>
    <dgm:cxn modelId="{FDF4C3FF-1F0C-4CC2-8E85-B6C2ECB86A63}" type="presParOf" srcId="{5017721B-3203-4D75-9E48-9284EE68CC59}" destId="{943C4F48-B41A-4AC2-8513-1715DD8D389A}" srcOrd="0" destOrd="0" presId="urn:microsoft.com/office/officeart/2018/2/layout/IconVerticalSolidList"/>
    <dgm:cxn modelId="{CD6C31EF-1BC2-411B-8EF7-C59396908D34}" type="presParOf" srcId="{943C4F48-B41A-4AC2-8513-1715DD8D389A}" destId="{09DFE8DB-7414-4B25-A279-85D4526F1E29}" srcOrd="0" destOrd="0" presId="urn:microsoft.com/office/officeart/2018/2/layout/IconVerticalSolidList"/>
    <dgm:cxn modelId="{AF2BD165-4D86-4177-A562-92A9B70177FD}" type="presParOf" srcId="{943C4F48-B41A-4AC2-8513-1715DD8D389A}" destId="{6FECE7FC-37B3-4584-9B88-E38F3AAF3909}" srcOrd="1" destOrd="0" presId="urn:microsoft.com/office/officeart/2018/2/layout/IconVerticalSolidList"/>
    <dgm:cxn modelId="{B97AF073-63BB-4F76-A5C6-199DA2CFE28C}" type="presParOf" srcId="{943C4F48-B41A-4AC2-8513-1715DD8D389A}" destId="{3D9E2387-28DB-4EEC-9199-F5F277A8CCF2}" srcOrd="2" destOrd="0" presId="urn:microsoft.com/office/officeart/2018/2/layout/IconVerticalSolidList"/>
    <dgm:cxn modelId="{93EF667D-CCB8-44E8-9B23-4C8AC0FACBC8}" type="presParOf" srcId="{943C4F48-B41A-4AC2-8513-1715DD8D389A}" destId="{4410E6B8-980E-4FA3-A5D7-EF3C0769F513}" srcOrd="3" destOrd="0" presId="urn:microsoft.com/office/officeart/2018/2/layout/IconVerticalSolidList"/>
    <dgm:cxn modelId="{75D46B91-DCB1-4966-BD71-0729878F6A48}" type="presParOf" srcId="{5017721B-3203-4D75-9E48-9284EE68CC59}" destId="{A3D8987C-E202-48DC-87CE-D3342CDFE529}" srcOrd="1" destOrd="0" presId="urn:microsoft.com/office/officeart/2018/2/layout/IconVerticalSolidList"/>
    <dgm:cxn modelId="{EABABA50-5948-49F9-BEC3-36D53FA0FFE7}" type="presParOf" srcId="{5017721B-3203-4D75-9E48-9284EE68CC59}" destId="{FC8A2D57-1E28-401E-9D64-944EE378C56B}" srcOrd="2" destOrd="0" presId="urn:microsoft.com/office/officeart/2018/2/layout/IconVerticalSolidList"/>
    <dgm:cxn modelId="{4A2343DF-8AC1-40D0-A854-341BE7B3E788}" type="presParOf" srcId="{FC8A2D57-1E28-401E-9D64-944EE378C56B}" destId="{5982E6F3-4645-423F-9FFD-5C44431A4D71}" srcOrd="0" destOrd="0" presId="urn:microsoft.com/office/officeart/2018/2/layout/IconVerticalSolidList"/>
    <dgm:cxn modelId="{4AF7DA28-90B9-4C84-8A99-448A4AD72A19}" type="presParOf" srcId="{FC8A2D57-1E28-401E-9D64-944EE378C56B}" destId="{0A6C3B1C-6640-45FE-AB02-00B38EF2C42E}" srcOrd="1" destOrd="0" presId="urn:microsoft.com/office/officeart/2018/2/layout/IconVerticalSolidList"/>
    <dgm:cxn modelId="{EC9D3171-8B91-458B-BCD4-A655D862B5D2}" type="presParOf" srcId="{FC8A2D57-1E28-401E-9D64-944EE378C56B}" destId="{4E7C745D-2914-400F-9BBA-E8334BFC07F3}" srcOrd="2" destOrd="0" presId="urn:microsoft.com/office/officeart/2018/2/layout/IconVerticalSolidList"/>
    <dgm:cxn modelId="{958F7DCD-1786-4E86-A293-4D7F9C27412A}" type="presParOf" srcId="{FC8A2D57-1E28-401E-9D64-944EE378C56B}" destId="{5E5F9469-C142-43B0-BFC4-6F555F9E4026}" srcOrd="3" destOrd="0" presId="urn:microsoft.com/office/officeart/2018/2/layout/IconVerticalSolidList"/>
    <dgm:cxn modelId="{C899F307-5E94-4875-A325-6EE11A64DE82}" type="presParOf" srcId="{5017721B-3203-4D75-9E48-9284EE68CC59}" destId="{57A022A9-94C6-4D85-8DB7-C234B9628641}" srcOrd="3" destOrd="0" presId="urn:microsoft.com/office/officeart/2018/2/layout/IconVerticalSolidList"/>
    <dgm:cxn modelId="{16F8FB24-23B9-4F6C-A137-434397CCD8EB}" type="presParOf" srcId="{5017721B-3203-4D75-9E48-9284EE68CC59}" destId="{DA17C528-CBD2-4253-8106-71AE69FD7C8C}" srcOrd="4" destOrd="0" presId="urn:microsoft.com/office/officeart/2018/2/layout/IconVerticalSolidList"/>
    <dgm:cxn modelId="{018CD41E-D16E-4D24-A395-9A9D1C28A74A}" type="presParOf" srcId="{DA17C528-CBD2-4253-8106-71AE69FD7C8C}" destId="{151CBA18-E3FA-42E4-B0F1-4BB393156A2A}" srcOrd="0" destOrd="0" presId="urn:microsoft.com/office/officeart/2018/2/layout/IconVerticalSolidList"/>
    <dgm:cxn modelId="{50EC7874-D286-4CA0-B009-71F2D15515BC}" type="presParOf" srcId="{DA17C528-CBD2-4253-8106-71AE69FD7C8C}" destId="{EDD5CF15-7199-414D-993D-97A14DF24489}" srcOrd="1" destOrd="0" presId="urn:microsoft.com/office/officeart/2018/2/layout/IconVerticalSolidList"/>
    <dgm:cxn modelId="{6D207AC0-6134-48BB-AB05-BE9E28466403}" type="presParOf" srcId="{DA17C528-CBD2-4253-8106-71AE69FD7C8C}" destId="{5D15643F-7AF3-4C5B-AD09-8EEBAD24F1D8}" srcOrd="2" destOrd="0" presId="urn:microsoft.com/office/officeart/2018/2/layout/IconVerticalSolidList"/>
    <dgm:cxn modelId="{7599E5C9-5EAF-4832-AC8F-740158B369DC}" type="presParOf" srcId="{DA17C528-CBD2-4253-8106-71AE69FD7C8C}" destId="{B46BE490-E737-43B3-9B05-02EE0FB166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E8DB-7414-4B25-A279-85D4526F1E29}">
      <dsp:nvSpPr>
        <dsp:cNvPr id="0" name=""/>
        <dsp:cNvSpPr/>
      </dsp:nvSpPr>
      <dsp:spPr>
        <a:xfrm>
          <a:off x="0" y="539"/>
          <a:ext cx="6213158" cy="1263522"/>
        </a:xfrm>
        <a:prstGeom prst="roundRect">
          <a:avLst>
            <a:gd name="adj" fmla="val 10000"/>
          </a:avLst>
        </a:prstGeom>
        <a:solidFill>
          <a:srgbClr val="084B7C"/>
        </a:solidFill>
        <a:ln>
          <a:noFill/>
        </a:ln>
        <a:effectLst/>
      </dsp:spPr>
      <dsp:style>
        <a:lnRef idx="0">
          <a:scrgbClr r="0" g="0" b="0"/>
        </a:lnRef>
        <a:fillRef idx="1">
          <a:scrgbClr r="0" g="0" b="0"/>
        </a:fillRef>
        <a:effectRef idx="0">
          <a:scrgbClr r="0" g="0" b="0"/>
        </a:effectRef>
        <a:fontRef idx="minor"/>
      </dsp:style>
    </dsp:sp>
    <dsp:sp modelId="{6FECE7FC-37B3-4584-9B88-E38F3AAF3909}">
      <dsp:nvSpPr>
        <dsp:cNvPr id="0" name=""/>
        <dsp:cNvSpPr/>
      </dsp:nvSpPr>
      <dsp:spPr>
        <a:xfrm>
          <a:off x="382215" y="284832"/>
          <a:ext cx="694937" cy="694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E6B8-980E-4FA3-A5D7-EF3C0769F513}">
      <dsp:nvSpPr>
        <dsp:cNvPr id="0" name=""/>
        <dsp:cNvSpPr/>
      </dsp:nvSpPr>
      <dsp:spPr>
        <a:xfrm>
          <a:off x="1459368" y="539"/>
          <a:ext cx="4753789" cy="126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3" tIns="133723" rIns="133723" bIns="133723" numCol="1" spcCol="1270" anchor="ctr" anchorCtr="0">
          <a:noAutofit/>
        </a:bodyPr>
        <a:lstStyle/>
        <a:p>
          <a:pPr marL="0" lvl="0" indent="0" algn="l" defTabSz="622300">
            <a:lnSpc>
              <a:spcPct val="90000"/>
            </a:lnSpc>
            <a:spcBef>
              <a:spcPct val="0"/>
            </a:spcBef>
            <a:spcAft>
              <a:spcPct val="35000"/>
            </a:spcAft>
            <a:buNone/>
          </a:pPr>
          <a:r>
            <a:rPr lang="en-US" sz="1400" b="1" kern="1200" dirty="0"/>
            <a:t>The information provided by speakers in any presentation made as part of the 2021 NAF Annual Ataxia Conference is for informational use only.</a:t>
          </a:r>
        </a:p>
      </dsp:txBody>
      <dsp:txXfrm>
        <a:off x="1459368" y="539"/>
        <a:ext cx="4753789" cy="1263522"/>
      </dsp:txXfrm>
    </dsp:sp>
    <dsp:sp modelId="{5982E6F3-4645-423F-9FFD-5C44431A4D71}">
      <dsp:nvSpPr>
        <dsp:cNvPr id="0" name=""/>
        <dsp:cNvSpPr/>
      </dsp:nvSpPr>
      <dsp:spPr>
        <a:xfrm>
          <a:off x="0" y="1579943"/>
          <a:ext cx="6213158" cy="1263522"/>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0A6C3B1C-6640-45FE-AB02-00B38EF2C42E}">
      <dsp:nvSpPr>
        <dsp:cNvPr id="0" name=""/>
        <dsp:cNvSpPr/>
      </dsp:nvSpPr>
      <dsp:spPr>
        <a:xfrm>
          <a:off x="382215" y="1864236"/>
          <a:ext cx="694937" cy="694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F9469-C142-43B0-BFC4-6F555F9E4026}">
      <dsp:nvSpPr>
        <dsp:cNvPr id="0" name=""/>
        <dsp:cNvSpPr/>
      </dsp:nvSpPr>
      <dsp:spPr>
        <a:xfrm>
          <a:off x="1459368" y="1579943"/>
          <a:ext cx="4753789" cy="126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3" tIns="133723" rIns="133723" bIns="133723" numCol="1" spcCol="1270" anchor="ctr" anchorCtr="0">
          <a:noAutofit/>
        </a:bodyPr>
        <a:lstStyle/>
        <a:p>
          <a:pPr marL="0" lvl="0" indent="0" algn="l" defTabSz="622300">
            <a:lnSpc>
              <a:spcPct val="90000"/>
            </a:lnSpc>
            <a:spcBef>
              <a:spcPct val="0"/>
            </a:spcBef>
            <a:spcAft>
              <a:spcPct val="35000"/>
            </a:spcAft>
            <a:buNone/>
          </a:pPr>
          <a:r>
            <a:rPr lang="en-US" sz="1400" b="1" kern="1200"/>
            <a:t>NAF </a:t>
          </a:r>
          <a:r>
            <a:rPr lang="en-US" sz="1400" b="1" kern="1200" dirty="0"/>
            <a:t>encourages all attendees to consult with their primary care provider, neurologist, or other healthcare provider about any advice, exercise, therapies, medication, treatment, nutritional supplement, or regimen that may have been mentioned as part of any presentation.</a:t>
          </a:r>
        </a:p>
      </dsp:txBody>
      <dsp:txXfrm>
        <a:off x="1459368" y="1579943"/>
        <a:ext cx="4753789" cy="1263522"/>
      </dsp:txXfrm>
    </dsp:sp>
    <dsp:sp modelId="{151CBA18-E3FA-42E4-B0F1-4BB393156A2A}">
      <dsp:nvSpPr>
        <dsp:cNvPr id="0" name=""/>
        <dsp:cNvSpPr/>
      </dsp:nvSpPr>
      <dsp:spPr>
        <a:xfrm>
          <a:off x="0" y="3159347"/>
          <a:ext cx="6213158" cy="1263522"/>
        </a:xfrm>
        <a:prstGeom prst="roundRect">
          <a:avLst>
            <a:gd name="adj" fmla="val 10000"/>
          </a:avLst>
        </a:prstGeom>
        <a:solidFill>
          <a:srgbClr val="FBA924"/>
        </a:solidFill>
        <a:ln>
          <a:noFill/>
        </a:ln>
        <a:effectLst/>
      </dsp:spPr>
      <dsp:style>
        <a:lnRef idx="0">
          <a:scrgbClr r="0" g="0" b="0"/>
        </a:lnRef>
        <a:fillRef idx="1">
          <a:scrgbClr r="0" g="0" b="0"/>
        </a:fillRef>
        <a:effectRef idx="0">
          <a:scrgbClr r="0" g="0" b="0"/>
        </a:effectRef>
        <a:fontRef idx="minor"/>
      </dsp:style>
    </dsp:sp>
    <dsp:sp modelId="{EDD5CF15-7199-414D-993D-97A14DF24489}">
      <dsp:nvSpPr>
        <dsp:cNvPr id="0" name=""/>
        <dsp:cNvSpPr/>
      </dsp:nvSpPr>
      <dsp:spPr>
        <a:xfrm>
          <a:off x="382215" y="3443639"/>
          <a:ext cx="694937" cy="694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BE490-E737-43B3-9B05-02EE0FB16623}">
      <dsp:nvSpPr>
        <dsp:cNvPr id="0" name=""/>
        <dsp:cNvSpPr/>
      </dsp:nvSpPr>
      <dsp:spPr>
        <a:xfrm>
          <a:off x="1459368" y="3159347"/>
          <a:ext cx="4753789" cy="126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3" tIns="133723" rIns="133723" bIns="133723" numCol="1" spcCol="1270" anchor="ctr" anchorCtr="0">
          <a:noAutofit/>
        </a:bodyPr>
        <a:lstStyle/>
        <a:p>
          <a:pPr marL="0" lvl="0" indent="0" algn="l" defTabSz="622300">
            <a:lnSpc>
              <a:spcPct val="90000"/>
            </a:lnSpc>
            <a:spcBef>
              <a:spcPct val="0"/>
            </a:spcBef>
            <a:spcAft>
              <a:spcPct val="35000"/>
            </a:spcAft>
            <a:buNone/>
          </a:pPr>
          <a:r>
            <a:rPr lang="en-US" sz="1400" b="1" kern="1200" dirty="0"/>
            <a:t>Products or series mentioned during these presentations does not imply endorsement by the NAF.</a:t>
          </a:r>
        </a:p>
      </dsp:txBody>
      <dsp:txXfrm>
        <a:off x="1459368" y="3159347"/>
        <a:ext cx="4753789" cy="12635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3CD7B-DC15-EB41-8CC6-DE76A77E68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C86B8E-5764-CC44-9FF9-3B2BDABC5A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A992CE-8EC3-404C-AEF0-9D78F976DC79}" type="datetimeFigureOut">
              <a:rPr lang="en-US" smtClean="0"/>
              <a:t>2/28/21</a:t>
            </a:fld>
            <a:endParaRPr lang="en-US"/>
          </a:p>
        </p:txBody>
      </p:sp>
      <p:sp>
        <p:nvSpPr>
          <p:cNvPr id="4" name="Footer Placeholder 3">
            <a:extLst>
              <a:ext uri="{FF2B5EF4-FFF2-40B4-BE49-F238E27FC236}">
                <a16:creationId xmlns:a16="http://schemas.microsoft.com/office/drawing/2014/main" id="{E81110BF-679A-FF40-9CA6-45E051872F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C72DBD-676D-9F4E-88FD-B44F78E475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0D0A15-3A0D-F343-9492-D42AF587E566}" type="slidenum">
              <a:rPr lang="en-US" smtClean="0"/>
              <a:t>‹#›</a:t>
            </a:fld>
            <a:endParaRPr lang="en-US"/>
          </a:p>
        </p:txBody>
      </p:sp>
    </p:spTree>
    <p:extLst>
      <p:ext uri="{BB962C8B-B14F-4D97-AF65-F5344CB8AC3E}">
        <p14:creationId xmlns:p14="http://schemas.microsoft.com/office/powerpoint/2010/main" val="36297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AB62E-6807-4532-B471-8377FF886D72}"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CCC6-552C-455A-902F-7A6B0542981F}" type="slidenum">
              <a:rPr lang="en-US" smtClean="0"/>
              <a:t>‹#›</a:t>
            </a:fld>
            <a:endParaRPr lang="en-US"/>
          </a:p>
        </p:txBody>
      </p:sp>
    </p:spTree>
    <p:extLst>
      <p:ext uri="{BB962C8B-B14F-4D97-AF65-F5344CB8AC3E}">
        <p14:creationId xmlns:p14="http://schemas.microsoft.com/office/powerpoint/2010/main" val="131533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1CCC6-552C-455A-902F-7A6B0542981F}" type="slidenum">
              <a:rPr lang="en-US" smtClean="0"/>
              <a:t>4</a:t>
            </a:fld>
            <a:endParaRPr lang="en-US"/>
          </a:p>
        </p:txBody>
      </p:sp>
    </p:spTree>
    <p:extLst>
      <p:ext uri="{BB962C8B-B14F-4D97-AF65-F5344CB8AC3E}">
        <p14:creationId xmlns:p14="http://schemas.microsoft.com/office/powerpoint/2010/main" val="4148066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9CC1FB-2AC4-984A-8518-B1A9FF551231}"/>
              </a:ext>
            </a:extLst>
          </p:cNvPr>
          <p:cNvPicPr>
            <a:picLocks noChangeAspect="1"/>
          </p:cNvPicPr>
          <p:nvPr userDrawn="1"/>
        </p:nvPicPr>
        <p:blipFill rotWithShape="1">
          <a:blip r:embed="rId2"/>
          <a:srcRect l="13902" t="23635" r="2177" b="5576"/>
          <a:stretch/>
        </p:blipFill>
        <p:spPr>
          <a:xfrm>
            <a:off x="0" y="0"/>
            <a:ext cx="12192000" cy="6858000"/>
          </a:xfrm>
          <a:prstGeom prst="rect">
            <a:avLst/>
          </a:prstGeom>
        </p:spPr>
      </p:pic>
      <p:sp>
        <p:nvSpPr>
          <p:cNvPr id="2" name="Title 1">
            <a:extLst>
              <a:ext uri="{FF2B5EF4-FFF2-40B4-BE49-F238E27FC236}">
                <a16:creationId xmlns:a16="http://schemas.microsoft.com/office/drawing/2014/main" id="{278BD635-E7E2-F145-9BA9-F3E196E4B9DD}"/>
              </a:ext>
            </a:extLst>
          </p:cNvPr>
          <p:cNvSpPr>
            <a:spLocks noGrp="1"/>
          </p:cNvSpPr>
          <p:nvPr>
            <p:ph type="ctrTitle" hasCustomPrompt="1"/>
          </p:nvPr>
        </p:nvSpPr>
        <p:spPr>
          <a:xfrm>
            <a:off x="824762" y="1569678"/>
            <a:ext cx="4973610" cy="2387600"/>
          </a:xfrm>
        </p:spPr>
        <p:txBody>
          <a:bodyPr anchor="b"/>
          <a:lstStyle>
            <a:lvl1pPr algn="l">
              <a:defRPr sz="5000" b="1">
                <a:solidFill>
                  <a:schemeClr val="bg1"/>
                </a:solidFill>
                <a:latin typeface="Roboto" panose="02000000000000000000" pitchFamily="2" charset="0"/>
                <a:ea typeface="Roboto" panose="02000000000000000000" pitchFamily="2" charset="0"/>
                <a:cs typeface="Open Sans" panose="020B0606030504020204" pitchFamily="34" charset="0"/>
              </a:defRPr>
            </a:lvl1pPr>
          </a:lstStyle>
          <a:p>
            <a:r>
              <a:rPr lang="en-US" dirty="0"/>
              <a:t>Session Title Here</a:t>
            </a:r>
          </a:p>
        </p:txBody>
      </p:sp>
      <p:sp>
        <p:nvSpPr>
          <p:cNvPr id="3" name="Subtitle 2">
            <a:extLst>
              <a:ext uri="{FF2B5EF4-FFF2-40B4-BE49-F238E27FC236}">
                <a16:creationId xmlns:a16="http://schemas.microsoft.com/office/drawing/2014/main" id="{0AA91C43-E65B-D049-BE0B-7482A91770C8}"/>
              </a:ext>
            </a:extLst>
          </p:cNvPr>
          <p:cNvSpPr>
            <a:spLocks noGrp="1"/>
          </p:cNvSpPr>
          <p:nvPr>
            <p:ph type="subTitle" idx="1" hasCustomPrompt="1"/>
          </p:nvPr>
        </p:nvSpPr>
        <p:spPr>
          <a:xfrm>
            <a:off x="824762" y="4210723"/>
            <a:ext cx="4973610" cy="804618"/>
          </a:xfrm>
        </p:spPr>
        <p:txBody>
          <a:bodyPr/>
          <a:lstStyle>
            <a:lvl1pPr marL="0" indent="0" algn="l">
              <a:buNone/>
              <a:defRPr sz="2400">
                <a:solidFill>
                  <a:schemeClr val="bg1"/>
                </a:solidFill>
                <a:latin typeface="Roboto" panose="02000000000000000000" pitchFamily="2" charset="0"/>
                <a:ea typeface="Roboto" panose="02000000000000000000" pitchFamily="2"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Session Presenter Here</a:t>
            </a:r>
          </a:p>
        </p:txBody>
      </p:sp>
      <p:cxnSp>
        <p:nvCxnSpPr>
          <p:cNvPr id="11" name="Straight Connector 10">
            <a:extLst>
              <a:ext uri="{FF2B5EF4-FFF2-40B4-BE49-F238E27FC236}">
                <a16:creationId xmlns:a16="http://schemas.microsoft.com/office/drawing/2014/main" id="{A11A7D94-A6A0-0E4A-B024-0035602EE6A7}"/>
              </a:ext>
            </a:extLst>
          </p:cNvPr>
          <p:cNvCxnSpPr/>
          <p:nvPr userDrawn="1"/>
        </p:nvCxnSpPr>
        <p:spPr>
          <a:xfrm>
            <a:off x="935925" y="40541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7A4158-AC2F-164F-99AB-A66C919D76B2}"/>
              </a:ext>
            </a:extLst>
          </p:cNvPr>
          <p:cNvPicPr>
            <a:picLocks noChangeAspect="1"/>
          </p:cNvPicPr>
          <p:nvPr userDrawn="1"/>
        </p:nvPicPr>
        <p:blipFill>
          <a:blip r:embed="rId3"/>
          <a:stretch>
            <a:fillRect/>
          </a:stretch>
        </p:blipFill>
        <p:spPr>
          <a:xfrm>
            <a:off x="8986445" y="4678107"/>
            <a:ext cx="3137823" cy="2131483"/>
          </a:xfrm>
          <a:prstGeom prst="rect">
            <a:avLst/>
          </a:prstGeom>
        </p:spPr>
      </p:pic>
    </p:spTree>
    <p:extLst>
      <p:ext uri="{BB962C8B-B14F-4D97-AF65-F5344CB8AC3E}">
        <p14:creationId xmlns:p14="http://schemas.microsoft.com/office/powerpoint/2010/main" val="96580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4CC58D6-5A34-2C4D-A8CF-BCF642B7FB9D}"/>
              </a:ext>
            </a:extLst>
          </p:cNvPr>
          <p:cNvSpPr>
            <a:spLocks noGrp="1"/>
          </p:cNvSpPr>
          <p:nvPr>
            <p:ph type="title"/>
          </p:nvPr>
        </p:nvSpPr>
        <p:spPr>
          <a:xfrm>
            <a:off x="441333" y="762000"/>
            <a:ext cx="9216014" cy="631909"/>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a:extLst>
              <a:ext uri="{FF2B5EF4-FFF2-40B4-BE49-F238E27FC236}">
                <a16:creationId xmlns:a16="http://schemas.microsoft.com/office/drawing/2014/main" id="{D474ABA3-5443-E540-9D25-D3E915A9986E}"/>
              </a:ext>
            </a:extLst>
          </p:cNvPr>
          <p:cNvSpPr>
            <a:spLocks noGrp="1"/>
          </p:cNvSpPr>
          <p:nvPr>
            <p:ph idx="1"/>
          </p:nvPr>
        </p:nvSpPr>
        <p:spPr>
          <a:xfrm>
            <a:off x="441333" y="1700463"/>
            <a:ext cx="11301488" cy="44917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5AD07363-D550-F646-8652-E40B06EA367C}"/>
              </a:ext>
            </a:extLst>
          </p:cNvPr>
          <p:cNvSpPr>
            <a:spLocks noGrp="1"/>
          </p:cNvSpPr>
          <p:nvPr>
            <p:ph type="dt" sz="half" idx="2"/>
          </p:nvPr>
        </p:nvSpPr>
        <p:spPr>
          <a:xfrm>
            <a:off x="44133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08134-4256-6242-8695-EF455348C9B9}" type="datetimeFigureOut">
              <a:rPr lang="en-US" smtClean="0"/>
              <a:t>2/28/21</a:t>
            </a:fld>
            <a:endParaRPr lang="en-US"/>
          </a:p>
        </p:txBody>
      </p:sp>
      <p:sp>
        <p:nvSpPr>
          <p:cNvPr id="14" name="Footer Placeholder 4">
            <a:extLst>
              <a:ext uri="{FF2B5EF4-FFF2-40B4-BE49-F238E27FC236}">
                <a16:creationId xmlns:a16="http://schemas.microsoft.com/office/drawing/2014/main" id="{BE2E8E87-59F7-C245-BC51-227218BEF0F6}"/>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FAC29FE7-7C17-6143-9A41-54B400499265}"/>
              </a:ext>
            </a:extLst>
          </p:cNvPr>
          <p:cNvSpPr>
            <a:spLocks noGrp="1"/>
          </p:cNvSpPr>
          <p:nvPr>
            <p:ph type="sldNum" sz="quarter" idx="4"/>
          </p:nvPr>
        </p:nvSpPr>
        <p:spPr>
          <a:xfrm>
            <a:off x="8610599" y="6356350"/>
            <a:ext cx="31322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A87D1-D2C4-E44B-AFBA-608BA74DBBF2}" type="slidenum">
              <a:rPr lang="en-US" smtClean="0"/>
              <a:t>‹#›</a:t>
            </a:fld>
            <a:endParaRPr lang="en-US"/>
          </a:p>
        </p:txBody>
      </p:sp>
    </p:spTree>
    <p:extLst>
      <p:ext uri="{BB962C8B-B14F-4D97-AF65-F5344CB8AC3E}">
        <p14:creationId xmlns:p14="http://schemas.microsoft.com/office/powerpoint/2010/main" val="395618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B2FC-1300-3E44-B214-C6E9E8C33263}"/>
              </a:ext>
            </a:extLst>
          </p:cNvPr>
          <p:cNvSpPr>
            <a:spLocks noGrp="1"/>
          </p:cNvSpPr>
          <p:nvPr>
            <p:ph type="title"/>
          </p:nvPr>
        </p:nvSpPr>
        <p:spPr>
          <a:xfrm>
            <a:off x="441333" y="1709738"/>
            <a:ext cx="1130148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CEFD6-DF0E-E940-AF6B-4DA6B4C35C81}"/>
              </a:ext>
            </a:extLst>
          </p:cNvPr>
          <p:cNvSpPr>
            <a:spLocks noGrp="1"/>
          </p:cNvSpPr>
          <p:nvPr>
            <p:ph type="body" idx="1"/>
          </p:nvPr>
        </p:nvSpPr>
        <p:spPr>
          <a:xfrm>
            <a:off x="441333" y="4589463"/>
            <a:ext cx="113014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BF37A-C17E-A548-B6FE-E2C467ED46E6}"/>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5" name="Footer Placeholder 4">
            <a:extLst>
              <a:ext uri="{FF2B5EF4-FFF2-40B4-BE49-F238E27FC236}">
                <a16:creationId xmlns:a16="http://schemas.microsoft.com/office/drawing/2014/main" id="{D3CE8A2F-7ECF-CA46-9216-5627D8930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177A9-C440-6443-9E95-97520F74436E}"/>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317461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C679-3EE1-7D44-91E3-14A140486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07F7-5F69-7946-A8F7-79ADE9781A13}"/>
              </a:ext>
            </a:extLst>
          </p:cNvPr>
          <p:cNvSpPr>
            <a:spLocks noGrp="1"/>
          </p:cNvSpPr>
          <p:nvPr>
            <p:ph sz="half" idx="1"/>
          </p:nvPr>
        </p:nvSpPr>
        <p:spPr>
          <a:xfrm>
            <a:off x="441333" y="1825625"/>
            <a:ext cx="5578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F3545-6062-3844-BC62-0F9A1CAB2F3B}"/>
              </a:ext>
            </a:extLst>
          </p:cNvPr>
          <p:cNvSpPr>
            <a:spLocks noGrp="1"/>
          </p:cNvSpPr>
          <p:nvPr>
            <p:ph sz="half" idx="2"/>
          </p:nvPr>
        </p:nvSpPr>
        <p:spPr>
          <a:xfrm>
            <a:off x="6172199" y="1825625"/>
            <a:ext cx="5578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CF40E-7A5B-5A42-8B0A-780EF9D538FC}"/>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6" name="Footer Placeholder 5">
            <a:extLst>
              <a:ext uri="{FF2B5EF4-FFF2-40B4-BE49-F238E27FC236}">
                <a16:creationId xmlns:a16="http://schemas.microsoft.com/office/drawing/2014/main" id="{AE54E613-B5FE-8240-B322-16BAEAEAE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33E11-A42B-0F44-8989-C8D5A260CD93}"/>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41214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32F-B9F9-554D-BE10-631B4D4BEA7E}"/>
              </a:ext>
            </a:extLst>
          </p:cNvPr>
          <p:cNvSpPr>
            <a:spLocks noGrp="1"/>
          </p:cNvSpPr>
          <p:nvPr>
            <p:ph type="title"/>
          </p:nvPr>
        </p:nvSpPr>
        <p:spPr>
          <a:xfrm>
            <a:off x="441333" y="668337"/>
            <a:ext cx="9199972"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EB5E9-658A-3742-9709-3929A71CEA9A}"/>
              </a:ext>
            </a:extLst>
          </p:cNvPr>
          <p:cNvSpPr>
            <a:spLocks noGrp="1"/>
          </p:cNvSpPr>
          <p:nvPr>
            <p:ph type="body" idx="1"/>
          </p:nvPr>
        </p:nvSpPr>
        <p:spPr>
          <a:xfrm>
            <a:off x="441334" y="1681163"/>
            <a:ext cx="5556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27714-41CF-7E48-9157-AFB250A5ED1A}"/>
              </a:ext>
            </a:extLst>
          </p:cNvPr>
          <p:cNvSpPr>
            <a:spLocks noGrp="1"/>
          </p:cNvSpPr>
          <p:nvPr>
            <p:ph sz="half" idx="2"/>
          </p:nvPr>
        </p:nvSpPr>
        <p:spPr>
          <a:xfrm>
            <a:off x="441334" y="2505075"/>
            <a:ext cx="55562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451F0-4827-7E48-92C7-6C4A758EFA13}"/>
              </a:ext>
            </a:extLst>
          </p:cNvPr>
          <p:cNvSpPr>
            <a:spLocks noGrp="1"/>
          </p:cNvSpPr>
          <p:nvPr>
            <p:ph type="body" sz="quarter" idx="3"/>
          </p:nvPr>
        </p:nvSpPr>
        <p:spPr>
          <a:xfrm>
            <a:off x="6172200" y="1681163"/>
            <a:ext cx="5556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E7056-A526-354F-9F2C-5F04D7F2AA91}"/>
              </a:ext>
            </a:extLst>
          </p:cNvPr>
          <p:cNvSpPr>
            <a:spLocks noGrp="1"/>
          </p:cNvSpPr>
          <p:nvPr>
            <p:ph sz="quarter" idx="4"/>
          </p:nvPr>
        </p:nvSpPr>
        <p:spPr>
          <a:xfrm>
            <a:off x="6172200" y="2505075"/>
            <a:ext cx="55562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2B1F41-650C-0A40-89F7-F5A3418C2E09}"/>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8" name="Footer Placeholder 7">
            <a:extLst>
              <a:ext uri="{FF2B5EF4-FFF2-40B4-BE49-F238E27FC236}">
                <a16:creationId xmlns:a16="http://schemas.microsoft.com/office/drawing/2014/main" id="{E79C2445-89F0-DD4B-BBA2-C406A17151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0D1B0-745E-694D-A8A9-D20569634B88}"/>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120496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3DB2-BC55-0146-AC6D-E6C1DD9A9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013AE-C512-334F-B9A8-07A8FD4A0C88}"/>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4" name="Footer Placeholder 3">
            <a:extLst>
              <a:ext uri="{FF2B5EF4-FFF2-40B4-BE49-F238E27FC236}">
                <a16:creationId xmlns:a16="http://schemas.microsoft.com/office/drawing/2014/main" id="{431ACE7D-FB27-9E45-AFAF-1351A695B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1BE85-72F6-8A44-9DF1-E88E7D3E2EB2}"/>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203035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DEA3A-F6C0-034A-B2BD-8A76E040560E}"/>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3" name="Footer Placeholder 2">
            <a:extLst>
              <a:ext uri="{FF2B5EF4-FFF2-40B4-BE49-F238E27FC236}">
                <a16:creationId xmlns:a16="http://schemas.microsoft.com/office/drawing/2014/main" id="{DD02CE5C-54E9-194B-89BD-A24A83255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9E75E-6D90-CA44-AF19-F16A19F27A5B}"/>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428448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FEB60C-89D9-E948-B741-82626181F2D8}"/>
              </a:ext>
            </a:extLst>
          </p:cNvPr>
          <p:cNvSpPr/>
          <p:nvPr userDrawn="1"/>
        </p:nvSpPr>
        <p:spPr>
          <a:xfrm>
            <a:off x="0" y="0"/>
            <a:ext cx="4772026" cy="6858000"/>
          </a:xfrm>
          <a:prstGeom prst="rect">
            <a:avLst/>
          </a:prstGeom>
          <a:solidFill>
            <a:srgbClr val="0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066"/>
              </a:solidFill>
            </a:endParaRPr>
          </a:p>
        </p:txBody>
      </p:sp>
      <p:sp>
        <p:nvSpPr>
          <p:cNvPr id="2" name="Title 1">
            <a:extLst>
              <a:ext uri="{FF2B5EF4-FFF2-40B4-BE49-F238E27FC236}">
                <a16:creationId xmlns:a16="http://schemas.microsoft.com/office/drawing/2014/main" id="{621C5961-5963-654C-8D38-544AF8C22F2B}"/>
              </a:ext>
            </a:extLst>
          </p:cNvPr>
          <p:cNvSpPr>
            <a:spLocks noGrp="1"/>
          </p:cNvSpPr>
          <p:nvPr>
            <p:ph type="title"/>
          </p:nvPr>
        </p:nvSpPr>
        <p:spPr>
          <a:xfrm>
            <a:off x="441334" y="2057400"/>
            <a:ext cx="3922119" cy="1648326"/>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BD9C2D-66AC-854D-AEFF-8EA4E0E109A6}"/>
              </a:ext>
            </a:extLst>
          </p:cNvPr>
          <p:cNvSpPr>
            <a:spLocks noGrp="1"/>
          </p:cNvSpPr>
          <p:nvPr>
            <p:ph idx="1"/>
          </p:nvPr>
        </p:nvSpPr>
        <p:spPr>
          <a:xfrm>
            <a:off x="5183188" y="2057400"/>
            <a:ext cx="6567478"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9CD59F-F917-1342-B075-5D152DDA35BE}"/>
              </a:ext>
            </a:extLst>
          </p:cNvPr>
          <p:cNvSpPr>
            <a:spLocks noGrp="1"/>
          </p:cNvSpPr>
          <p:nvPr>
            <p:ph type="body" sz="half" idx="2"/>
          </p:nvPr>
        </p:nvSpPr>
        <p:spPr>
          <a:xfrm>
            <a:off x="441334" y="3657600"/>
            <a:ext cx="3922119" cy="199534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32ADE8F-35A5-F347-BB4C-05DCA01E430F}"/>
              </a:ext>
            </a:extLst>
          </p:cNvPr>
          <p:cNvSpPr>
            <a:spLocks noGrp="1"/>
          </p:cNvSpPr>
          <p:nvPr>
            <p:ph type="dt" sz="half" idx="10"/>
          </p:nvPr>
        </p:nvSpPr>
        <p:spPr/>
        <p:txBody>
          <a:bodyPr/>
          <a:lstStyle>
            <a:lvl1pPr>
              <a:defRPr>
                <a:solidFill>
                  <a:schemeClr val="bg1"/>
                </a:solidFill>
              </a:defRPr>
            </a:lvl1pPr>
          </a:lstStyle>
          <a:p>
            <a:fld id="{4DE08134-4256-6242-8695-EF455348C9B9}" type="datetimeFigureOut">
              <a:rPr lang="en-US" smtClean="0"/>
              <a:pPr/>
              <a:t>2/28/21</a:t>
            </a:fld>
            <a:endParaRPr lang="en-US" dirty="0"/>
          </a:p>
        </p:txBody>
      </p:sp>
      <p:sp>
        <p:nvSpPr>
          <p:cNvPr id="6" name="Footer Placeholder 5">
            <a:extLst>
              <a:ext uri="{FF2B5EF4-FFF2-40B4-BE49-F238E27FC236}">
                <a16:creationId xmlns:a16="http://schemas.microsoft.com/office/drawing/2014/main" id="{72D5F40C-2075-4E48-8B0A-62459DD1A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31759-7FBE-7C4D-B317-240C373EEAC5}"/>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35665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AAA3-E27F-5845-8D76-4A8BF86681F5}"/>
              </a:ext>
            </a:extLst>
          </p:cNvPr>
          <p:cNvSpPr>
            <a:spLocks noGrp="1"/>
          </p:cNvSpPr>
          <p:nvPr>
            <p:ph type="title"/>
          </p:nvPr>
        </p:nvSpPr>
        <p:spPr>
          <a:xfrm>
            <a:off x="441333" y="1796716"/>
            <a:ext cx="4282565"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445844DB-9420-414B-BCE9-17679ED51B0A}"/>
              </a:ext>
            </a:extLst>
          </p:cNvPr>
          <p:cNvSpPr>
            <a:spLocks noGrp="1"/>
          </p:cNvSpPr>
          <p:nvPr>
            <p:ph type="pic" idx="1"/>
          </p:nvPr>
        </p:nvSpPr>
        <p:spPr>
          <a:xfrm>
            <a:off x="5183188" y="1796716"/>
            <a:ext cx="6559632" cy="4064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A5503C-143C-3944-801D-4B1F6F6E9760}"/>
              </a:ext>
            </a:extLst>
          </p:cNvPr>
          <p:cNvSpPr>
            <a:spLocks noGrp="1"/>
          </p:cNvSpPr>
          <p:nvPr>
            <p:ph type="body" sz="half" idx="2"/>
          </p:nvPr>
        </p:nvSpPr>
        <p:spPr>
          <a:xfrm>
            <a:off x="441333" y="3396916"/>
            <a:ext cx="4282565" cy="246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CD986-AAF0-0A42-9F09-0E3CD67718ED}"/>
              </a:ext>
            </a:extLst>
          </p:cNvPr>
          <p:cNvSpPr>
            <a:spLocks noGrp="1"/>
          </p:cNvSpPr>
          <p:nvPr>
            <p:ph type="dt" sz="half" idx="10"/>
          </p:nvPr>
        </p:nvSpPr>
        <p:spPr/>
        <p:txBody>
          <a:bodyPr/>
          <a:lstStyle/>
          <a:p>
            <a:fld id="{4DE08134-4256-6242-8695-EF455348C9B9}" type="datetimeFigureOut">
              <a:rPr lang="en-US" smtClean="0"/>
              <a:t>2/28/21</a:t>
            </a:fld>
            <a:endParaRPr lang="en-US"/>
          </a:p>
        </p:txBody>
      </p:sp>
      <p:sp>
        <p:nvSpPr>
          <p:cNvPr id="6" name="Footer Placeholder 5">
            <a:extLst>
              <a:ext uri="{FF2B5EF4-FFF2-40B4-BE49-F238E27FC236}">
                <a16:creationId xmlns:a16="http://schemas.microsoft.com/office/drawing/2014/main" id="{7D46FB28-EBFF-5340-B8BE-FC37B3EE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82E35-34DA-2C49-B594-A206F3D5BA22}"/>
              </a:ext>
            </a:extLst>
          </p:cNvPr>
          <p:cNvSpPr>
            <a:spLocks noGrp="1"/>
          </p:cNvSpPr>
          <p:nvPr>
            <p:ph type="sldNum" sz="quarter" idx="12"/>
          </p:nvPr>
        </p:nvSpPr>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10814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1A5C6-39CF-5440-965C-ED324961DFE9}"/>
              </a:ext>
            </a:extLst>
          </p:cNvPr>
          <p:cNvSpPr>
            <a:spLocks noGrp="1"/>
          </p:cNvSpPr>
          <p:nvPr>
            <p:ph type="title"/>
          </p:nvPr>
        </p:nvSpPr>
        <p:spPr>
          <a:xfrm>
            <a:off x="441333" y="762000"/>
            <a:ext cx="9216014" cy="6319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E39D7990-855B-1F44-BD05-3732F323913D}"/>
              </a:ext>
            </a:extLst>
          </p:cNvPr>
          <p:cNvSpPr>
            <a:spLocks noGrp="1"/>
          </p:cNvSpPr>
          <p:nvPr>
            <p:ph type="body" idx="1"/>
          </p:nvPr>
        </p:nvSpPr>
        <p:spPr>
          <a:xfrm>
            <a:off x="441333" y="1700463"/>
            <a:ext cx="11301488" cy="44917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E1AFC1-56F3-B345-A208-76CB60A02388}"/>
              </a:ext>
            </a:extLst>
          </p:cNvPr>
          <p:cNvSpPr>
            <a:spLocks noGrp="1"/>
          </p:cNvSpPr>
          <p:nvPr>
            <p:ph type="dt" sz="half" idx="2"/>
          </p:nvPr>
        </p:nvSpPr>
        <p:spPr>
          <a:xfrm>
            <a:off x="441333"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defRPr>
            </a:lvl1pPr>
          </a:lstStyle>
          <a:p>
            <a:fld id="{4DE08134-4256-6242-8695-EF455348C9B9}" type="datetimeFigureOut">
              <a:rPr lang="en-US" smtClean="0"/>
              <a:pPr/>
              <a:t>2/28/21</a:t>
            </a:fld>
            <a:endParaRPr lang="en-US" dirty="0">
              <a:latin typeface="Roboto" panose="02000000000000000000" pitchFamily="2" charset="0"/>
              <a:ea typeface="Roboto" panose="02000000000000000000" pitchFamily="2" charset="0"/>
            </a:endParaRPr>
          </a:p>
        </p:txBody>
      </p:sp>
      <p:sp>
        <p:nvSpPr>
          <p:cNvPr id="5" name="Footer Placeholder 4">
            <a:extLst>
              <a:ext uri="{FF2B5EF4-FFF2-40B4-BE49-F238E27FC236}">
                <a16:creationId xmlns:a16="http://schemas.microsoft.com/office/drawing/2014/main" id="{96DEA3BF-5FEC-214E-83A1-354CF1C0A015}"/>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6" name="Slide Number Placeholder 5">
            <a:extLst>
              <a:ext uri="{FF2B5EF4-FFF2-40B4-BE49-F238E27FC236}">
                <a16:creationId xmlns:a16="http://schemas.microsoft.com/office/drawing/2014/main" id="{2436B1AE-A41E-9D46-9ED2-3CA57C815DD8}"/>
              </a:ext>
            </a:extLst>
          </p:cNvPr>
          <p:cNvSpPr>
            <a:spLocks noGrp="1"/>
          </p:cNvSpPr>
          <p:nvPr>
            <p:ph type="sldNum" sz="quarter" idx="4"/>
          </p:nvPr>
        </p:nvSpPr>
        <p:spPr>
          <a:xfrm>
            <a:off x="8610599" y="6356350"/>
            <a:ext cx="3132221"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3DDA87D1-D2C4-E44B-AFBA-608BA74DBBF2}" type="slidenum">
              <a:rPr lang="en-US" smtClean="0"/>
              <a:pPr/>
              <a:t>‹#›</a:t>
            </a:fld>
            <a:endParaRPr lang="en-US"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87F1630D-803C-214A-9ED2-B8138AC358D8}"/>
              </a:ext>
            </a:extLst>
          </p:cNvPr>
          <p:cNvPicPr>
            <a:picLocks noChangeAspect="1"/>
          </p:cNvPicPr>
          <p:nvPr userDrawn="1"/>
        </p:nvPicPr>
        <p:blipFill>
          <a:blip r:embed="rId11"/>
          <a:srcRect/>
          <a:stretch/>
        </p:blipFill>
        <p:spPr>
          <a:xfrm>
            <a:off x="9855933" y="59940"/>
            <a:ext cx="2202000" cy="1492467"/>
          </a:xfrm>
          <a:prstGeom prst="rect">
            <a:avLst/>
          </a:prstGeom>
        </p:spPr>
      </p:pic>
    </p:spTree>
    <p:extLst>
      <p:ext uri="{BB962C8B-B14F-4D97-AF65-F5344CB8AC3E}">
        <p14:creationId xmlns:p14="http://schemas.microsoft.com/office/powerpoint/2010/main" val="172307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b="0" kern="1200">
          <a:solidFill>
            <a:srgbClr val="00406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pubmed.ncbi.nlm.nih.gov/30131520/#affiliation-1" TargetMode="External"/><Relationship Id="rId7" Type="http://schemas.openxmlformats.org/officeDocument/2006/relationships/hyperlink" Target="https://pubmed.ncbi.nlm.nih.gov/30131520/#affiliation-3" TargetMode="External"/><Relationship Id="rId2" Type="http://schemas.openxmlformats.org/officeDocument/2006/relationships/hyperlink" Target="https://pubmed.ncbi.nlm.nih.gov/?term=Ashizawa+T&amp;cauthor_id=30131520" TargetMode="External"/><Relationship Id="rId1" Type="http://schemas.openxmlformats.org/officeDocument/2006/relationships/slideLayout" Target="../slideLayouts/slideLayout2.xml"/><Relationship Id="rId6" Type="http://schemas.openxmlformats.org/officeDocument/2006/relationships/hyperlink" Target="https://pubmed.ncbi.nlm.nih.gov/?term=Paulson+HL&amp;cauthor_id=30131520" TargetMode="External"/><Relationship Id="rId5" Type="http://schemas.openxmlformats.org/officeDocument/2006/relationships/hyperlink" Target="https://pubmed.ncbi.nlm.nih.gov/30131520/#affiliation-2" TargetMode="External"/><Relationship Id="rId4" Type="http://schemas.openxmlformats.org/officeDocument/2006/relationships/hyperlink" Target="https://pubmed.ncbi.nlm.nih.gov/?term=%C3%96z+G&amp;cauthor_id=3013152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4289-188D-F241-AC61-A8E1CA0746AF}"/>
              </a:ext>
            </a:extLst>
          </p:cNvPr>
          <p:cNvSpPr>
            <a:spLocks noGrp="1"/>
          </p:cNvSpPr>
          <p:nvPr>
            <p:ph type="ctrTitle"/>
          </p:nvPr>
        </p:nvSpPr>
        <p:spPr/>
        <p:txBody>
          <a:bodyPr/>
          <a:lstStyle/>
          <a:p>
            <a:r>
              <a:rPr lang="en-US" dirty="0"/>
              <a:t>Ataxia Drug Treatments: Targets and Pipeline</a:t>
            </a:r>
          </a:p>
        </p:txBody>
      </p:sp>
      <p:sp>
        <p:nvSpPr>
          <p:cNvPr id="3" name="Subtitle 2">
            <a:extLst>
              <a:ext uri="{FF2B5EF4-FFF2-40B4-BE49-F238E27FC236}">
                <a16:creationId xmlns:a16="http://schemas.microsoft.com/office/drawing/2014/main" id="{66FE88E8-6398-3D49-9C3E-7FF66BAB23A0}"/>
              </a:ext>
            </a:extLst>
          </p:cNvPr>
          <p:cNvSpPr>
            <a:spLocks noGrp="1"/>
          </p:cNvSpPr>
          <p:nvPr>
            <p:ph type="subTitle" idx="1"/>
          </p:nvPr>
        </p:nvSpPr>
        <p:spPr/>
        <p:txBody>
          <a:bodyPr>
            <a:normAutofit fontScale="85000" lnSpcReduction="10000"/>
          </a:bodyPr>
          <a:lstStyle/>
          <a:p>
            <a:r>
              <a:rPr lang="en-US" dirty="0"/>
              <a:t>Susan L. Perlman M.D.</a:t>
            </a:r>
          </a:p>
          <a:p>
            <a:r>
              <a:rPr lang="en-US" dirty="0"/>
              <a:t>Clinical Professor of Neurology at UCLA</a:t>
            </a:r>
          </a:p>
        </p:txBody>
      </p:sp>
    </p:spTree>
    <p:extLst>
      <p:ext uri="{BB962C8B-B14F-4D97-AF65-F5344CB8AC3E}">
        <p14:creationId xmlns:p14="http://schemas.microsoft.com/office/powerpoint/2010/main" val="301247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00B6-5ADB-4146-80D0-C038D0ABF872}"/>
              </a:ext>
            </a:extLst>
          </p:cNvPr>
          <p:cNvSpPr>
            <a:spLocks noGrp="1"/>
          </p:cNvSpPr>
          <p:nvPr>
            <p:ph type="title"/>
          </p:nvPr>
        </p:nvSpPr>
        <p:spPr/>
        <p:txBody>
          <a:bodyPr/>
          <a:lstStyle/>
          <a:p>
            <a:r>
              <a:rPr lang="en-US" dirty="0"/>
              <a:t>MSA Pipeline </a:t>
            </a:r>
            <a:r>
              <a:rPr lang="en-US" sz="2000" dirty="0"/>
              <a:t>(MSA Coalition 2020)</a:t>
            </a:r>
          </a:p>
        </p:txBody>
      </p:sp>
      <p:pic>
        <p:nvPicPr>
          <p:cNvPr id="6" name="Content Placeholder 5">
            <a:extLst>
              <a:ext uri="{FF2B5EF4-FFF2-40B4-BE49-F238E27FC236}">
                <a16:creationId xmlns:a16="http://schemas.microsoft.com/office/drawing/2014/main" id="{4B70D54F-A594-48E4-98A3-F7AE21C9E2CA}"/>
              </a:ext>
            </a:extLst>
          </p:cNvPr>
          <p:cNvPicPr>
            <a:picLocks noGrp="1"/>
          </p:cNvPicPr>
          <p:nvPr>
            <p:ph sz="half" idx="1"/>
          </p:nvPr>
        </p:nvPicPr>
        <p:blipFill rotWithShape="1">
          <a:blip r:embed="rId2"/>
          <a:srcRect l="23718" t="18974" r="40064" b="8718"/>
          <a:stretch/>
        </p:blipFill>
        <p:spPr bwMode="auto">
          <a:xfrm>
            <a:off x="1486945" y="1393909"/>
            <a:ext cx="3855763" cy="4783054"/>
          </a:xfrm>
          <a:prstGeom prst="rect">
            <a:avLst/>
          </a:prstGeom>
          <a:ln>
            <a:noFill/>
          </a:ln>
          <a:extLst>
            <a:ext uri="{53640926-AAD7-44D8-BBD7-CCE9431645EC}">
              <a14:shadowObscured xmlns:a14="http://schemas.microsoft.com/office/drawing/2010/main"/>
            </a:ext>
          </a:extLst>
        </p:spPr>
      </p:pic>
      <p:pic>
        <p:nvPicPr>
          <p:cNvPr id="7" name="Content Placeholder 6">
            <a:extLst>
              <a:ext uri="{FF2B5EF4-FFF2-40B4-BE49-F238E27FC236}">
                <a16:creationId xmlns:a16="http://schemas.microsoft.com/office/drawing/2014/main" id="{11A5803D-BC99-4B0A-A525-49B7EBD2EE9F}"/>
              </a:ext>
            </a:extLst>
          </p:cNvPr>
          <p:cNvPicPr>
            <a:picLocks noGrp="1"/>
          </p:cNvPicPr>
          <p:nvPr>
            <p:ph sz="half" idx="2"/>
          </p:nvPr>
        </p:nvPicPr>
        <p:blipFill rotWithShape="1">
          <a:blip r:embed="rId3"/>
          <a:srcRect l="22436" t="15642" r="37180" b="6409"/>
          <a:stretch/>
        </p:blipFill>
        <p:spPr bwMode="auto">
          <a:xfrm>
            <a:off x="6662057" y="1393909"/>
            <a:ext cx="4102861" cy="4783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68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BD96-AADC-43E8-B5C2-0434C327BD03}"/>
              </a:ext>
            </a:extLst>
          </p:cNvPr>
          <p:cNvSpPr>
            <a:spLocks noGrp="1"/>
          </p:cNvSpPr>
          <p:nvPr>
            <p:ph type="title"/>
          </p:nvPr>
        </p:nvSpPr>
        <p:spPr/>
        <p:txBody>
          <a:bodyPr/>
          <a:lstStyle/>
          <a:p>
            <a:r>
              <a:rPr lang="en-US" dirty="0"/>
              <a:t>What we are relying on you to do</a:t>
            </a:r>
          </a:p>
        </p:txBody>
      </p:sp>
      <p:sp>
        <p:nvSpPr>
          <p:cNvPr id="3" name="Content Placeholder 2">
            <a:extLst>
              <a:ext uri="{FF2B5EF4-FFF2-40B4-BE49-F238E27FC236}">
                <a16:creationId xmlns:a16="http://schemas.microsoft.com/office/drawing/2014/main" id="{2F523DCF-5A83-4CC9-9F07-32B34B953A10}"/>
              </a:ext>
            </a:extLst>
          </p:cNvPr>
          <p:cNvSpPr>
            <a:spLocks noGrp="1"/>
          </p:cNvSpPr>
          <p:nvPr>
            <p:ph idx="1"/>
          </p:nvPr>
        </p:nvSpPr>
        <p:spPr>
          <a:xfrm>
            <a:off x="140887" y="1604211"/>
            <a:ext cx="11301488" cy="4491789"/>
          </a:xfrm>
        </p:spPr>
        <p:txBody>
          <a:bodyPr>
            <a:normAutofit/>
          </a:bodyPr>
          <a:lstStyle/>
          <a:p>
            <a:r>
              <a:rPr lang="en-US" dirty="0"/>
              <a:t>Network with your support organizations here and abroad.</a:t>
            </a:r>
          </a:p>
          <a:p>
            <a:r>
              <a:rPr lang="en-US" dirty="0"/>
              <a:t>Join registries.</a:t>
            </a:r>
          </a:p>
          <a:p>
            <a:r>
              <a:rPr lang="en-US" dirty="0"/>
              <a:t>Participate in clinical trials, biomarker studies, natural history studies</a:t>
            </a:r>
          </a:p>
          <a:p>
            <a:r>
              <a:rPr lang="en-US" dirty="0"/>
              <a:t>Ask questions of your peers, your doctors, your researchers.</a:t>
            </a:r>
          </a:p>
          <a:p>
            <a:r>
              <a:rPr lang="en-US" dirty="0"/>
              <a:t>If you are frustrated or angry—use that energy to help shorten that historical 15 years that it takes to bring a good idea to an approved drug. We’ve already cut that in half.</a:t>
            </a:r>
          </a:p>
          <a:p>
            <a:r>
              <a:rPr lang="en-US" dirty="0"/>
              <a:t>Speak up to the FDA and to the drug companies about your goals.</a:t>
            </a:r>
          </a:p>
          <a:p>
            <a:r>
              <a:rPr lang="en-US" dirty="0"/>
              <a:t>Let’s make this the last generation of ataxia.</a:t>
            </a:r>
          </a:p>
          <a:p>
            <a:endParaRPr lang="en-US" dirty="0"/>
          </a:p>
        </p:txBody>
      </p:sp>
    </p:spTree>
    <p:extLst>
      <p:ext uri="{BB962C8B-B14F-4D97-AF65-F5344CB8AC3E}">
        <p14:creationId xmlns:p14="http://schemas.microsoft.com/office/powerpoint/2010/main" val="171523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E6F2-6C39-4AEE-867F-7856E5C8360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5F10836-DB34-4CEE-BC17-F0004D3D24B7}"/>
              </a:ext>
            </a:extLst>
          </p:cNvPr>
          <p:cNvSpPr>
            <a:spLocks noGrp="1"/>
          </p:cNvSpPr>
          <p:nvPr>
            <p:ph idx="1"/>
          </p:nvPr>
        </p:nvSpPr>
        <p:spPr/>
        <p:txBody>
          <a:bodyPr/>
          <a:lstStyle/>
          <a:p>
            <a:r>
              <a:rPr lang="en-US" dirty="0"/>
              <a:t>STAY HEALTHY</a:t>
            </a:r>
          </a:p>
          <a:p>
            <a:r>
              <a:rPr lang="en-US" dirty="0"/>
              <a:t>STAY SAFE</a:t>
            </a:r>
          </a:p>
        </p:txBody>
      </p:sp>
    </p:spTree>
    <p:extLst>
      <p:ext uri="{BB962C8B-B14F-4D97-AF65-F5344CB8AC3E}">
        <p14:creationId xmlns:p14="http://schemas.microsoft.com/office/powerpoint/2010/main" val="31452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09C599-AD03-CA4A-B4D9-C1ED69C71BAF}"/>
              </a:ext>
            </a:extLst>
          </p:cNvPr>
          <p:cNvSpPr txBox="1">
            <a:spLocks/>
          </p:cNvSpPr>
          <p:nvPr/>
        </p:nvSpPr>
        <p:spPr>
          <a:xfrm>
            <a:off x="492370" y="516835"/>
            <a:ext cx="3736730" cy="5772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rgbClr val="004066"/>
                </a:solidFill>
                <a:latin typeface="Roboto" panose="02000000000000000000" pitchFamily="2" charset="0"/>
                <a:ea typeface="Roboto" panose="02000000000000000000" pitchFamily="2" charset="0"/>
                <a:cs typeface="+mj-cs"/>
              </a:defRPr>
            </a:lvl1pPr>
          </a:lstStyle>
          <a:p>
            <a:r>
              <a:rPr lang="en-US" dirty="0">
                <a:solidFill>
                  <a:schemeClr val="bg1"/>
                </a:solidFill>
                <a:latin typeface="Roboto Black" pitchFamily="2" charset="0"/>
                <a:ea typeface="Roboto Black" pitchFamily="2" charset="0"/>
              </a:rPr>
              <a:t>DISCLAIMER</a:t>
            </a:r>
          </a:p>
        </p:txBody>
      </p:sp>
      <p:graphicFrame>
        <p:nvGraphicFramePr>
          <p:cNvPr id="5" name="Content Placeholder 2">
            <a:extLst>
              <a:ext uri="{FF2B5EF4-FFF2-40B4-BE49-F238E27FC236}">
                <a16:creationId xmlns:a16="http://schemas.microsoft.com/office/drawing/2014/main" id="{736A1115-AD92-824C-906E-0C505B852605}"/>
              </a:ext>
            </a:extLst>
          </p:cNvPr>
          <p:cNvGraphicFramePr/>
          <p:nvPr>
            <p:extLst>
              <p:ext uri="{D42A27DB-BD31-4B8C-83A1-F6EECF244321}">
                <p14:modId xmlns:p14="http://schemas.microsoft.com/office/powerpoint/2010/main" val="3466686391"/>
              </p:ext>
            </p:extLst>
          </p:nvPr>
        </p:nvGraphicFramePr>
        <p:xfrm>
          <a:off x="5326380" y="1703070"/>
          <a:ext cx="6213158"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83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41120B-173D-D341-90FD-140DE0CB1909}"/>
              </a:ext>
            </a:extLst>
          </p:cNvPr>
          <p:cNvSpPr>
            <a:spLocks noGrp="1"/>
          </p:cNvSpPr>
          <p:nvPr>
            <p:ph type="title"/>
          </p:nvPr>
        </p:nvSpPr>
        <p:spPr>
          <a:xfrm>
            <a:off x="492370" y="605896"/>
            <a:ext cx="3691010" cy="5646208"/>
          </a:xfrm>
        </p:spPr>
        <p:txBody>
          <a:bodyPr vert="horz" lIns="91440" tIns="45720" rIns="91440" bIns="45720" rtlCol="0" anchor="ctr">
            <a:normAutofit/>
          </a:bodyPr>
          <a:lstStyle/>
          <a:p>
            <a:r>
              <a:rPr lang="en-US" sz="4000" dirty="0">
                <a:latin typeface="Roboto Black" pitchFamily="2" charset="0"/>
                <a:ea typeface="Roboto Black" pitchFamily="2" charset="0"/>
              </a:rPr>
              <a:t>PRESENTER DISCLOSURES</a:t>
            </a:r>
          </a:p>
        </p:txBody>
      </p:sp>
      <p:sp>
        <p:nvSpPr>
          <p:cNvPr id="8" name="Content Placeholder 2">
            <a:extLst>
              <a:ext uri="{FF2B5EF4-FFF2-40B4-BE49-F238E27FC236}">
                <a16:creationId xmlns:a16="http://schemas.microsoft.com/office/drawing/2014/main" id="{14158E72-CA85-DE46-B65E-633190D9FABE}"/>
              </a:ext>
            </a:extLst>
          </p:cNvPr>
          <p:cNvSpPr>
            <a:spLocks noGrp="1"/>
          </p:cNvSpPr>
          <p:nvPr>
            <p:ph type="body" sz="half" idx="2"/>
          </p:nvPr>
        </p:nvSpPr>
        <p:spPr>
          <a:xfrm>
            <a:off x="5370666" y="1360223"/>
            <a:ext cx="6413663" cy="4137554"/>
          </a:xfrm>
        </p:spPr>
        <p:txBody>
          <a:bodyPr vert="horz" lIns="0" tIns="45720" rIns="0" bIns="45720" rtlCol="0" anchor="ctr">
            <a:normAutofit/>
          </a:bodyPr>
          <a:lstStyle/>
          <a:p>
            <a:r>
              <a:rPr lang="en-US" dirty="0">
                <a:solidFill>
                  <a:schemeClr val="tx1">
                    <a:lumMod val="75000"/>
                    <a:lumOff val="25000"/>
                  </a:schemeClr>
                </a:solidFill>
              </a:rPr>
              <a:t>Susan L. Perlman M.D.</a:t>
            </a:r>
          </a:p>
          <a:p>
            <a:r>
              <a:rPr lang="en-US" dirty="0">
                <a:solidFill>
                  <a:schemeClr val="tx1">
                    <a:lumMod val="75000"/>
                    <a:lumOff val="25000"/>
                  </a:schemeClr>
                </a:solidFill>
              </a:rPr>
              <a:t>The following personal financial relationships with commercial interests relevant to this presentation existed during the past 12 months:</a:t>
            </a:r>
          </a:p>
          <a:p>
            <a:r>
              <a:rPr lang="en-US" dirty="0">
                <a:solidFill>
                  <a:schemeClr val="tx1">
                    <a:lumMod val="75000"/>
                    <a:lumOff val="25000"/>
                  </a:schemeClr>
                </a:solidFill>
              </a:rPr>
              <a:t>Member of Advisory Board or Consultant for Biogen, </a:t>
            </a:r>
            <a:r>
              <a:rPr lang="en-US" dirty="0" err="1">
                <a:solidFill>
                  <a:schemeClr val="tx1">
                    <a:lumMod val="75000"/>
                    <a:lumOff val="25000"/>
                  </a:schemeClr>
                </a:solidFill>
              </a:rPr>
              <a:t>Biohaven</a:t>
            </a:r>
            <a:r>
              <a:rPr lang="en-US" dirty="0">
                <a:solidFill>
                  <a:schemeClr val="tx1">
                    <a:lumMod val="75000"/>
                    <a:lumOff val="25000"/>
                  </a:schemeClr>
                </a:solidFill>
              </a:rPr>
              <a:t>, </a:t>
            </a:r>
            <a:r>
              <a:rPr lang="en-US" dirty="0" err="1">
                <a:solidFill>
                  <a:schemeClr val="tx1">
                    <a:lumMod val="75000"/>
                    <a:lumOff val="25000"/>
                  </a:schemeClr>
                </a:solidFill>
              </a:rPr>
              <a:t>Chondrial</a:t>
            </a:r>
            <a:r>
              <a:rPr lang="en-US" dirty="0">
                <a:solidFill>
                  <a:schemeClr val="tx1">
                    <a:lumMod val="75000"/>
                    <a:lumOff val="25000"/>
                  </a:schemeClr>
                </a:solidFill>
              </a:rPr>
              <a:t>, </a:t>
            </a:r>
            <a:r>
              <a:rPr lang="en-US" dirty="0" err="1">
                <a:solidFill>
                  <a:schemeClr val="tx1">
                    <a:lumMod val="75000"/>
                    <a:lumOff val="25000"/>
                  </a:schemeClr>
                </a:solidFill>
              </a:rPr>
              <a:t>Eydel</a:t>
            </a:r>
            <a:r>
              <a:rPr lang="en-US" dirty="0">
                <a:solidFill>
                  <a:schemeClr val="tx1">
                    <a:lumMod val="75000"/>
                    <a:lumOff val="25000"/>
                  </a:schemeClr>
                </a:solidFill>
              </a:rPr>
              <a:t>, </a:t>
            </a:r>
            <a:r>
              <a:rPr lang="en-US" dirty="0" err="1">
                <a:solidFill>
                  <a:schemeClr val="tx1">
                    <a:lumMod val="75000"/>
                    <a:lumOff val="25000"/>
                  </a:schemeClr>
                </a:solidFill>
              </a:rPr>
              <a:t>Exicure</a:t>
            </a:r>
            <a:r>
              <a:rPr lang="en-US" dirty="0">
                <a:solidFill>
                  <a:schemeClr val="tx1">
                    <a:lumMod val="75000"/>
                    <a:lumOff val="25000"/>
                  </a:schemeClr>
                </a:solidFill>
              </a:rPr>
              <a:t>, PTC, </a:t>
            </a:r>
            <a:r>
              <a:rPr lang="en-US" dirty="0" err="1">
                <a:solidFill>
                  <a:schemeClr val="tx1">
                    <a:lumMod val="75000"/>
                    <a:lumOff val="25000"/>
                  </a:schemeClr>
                </a:solidFill>
              </a:rPr>
              <a:t>Reata</a:t>
            </a:r>
            <a:r>
              <a:rPr lang="en-US" dirty="0">
                <a:solidFill>
                  <a:schemeClr val="tx1">
                    <a:lumMod val="75000"/>
                    <a:lumOff val="25000"/>
                  </a:schemeClr>
                </a:solidFill>
              </a:rPr>
              <a:t>, </a:t>
            </a:r>
            <a:r>
              <a:rPr lang="en-US" dirty="0" err="1">
                <a:solidFill>
                  <a:schemeClr val="tx1">
                    <a:lumMod val="75000"/>
                    <a:lumOff val="25000"/>
                  </a:schemeClr>
                </a:solidFill>
              </a:rPr>
              <a:t>Seelos</a:t>
            </a:r>
            <a:r>
              <a:rPr lang="en-US" dirty="0">
                <a:solidFill>
                  <a:schemeClr val="tx1">
                    <a:lumMod val="75000"/>
                    <a:lumOff val="25000"/>
                  </a:schemeClr>
                </a:solidFill>
              </a:rPr>
              <a:t>, </a:t>
            </a:r>
            <a:r>
              <a:rPr lang="en-US" dirty="0" err="1">
                <a:solidFill>
                  <a:schemeClr val="tx1">
                    <a:lumMod val="75000"/>
                    <a:lumOff val="25000"/>
                  </a:schemeClr>
                </a:solidFill>
              </a:rPr>
              <a:t>Steminent</a:t>
            </a:r>
            <a:r>
              <a:rPr lang="en-US" dirty="0">
                <a:solidFill>
                  <a:schemeClr val="tx1">
                    <a:lumMod val="75000"/>
                    <a:lumOff val="25000"/>
                  </a:schemeClr>
                </a:solidFill>
              </a:rPr>
              <a:t>.</a:t>
            </a:r>
          </a:p>
        </p:txBody>
      </p:sp>
    </p:spTree>
    <p:extLst>
      <p:ext uri="{BB962C8B-B14F-4D97-AF65-F5344CB8AC3E}">
        <p14:creationId xmlns:p14="http://schemas.microsoft.com/office/powerpoint/2010/main" val="411594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6547-B74A-0849-9690-70FD569284AC}"/>
              </a:ext>
            </a:extLst>
          </p:cNvPr>
          <p:cNvSpPr>
            <a:spLocks noGrp="1"/>
          </p:cNvSpPr>
          <p:nvPr>
            <p:ph type="title"/>
          </p:nvPr>
        </p:nvSpPr>
        <p:spPr/>
        <p:txBody>
          <a:bodyPr/>
          <a:lstStyle/>
          <a:p>
            <a:r>
              <a:rPr lang="en-US" dirty="0"/>
              <a:t>Paradigm Shifts and Medical Progress</a:t>
            </a:r>
            <a:br>
              <a:rPr lang="en-US" dirty="0"/>
            </a:br>
            <a:r>
              <a:rPr lang="en-US" sz="1400" dirty="0"/>
              <a:t>The birth of modern computing in the 1970’s served as a foundation for this all.</a:t>
            </a:r>
            <a:endParaRPr lang="en-US" dirty="0"/>
          </a:p>
        </p:txBody>
      </p:sp>
      <p:graphicFrame>
        <p:nvGraphicFramePr>
          <p:cNvPr id="4" name="Content Placeholder 3">
            <a:extLst>
              <a:ext uri="{FF2B5EF4-FFF2-40B4-BE49-F238E27FC236}">
                <a16:creationId xmlns:a16="http://schemas.microsoft.com/office/drawing/2014/main" id="{995DC405-09E4-461F-9CDB-1760E317173D}"/>
              </a:ext>
            </a:extLst>
          </p:cNvPr>
          <p:cNvGraphicFramePr>
            <a:graphicFrameLocks noGrp="1"/>
          </p:cNvGraphicFramePr>
          <p:nvPr>
            <p:ph idx="1"/>
            <p:extLst>
              <p:ext uri="{D42A27DB-BD31-4B8C-83A1-F6EECF244321}">
                <p14:modId xmlns:p14="http://schemas.microsoft.com/office/powerpoint/2010/main" val="198187820"/>
              </p:ext>
            </p:extLst>
          </p:nvPr>
        </p:nvGraphicFramePr>
        <p:xfrm>
          <a:off x="441325" y="1700213"/>
          <a:ext cx="11301415" cy="4826000"/>
        </p:xfrm>
        <a:graphic>
          <a:graphicData uri="http://schemas.openxmlformats.org/drawingml/2006/table">
            <a:tbl>
              <a:tblPr firstRow="1" bandRow="1">
                <a:tableStyleId>{5C22544A-7EE6-4342-B048-85BDC9FD1C3A}</a:tableStyleId>
              </a:tblPr>
              <a:tblGrid>
                <a:gridCol w="2260283">
                  <a:extLst>
                    <a:ext uri="{9D8B030D-6E8A-4147-A177-3AD203B41FA5}">
                      <a16:colId xmlns:a16="http://schemas.microsoft.com/office/drawing/2014/main" val="3797173222"/>
                    </a:ext>
                  </a:extLst>
                </a:gridCol>
                <a:gridCol w="2327592">
                  <a:extLst>
                    <a:ext uri="{9D8B030D-6E8A-4147-A177-3AD203B41FA5}">
                      <a16:colId xmlns:a16="http://schemas.microsoft.com/office/drawing/2014/main" val="3022337108"/>
                    </a:ext>
                  </a:extLst>
                </a:gridCol>
                <a:gridCol w="2192974">
                  <a:extLst>
                    <a:ext uri="{9D8B030D-6E8A-4147-A177-3AD203B41FA5}">
                      <a16:colId xmlns:a16="http://schemas.microsoft.com/office/drawing/2014/main" val="36711398"/>
                    </a:ext>
                  </a:extLst>
                </a:gridCol>
                <a:gridCol w="1138055">
                  <a:extLst>
                    <a:ext uri="{9D8B030D-6E8A-4147-A177-3AD203B41FA5}">
                      <a16:colId xmlns:a16="http://schemas.microsoft.com/office/drawing/2014/main" val="3201595106"/>
                    </a:ext>
                  </a:extLst>
                </a:gridCol>
                <a:gridCol w="3382511">
                  <a:extLst>
                    <a:ext uri="{9D8B030D-6E8A-4147-A177-3AD203B41FA5}">
                      <a16:colId xmlns:a16="http://schemas.microsoft.com/office/drawing/2014/main" val="1709403764"/>
                    </a:ext>
                  </a:extLst>
                </a:gridCol>
              </a:tblGrid>
              <a:tr h="370840">
                <a:tc>
                  <a:txBody>
                    <a:bodyPr/>
                    <a:lstStyle/>
                    <a:p>
                      <a:r>
                        <a:rPr lang="en-US" dirty="0"/>
                        <a:t>Infectious Disease</a:t>
                      </a:r>
                    </a:p>
                  </a:txBody>
                  <a:tcPr/>
                </a:tc>
                <a:tc>
                  <a:txBody>
                    <a:bodyPr/>
                    <a:lstStyle/>
                    <a:p>
                      <a:r>
                        <a:rPr lang="en-US" dirty="0"/>
                        <a:t>First Described</a:t>
                      </a:r>
                    </a:p>
                  </a:txBody>
                  <a:tcPr/>
                </a:tc>
                <a:tc>
                  <a:txBody>
                    <a:bodyPr/>
                    <a:lstStyle/>
                    <a:p>
                      <a:r>
                        <a:rPr lang="en-US" dirty="0"/>
                        <a:t>First Approved Drug</a:t>
                      </a:r>
                    </a:p>
                  </a:txBody>
                  <a:tcPr/>
                </a:tc>
                <a:tc>
                  <a:txBody>
                    <a:bodyPr/>
                    <a:lstStyle/>
                    <a:p>
                      <a:r>
                        <a:rPr lang="en-US" dirty="0"/>
                        <a:t>“Cure”</a:t>
                      </a:r>
                    </a:p>
                  </a:txBody>
                  <a:tcPr/>
                </a:tc>
                <a:tc>
                  <a:txBody>
                    <a:bodyPr/>
                    <a:lstStyle/>
                    <a:p>
                      <a:r>
                        <a:rPr lang="en-US" dirty="0"/>
                        <a:t>What new knowledge helped</a:t>
                      </a:r>
                    </a:p>
                  </a:txBody>
                  <a:tcPr/>
                </a:tc>
                <a:extLst>
                  <a:ext uri="{0D108BD9-81ED-4DB2-BD59-A6C34878D82A}">
                    <a16:rowId xmlns:a16="http://schemas.microsoft.com/office/drawing/2014/main" val="1589458451"/>
                  </a:ext>
                </a:extLst>
              </a:tr>
              <a:tr h="370840">
                <a:tc>
                  <a:txBody>
                    <a:bodyPr/>
                    <a:lstStyle/>
                    <a:p>
                      <a:r>
                        <a:rPr lang="en-US" dirty="0"/>
                        <a:t>HIV-AIDS</a:t>
                      </a:r>
                    </a:p>
                  </a:txBody>
                  <a:tcPr/>
                </a:tc>
                <a:tc>
                  <a:txBody>
                    <a:bodyPr/>
                    <a:lstStyle/>
                    <a:p>
                      <a:r>
                        <a:rPr lang="en-US" dirty="0"/>
                        <a:t>1981</a:t>
                      </a:r>
                    </a:p>
                  </a:txBody>
                  <a:tcPr/>
                </a:tc>
                <a:tc>
                  <a:txBody>
                    <a:bodyPr/>
                    <a:lstStyle/>
                    <a:p>
                      <a:r>
                        <a:rPr lang="en-US" dirty="0"/>
                        <a:t>1987</a:t>
                      </a:r>
                    </a:p>
                    <a:p>
                      <a:r>
                        <a:rPr lang="en-US" dirty="0"/>
                        <a:t>Preventative 2014</a:t>
                      </a:r>
                    </a:p>
                  </a:txBody>
                  <a:tcPr/>
                </a:tc>
                <a:tc>
                  <a:txBody>
                    <a:bodyPr/>
                    <a:lstStyle/>
                    <a:p>
                      <a:r>
                        <a:rPr lang="en-US" sz="1200" dirty="0"/>
                        <a:t>No vaccine</a:t>
                      </a:r>
                      <a:r>
                        <a:rPr lang="en-US" dirty="0"/>
                        <a:t>.</a:t>
                      </a:r>
                    </a:p>
                  </a:txBody>
                  <a:tcPr/>
                </a:tc>
                <a:tc>
                  <a:txBody>
                    <a:bodyPr/>
                    <a:lstStyle/>
                    <a:p>
                      <a:r>
                        <a:rPr lang="en-US" sz="1200" dirty="0"/>
                        <a:t>Understanding how retroviruses hijack the cell.</a:t>
                      </a:r>
                    </a:p>
                  </a:txBody>
                  <a:tcPr/>
                </a:tc>
                <a:extLst>
                  <a:ext uri="{0D108BD9-81ED-4DB2-BD59-A6C34878D82A}">
                    <a16:rowId xmlns:a16="http://schemas.microsoft.com/office/drawing/2014/main" val="929988767"/>
                  </a:ext>
                </a:extLst>
              </a:tr>
              <a:tr h="370840">
                <a:tc>
                  <a:txBody>
                    <a:bodyPr/>
                    <a:lstStyle/>
                    <a:p>
                      <a:r>
                        <a:rPr lang="en-US" dirty="0"/>
                        <a:t>Hepatitis C</a:t>
                      </a:r>
                    </a:p>
                  </a:txBody>
                  <a:tcPr/>
                </a:tc>
                <a:tc>
                  <a:txBody>
                    <a:bodyPr/>
                    <a:lstStyle/>
                    <a:p>
                      <a:r>
                        <a:rPr lang="en-US" dirty="0"/>
                        <a:t>1989</a:t>
                      </a:r>
                    </a:p>
                  </a:txBody>
                  <a:tcPr/>
                </a:tc>
                <a:tc>
                  <a:txBody>
                    <a:bodyPr/>
                    <a:lstStyle/>
                    <a:p>
                      <a:r>
                        <a:rPr lang="en-US" dirty="0"/>
                        <a:t>1991</a:t>
                      </a:r>
                    </a:p>
                  </a:txBody>
                  <a:tcPr/>
                </a:tc>
                <a:tc>
                  <a:txBody>
                    <a:bodyPr/>
                    <a:lstStyle/>
                    <a:p>
                      <a:r>
                        <a:rPr lang="en-US" dirty="0"/>
                        <a:t>2014 </a:t>
                      </a:r>
                    </a:p>
                    <a:p>
                      <a:r>
                        <a:rPr lang="en-US" sz="1200" dirty="0"/>
                        <a:t>No vaccine.</a:t>
                      </a:r>
                    </a:p>
                  </a:txBody>
                  <a:tcPr/>
                </a:tc>
                <a:tc>
                  <a:txBody>
                    <a:bodyPr/>
                    <a:lstStyle/>
                    <a:p>
                      <a:r>
                        <a:rPr lang="en-US" sz="1400" dirty="0"/>
                        <a:t>Understanding how the virus replicates.</a:t>
                      </a:r>
                    </a:p>
                    <a:p>
                      <a:r>
                        <a:rPr lang="en-US" sz="1400" dirty="0"/>
                        <a:t>But public health crisis remains</a:t>
                      </a:r>
                      <a:r>
                        <a:rPr lang="en-US" dirty="0"/>
                        <a:t>.</a:t>
                      </a:r>
                    </a:p>
                  </a:txBody>
                  <a:tcPr/>
                </a:tc>
                <a:extLst>
                  <a:ext uri="{0D108BD9-81ED-4DB2-BD59-A6C34878D82A}">
                    <a16:rowId xmlns:a16="http://schemas.microsoft.com/office/drawing/2014/main" val="2523928326"/>
                  </a:ext>
                </a:extLst>
              </a:tr>
              <a:tr h="370840">
                <a:tc>
                  <a:txBody>
                    <a:bodyPr/>
                    <a:lstStyle/>
                    <a:p>
                      <a:r>
                        <a:rPr lang="en-US" dirty="0"/>
                        <a:t>Prion disease</a:t>
                      </a:r>
                    </a:p>
                  </a:txBody>
                  <a:tcPr/>
                </a:tc>
                <a:tc>
                  <a:txBody>
                    <a:bodyPr/>
                    <a:lstStyle/>
                    <a:p>
                      <a:r>
                        <a:rPr lang="en-US" dirty="0"/>
                        <a:t>1983</a:t>
                      </a:r>
                    </a:p>
                  </a:txBody>
                  <a:tcPr/>
                </a:tc>
                <a:tc>
                  <a:txBody>
                    <a:bodyPr/>
                    <a:lstStyle/>
                    <a:p>
                      <a:endParaRPr lang="en-US" dirty="0"/>
                    </a:p>
                  </a:txBody>
                  <a:tcPr/>
                </a:tc>
                <a:tc>
                  <a:txBody>
                    <a:bodyPr/>
                    <a:lstStyle/>
                    <a:p>
                      <a:endParaRPr lang="en-US" dirty="0"/>
                    </a:p>
                  </a:txBody>
                  <a:tcPr/>
                </a:tc>
                <a:tc>
                  <a:txBody>
                    <a:bodyPr/>
                    <a:lstStyle/>
                    <a:p>
                      <a:r>
                        <a:rPr lang="en-US" sz="1400" dirty="0"/>
                        <a:t>Understanding how prions replicate</a:t>
                      </a:r>
                    </a:p>
                  </a:txBody>
                  <a:tcPr/>
                </a:tc>
                <a:extLst>
                  <a:ext uri="{0D108BD9-81ED-4DB2-BD59-A6C34878D82A}">
                    <a16:rowId xmlns:a16="http://schemas.microsoft.com/office/drawing/2014/main" val="1360555392"/>
                  </a:ext>
                </a:extLst>
              </a:tr>
              <a:tr h="370840">
                <a:tc>
                  <a:txBody>
                    <a:bodyPr/>
                    <a:lstStyle/>
                    <a:p>
                      <a:r>
                        <a:rPr lang="en-US" dirty="0">
                          <a:solidFill>
                            <a:schemeClr val="bg1"/>
                          </a:solidFill>
                        </a:rPr>
                        <a:t>Genetic Disease</a:t>
                      </a:r>
                    </a:p>
                  </a:txBody>
                  <a:tcPr>
                    <a:solidFill>
                      <a:schemeClr val="accent5">
                        <a:lumMod val="75000"/>
                      </a:schemeClr>
                    </a:solidFill>
                  </a:tcPr>
                </a:tc>
                <a:tc>
                  <a:txBody>
                    <a:bodyPr/>
                    <a:lstStyle/>
                    <a:p>
                      <a:endParaRPr lang="en-US" dirty="0">
                        <a:solidFill>
                          <a:schemeClr val="bg1"/>
                        </a:solidFill>
                      </a:endParaRPr>
                    </a:p>
                  </a:txBody>
                  <a:tcPr>
                    <a:solidFill>
                      <a:schemeClr val="accent5">
                        <a:lumMod val="75000"/>
                      </a:schemeClr>
                    </a:solidFill>
                  </a:tcPr>
                </a:tc>
                <a:tc>
                  <a:txBody>
                    <a:bodyPr/>
                    <a:lstStyle/>
                    <a:p>
                      <a:endParaRPr lang="en-US" dirty="0">
                        <a:solidFill>
                          <a:schemeClr val="bg1"/>
                        </a:solidFill>
                      </a:endParaRPr>
                    </a:p>
                  </a:txBody>
                  <a:tcPr>
                    <a:solidFill>
                      <a:schemeClr val="accent5">
                        <a:lumMod val="75000"/>
                      </a:schemeClr>
                    </a:solidFill>
                  </a:tcPr>
                </a:tc>
                <a:tc>
                  <a:txBody>
                    <a:bodyPr/>
                    <a:lstStyle/>
                    <a:p>
                      <a:endParaRPr lang="en-US" dirty="0">
                        <a:solidFill>
                          <a:schemeClr val="bg1"/>
                        </a:solidFill>
                      </a:endParaRPr>
                    </a:p>
                  </a:txBody>
                  <a:tcPr>
                    <a:solidFill>
                      <a:schemeClr val="accent5">
                        <a:lumMod val="75000"/>
                      </a:schemeClr>
                    </a:solidFill>
                  </a:tcPr>
                </a:tc>
                <a:tc>
                  <a:txBody>
                    <a:bodyPr/>
                    <a:lstStyle/>
                    <a:p>
                      <a:endParaRPr lang="en-US" dirty="0">
                        <a:solidFill>
                          <a:schemeClr val="bg1"/>
                        </a:solidFill>
                      </a:endParaRPr>
                    </a:p>
                  </a:txBody>
                  <a:tcPr>
                    <a:solidFill>
                      <a:schemeClr val="accent5">
                        <a:lumMod val="75000"/>
                      </a:schemeClr>
                    </a:solidFill>
                  </a:tcPr>
                </a:tc>
                <a:extLst>
                  <a:ext uri="{0D108BD9-81ED-4DB2-BD59-A6C34878D82A}">
                    <a16:rowId xmlns:a16="http://schemas.microsoft.com/office/drawing/2014/main" val="3407511733"/>
                  </a:ext>
                </a:extLst>
              </a:tr>
              <a:tr h="370840">
                <a:tc>
                  <a:txBody>
                    <a:bodyPr/>
                    <a:lstStyle/>
                    <a:p>
                      <a:r>
                        <a:rPr lang="en-US" dirty="0"/>
                        <a:t>Duchenne Dystrophy</a:t>
                      </a:r>
                    </a:p>
                  </a:txBody>
                  <a:tcPr/>
                </a:tc>
                <a:tc>
                  <a:txBody>
                    <a:bodyPr/>
                    <a:lstStyle/>
                    <a:p>
                      <a:r>
                        <a:rPr lang="en-US" dirty="0"/>
                        <a:t>Gene discovered 1986</a:t>
                      </a:r>
                    </a:p>
                  </a:txBody>
                  <a:tcPr/>
                </a:tc>
                <a:tc>
                  <a:txBody>
                    <a:bodyPr/>
                    <a:lstStyle/>
                    <a:p>
                      <a:r>
                        <a:rPr lang="en-US" dirty="0"/>
                        <a:t>Steroids--2017</a:t>
                      </a:r>
                    </a:p>
                  </a:txBody>
                  <a:tcPr/>
                </a:tc>
                <a:tc>
                  <a:txBody>
                    <a:bodyPr/>
                    <a:lstStyle/>
                    <a:p>
                      <a:r>
                        <a:rPr lang="en-US" dirty="0"/>
                        <a:t>2016 </a:t>
                      </a:r>
                    </a:p>
                  </a:txBody>
                  <a:tcPr/>
                </a:tc>
                <a:tc>
                  <a:txBody>
                    <a:bodyPr/>
                    <a:lstStyle/>
                    <a:p>
                      <a:r>
                        <a:rPr lang="en-US" dirty="0"/>
                        <a:t>Exon-skipping </a:t>
                      </a:r>
                    </a:p>
                  </a:txBody>
                  <a:tcPr/>
                </a:tc>
                <a:extLst>
                  <a:ext uri="{0D108BD9-81ED-4DB2-BD59-A6C34878D82A}">
                    <a16:rowId xmlns:a16="http://schemas.microsoft.com/office/drawing/2014/main" val="1456920077"/>
                  </a:ext>
                </a:extLst>
              </a:tr>
              <a:tr h="370840">
                <a:tc>
                  <a:txBody>
                    <a:bodyPr/>
                    <a:lstStyle/>
                    <a:p>
                      <a:r>
                        <a:rPr lang="en-US" sz="1600" dirty="0"/>
                        <a:t>Spinal Muscular Atrophy</a:t>
                      </a:r>
                    </a:p>
                  </a:txBody>
                  <a:tcPr/>
                </a:tc>
                <a:tc>
                  <a:txBody>
                    <a:bodyPr/>
                    <a:lstStyle/>
                    <a:p>
                      <a:r>
                        <a:rPr lang="en-US" dirty="0"/>
                        <a:t>Gene discovered 1995</a:t>
                      </a:r>
                    </a:p>
                  </a:txBody>
                  <a:tcPr/>
                </a:tc>
                <a:tc>
                  <a:txBody>
                    <a:bodyPr/>
                    <a:lstStyle/>
                    <a:p>
                      <a:r>
                        <a:rPr lang="en-US" dirty="0"/>
                        <a:t>2016</a:t>
                      </a:r>
                    </a:p>
                  </a:txBody>
                  <a:tcPr/>
                </a:tc>
                <a:tc>
                  <a:txBody>
                    <a:bodyPr/>
                    <a:lstStyle/>
                    <a:p>
                      <a:r>
                        <a:rPr lang="en-US" dirty="0"/>
                        <a:t>DMT</a:t>
                      </a:r>
                    </a:p>
                  </a:txBody>
                  <a:tcPr/>
                </a:tc>
                <a:tc>
                  <a:txBody>
                    <a:bodyPr/>
                    <a:lstStyle/>
                    <a:p>
                      <a:r>
                        <a:rPr lang="en-US" dirty="0"/>
                        <a:t>Splicing repair of alternative gene</a:t>
                      </a:r>
                    </a:p>
                  </a:txBody>
                  <a:tcPr/>
                </a:tc>
                <a:extLst>
                  <a:ext uri="{0D108BD9-81ED-4DB2-BD59-A6C34878D82A}">
                    <a16:rowId xmlns:a16="http://schemas.microsoft.com/office/drawing/2014/main" val="1577181381"/>
                  </a:ext>
                </a:extLst>
              </a:tr>
              <a:tr h="370840">
                <a:tc>
                  <a:txBody>
                    <a:bodyPr/>
                    <a:lstStyle/>
                    <a:p>
                      <a:r>
                        <a:rPr lang="en-US" dirty="0" err="1"/>
                        <a:t>Friedreichs</a:t>
                      </a:r>
                      <a:r>
                        <a:rPr lang="en-US" dirty="0"/>
                        <a:t> ataxia</a:t>
                      </a:r>
                    </a:p>
                  </a:txBody>
                  <a:tcPr/>
                </a:tc>
                <a:tc>
                  <a:txBody>
                    <a:bodyPr/>
                    <a:lstStyle/>
                    <a:p>
                      <a:r>
                        <a:rPr lang="en-US" dirty="0"/>
                        <a:t>Gene discovered 1996</a:t>
                      </a:r>
                    </a:p>
                  </a:txBody>
                  <a:tcPr/>
                </a:tc>
                <a:tc>
                  <a:txBody>
                    <a:bodyPr/>
                    <a:lstStyle/>
                    <a:p>
                      <a:endParaRPr lang="en-US" dirty="0"/>
                    </a:p>
                  </a:txBody>
                  <a:tcPr/>
                </a:tc>
                <a:tc>
                  <a:txBody>
                    <a:bodyPr/>
                    <a:lstStyle/>
                    <a:p>
                      <a:endParaRPr lang="en-US" dirty="0"/>
                    </a:p>
                  </a:txBody>
                  <a:tcPr/>
                </a:tc>
                <a:tc>
                  <a:txBody>
                    <a:bodyPr/>
                    <a:lstStyle/>
                    <a:p>
                      <a:r>
                        <a:rPr lang="en-US" dirty="0"/>
                        <a:t>Understanding mitochondria</a:t>
                      </a:r>
                    </a:p>
                    <a:p>
                      <a:r>
                        <a:rPr lang="en-US" dirty="0"/>
                        <a:t>Understanding gene regulation</a:t>
                      </a:r>
                    </a:p>
                  </a:txBody>
                  <a:tcPr/>
                </a:tc>
                <a:extLst>
                  <a:ext uri="{0D108BD9-81ED-4DB2-BD59-A6C34878D82A}">
                    <a16:rowId xmlns:a16="http://schemas.microsoft.com/office/drawing/2014/main" val="840339026"/>
                  </a:ext>
                </a:extLst>
              </a:tr>
              <a:tr h="370840">
                <a:tc>
                  <a:txBody>
                    <a:bodyPr/>
                    <a:lstStyle/>
                    <a:p>
                      <a:r>
                        <a:rPr lang="en-US" dirty="0"/>
                        <a:t>Spinocerebellar ataxia</a:t>
                      </a:r>
                    </a:p>
                  </a:txBody>
                  <a:tcPr/>
                </a:tc>
                <a:tc>
                  <a:txBody>
                    <a:bodyPr/>
                    <a:lstStyle/>
                    <a:p>
                      <a:r>
                        <a:rPr lang="en-US" dirty="0"/>
                        <a:t>SCA1 gene in 1993</a:t>
                      </a:r>
                    </a:p>
                  </a:txBody>
                  <a:tcPr/>
                </a:tc>
                <a:tc>
                  <a:txBody>
                    <a:bodyPr/>
                    <a:lstStyle/>
                    <a:p>
                      <a:endParaRPr lang="en-US"/>
                    </a:p>
                  </a:txBody>
                  <a:tcPr/>
                </a:tc>
                <a:tc>
                  <a:txBody>
                    <a:bodyPr/>
                    <a:lstStyle/>
                    <a:p>
                      <a:endParaRPr lang="en-US"/>
                    </a:p>
                  </a:txBody>
                  <a:tcPr/>
                </a:tc>
                <a:tc>
                  <a:txBody>
                    <a:bodyPr/>
                    <a:lstStyle/>
                    <a:p>
                      <a:r>
                        <a:rPr lang="en-US" dirty="0"/>
                        <a:t>Understanding gain of function</a:t>
                      </a:r>
                    </a:p>
                  </a:txBody>
                  <a:tcPr/>
                </a:tc>
                <a:extLst>
                  <a:ext uri="{0D108BD9-81ED-4DB2-BD59-A6C34878D82A}">
                    <a16:rowId xmlns:a16="http://schemas.microsoft.com/office/drawing/2014/main" val="1140430390"/>
                  </a:ext>
                </a:extLst>
              </a:tr>
              <a:tr h="370840">
                <a:tc>
                  <a:txBody>
                    <a:bodyPr/>
                    <a:lstStyle/>
                    <a:p>
                      <a:r>
                        <a:rPr lang="en-US" sz="1800" dirty="0">
                          <a:solidFill>
                            <a:schemeClr val="bg1"/>
                          </a:solidFill>
                        </a:rPr>
                        <a:t>Non-genetic Ataxia</a:t>
                      </a:r>
                    </a:p>
                  </a:txBody>
                  <a:tcPr>
                    <a:solidFill>
                      <a:schemeClr val="accent5">
                        <a:lumMod val="75000"/>
                      </a:schemeClr>
                    </a:solidFill>
                  </a:tcPr>
                </a:tc>
                <a:tc>
                  <a:txBody>
                    <a:bodyPr/>
                    <a:lstStyle/>
                    <a:p>
                      <a:endParaRPr lang="en-US" dirty="0"/>
                    </a:p>
                  </a:txBody>
                  <a:tcPr>
                    <a:solidFill>
                      <a:schemeClr val="accent5">
                        <a:lumMod val="75000"/>
                      </a:schemeClr>
                    </a:solidFill>
                  </a:tcPr>
                </a:tc>
                <a:tc>
                  <a:txBody>
                    <a:bodyPr/>
                    <a:lstStyle/>
                    <a:p>
                      <a:endParaRPr lang="en-US" dirty="0"/>
                    </a:p>
                  </a:txBody>
                  <a:tcPr>
                    <a:solidFill>
                      <a:schemeClr val="accent5">
                        <a:lumMod val="75000"/>
                      </a:schemeClr>
                    </a:solidFill>
                  </a:tcPr>
                </a:tc>
                <a:tc>
                  <a:txBody>
                    <a:bodyPr/>
                    <a:lstStyle/>
                    <a:p>
                      <a:endParaRPr lang="en-US" dirty="0"/>
                    </a:p>
                  </a:txBody>
                  <a:tcPr>
                    <a:solidFill>
                      <a:schemeClr val="accent5">
                        <a:lumMod val="75000"/>
                      </a:schemeClr>
                    </a:solidFill>
                  </a:tcPr>
                </a:tc>
                <a:tc>
                  <a:txBody>
                    <a:bodyPr/>
                    <a:lstStyle/>
                    <a:p>
                      <a:endParaRPr lang="en-US" dirty="0"/>
                    </a:p>
                  </a:txBody>
                  <a:tcPr>
                    <a:solidFill>
                      <a:schemeClr val="accent5">
                        <a:lumMod val="75000"/>
                      </a:schemeClr>
                    </a:solidFill>
                  </a:tcPr>
                </a:tc>
                <a:extLst>
                  <a:ext uri="{0D108BD9-81ED-4DB2-BD59-A6C34878D82A}">
                    <a16:rowId xmlns:a16="http://schemas.microsoft.com/office/drawing/2014/main" val="306996695"/>
                  </a:ext>
                </a:extLst>
              </a:tr>
              <a:tr h="370840">
                <a:tc>
                  <a:txBody>
                    <a:bodyPr/>
                    <a:lstStyle/>
                    <a:p>
                      <a:r>
                        <a:rPr lang="en-US" sz="1600" dirty="0"/>
                        <a:t>Multiple system atrophy</a:t>
                      </a:r>
                    </a:p>
                  </a:txBody>
                  <a:tcPr/>
                </a:tc>
                <a:tc>
                  <a:txBody>
                    <a:bodyPr/>
                    <a:lstStyle/>
                    <a:p>
                      <a:r>
                        <a:rPr lang="en-US" dirty="0"/>
                        <a:t>1996</a:t>
                      </a:r>
                    </a:p>
                  </a:txBody>
                  <a:tcPr/>
                </a:tc>
                <a:tc>
                  <a:txBody>
                    <a:bodyPr/>
                    <a:lstStyle/>
                    <a:p>
                      <a:endParaRPr lang="en-US" dirty="0"/>
                    </a:p>
                  </a:txBody>
                  <a:tcPr/>
                </a:tc>
                <a:tc>
                  <a:txBody>
                    <a:bodyPr/>
                    <a:lstStyle/>
                    <a:p>
                      <a:endParaRPr lang="en-US"/>
                    </a:p>
                  </a:txBody>
                  <a:tcPr/>
                </a:tc>
                <a:tc>
                  <a:txBody>
                    <a:bodyPr/>
                    <a:lstStyle/>
                    <a:p>
                      <a:r>
                        <a:rPr lang="en-US" dirty="0"/>
                        <a:t>Understanding synuclein</a:t>
                      </a:r>
                    </a:p>
                  </a:txBody>
                  <a:tcPr/>
                </a:tc>
                <a:extLst>
                  <a:ext uri="{0D108BD9-81ED-4DB2-BD59-A6C34878D82A}">
                    <a16:rowId xmlns:a16="http://schemas.microsoft.com/office/drawing/2014/main" val="1315292608"/>
                  </a:ext>
                </a:extLst>
              </a:tr>
            </a:tbl>
          </a:graphicData>
        </a:graphic>
      </p:graphicFrame>
    </p:spTree>
    <p:extLst>
      <p:ext uri="{BB962C8B-B14F-4D97-AF65-F5344CB8AC3E}">
        <p14:creationId xmlns:p14="http://schemas.microsoft.com/office/powerpoint/2010/main" val="413418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FBE6-5DED-4F4B-8CA5-DBE34430B166}"/>
              </a:ext>
            </a:extLst>
          </p:cNvPr>
          <p:cNvSpPr>
            <a:spLocks noGrp="1"/>
          </p:cNvSpPr>
          <p:nvPr>
            <p:ph type="title"/>
          </p:nvPr>
        </p:nvSpPr>
        <p:spPr/>
        <p:txBody>
          <a:bodyPr/>
          <a:lstStyle/>
          <a:p>
            <a:r>
              <a:rPr lang="en-US" dirty="0"/>
              <a:t>Resources for Ataxia Progress</a:t>
            </a:r>
          </a:p>
        </p:txBody>
      </p:sp>
      <p:sp>
        <p:nvSpPr>
          <p:cNvPr id="3" name="Content Placeholder 2">
            <a:extLst>
              <a:ext uri="{FF2B5EF4-FFF2-40B4-BE49-F238E27FC236}">
                <a16:creationId xmlns:a16="http://schemas.microsoft.com/office/drawing/2014/main" id="{BD2632C7-C539-4F5B-AD8F-9E27AFCACD1F}"/>
              </a:ext>
            </a:extLst>
          </p:cNvPr>
          <p:cNvSpPr>
            <a:spLocks noGrp="1"/>
          </p:cNvSpPr>
          <p:nvPr>
            <p:ph idx="1"/>
          </p:nvPr>
        </p:nvSpPr>
        <p:spPr/>
        <p:txBody>
          <a:bodyPr/>
          <a:lstStyle/>
          <a:p>
            <a:r>
              <a:rPr lang="en-US" dirty="0"/>
              <a:t>Public-Private-Patient Partnership</a:t>
            </a:r>
          </a:p>
          <a:p>
            <a:endParaRPr lang="en-US" dirty="0"/>
          </a:p>
          <a:p>
            <a:r>
              <a:rPr lang="en-US" dirty="0"/>
              <a:t>NIH, FDA</a:t>
            </a:r>
          </a:p>
          <a:p>
            <a:r>
              <a:rPr lang="en-US" dirty="0"/>
              <a:t>National Ataxia Foundation, Friedreich’s Ataxia Research Alliance</a:t>
            </a:r>
          </a:p>
          <a:p>
            <a:r>
              <a:rPr lang="en-US" dirty="0"/>
              <a:t>NAF Drug Development Collaborative to bring Industry closer</a:t>
            </a:r>
          </a:p>
          <a:p>
            <a:r>
              <a:rPr lang="en-US" dirty="0"/>
              <a:t>Ataxia Global Initiative</a:t>
            </a:r>
          </a:p>
          <a:p>
            <a:r>
              <a:rPr lang="en-US" dirty="0"/>
              <a:t>MSA Coalition</a:t>
            </a:r>
          </a:p>
          <a:p>
            <a:r>
              <a:rPr lang="en-US" dirty="0"/>
              <a:t>Patients and Families like you, who are willing to step up</a:t>
            </a:r>
          </a:p>
          <a:p>
            <a:pPr marL="0" indent="0">
              <a:buNone/>
            </a:pPr>
            <a:endParaRPr lang="en-US" dirty="0"/>
          </a:p>
        </p:txBody>
      </p:sp>
    </p:spTree>
    <p:extLst>
      <p:ext uri="{BB962C8B-B14F-4D97-AF65-F5344CB8AC3E}">
        <p14:creationId xmlns:p14="http://schemas.microsoft.com/office/powerpoint/2010/main" val="86271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9851-6002-4706-9EAC-F2C22FD377D7}"/>
              </a:ext>
            </a:extLst>
          </p:cNvPr>
          <p:cNvSpPr>
            <a:spLocks noGrp="1"/>
          </p:cNvSpPr>
          <p:nvPr>
            <p:ph type="title"/>
          </p:nvPr>
        </p:nvSpPr>
        <p:spPr/>
        <p:txBody>
          <a:bodyPr/>
          <a:lstStyle/>
          <a:p>
            <a:r>
              <a:rPr lang="en-US" dirty="0"/>
              <a:t>From the Ataxia Global Initiative</a:t>
            </a:r>
            <a:br>
              <a:rPr lang="en-US" dirty="0"/>
            </a:br>
            <a:r>
              <a:rPr lang="en-US" sz="2400" b="1" dirty="0"/>
              <a:t>Thomas </a:t>
            </a:r>
            <a:r>
              <a:rPr lang="en-US" sz="2400" b="1" dirty="0" err="1"/>
              <a:t>Klockgether</a:t>
            </a:r>
            <a:r>
              <a:rPr lang="en-US" sz="2400" b="1" dirty="0"/>
              <a:t>, </a:t>
            </a:r>
            <a:r>
              <a:rPr lang="en-US" sz="2400" b="1" dirty="0" err="1"/>
              <a:t>Matthis</a:t>
            </a:r>
            <a:r>
              <a:rPr lang="en-US" sz="2400" b="1" dirty="0"/>
              <a:t> </a:t>
            </a:r>
            <a:r>
              <a:rPr lang="en-US" sz="2400" b="1" dirty="0" err="1"/>
              <a:t>Synofzik</a:t>
            </a:r>
            <a:r>
              <a:rPr lang="en-US" sz="2400" b="1" dirty="0"/>
              <a:t>, Holm </a:t>
            </a:r>
            <a:r>
              <a:rPr lang="en-US" sz="2400" b="1" dirty="0" err="1"/>
              <a:t>Graessner</a:t>
            </a:r>
            <a:endParaRPr lang="en-US" sz="2400" dirty="0"/>
          </a:p>
        </p:txBody>
      </p:sp>
      <p:pic>
        <p:nvPicPr>
          <p:cNvPr id="6" name="Content Placeholder 5">
            <a:extLst>
              <a:ext uri="{FF2B5EF4-FFF2-40B4-BE49-F238E27FC236}">
                <a16:creationId xmlns:a16="http://schemas.microsoft.com/office/drawing/2014/main" id="{C92E0FA1-0E44-4C2E-AF1B-E7A551135B0C}"/>
              </a:ext>
            </a:extLst>
          </p:cNvPr>
          <p:cNvPicPr>
            <a:picLocks noGrp="1"/>
          </p:cNvPicPr>
          <p:nvPr>
            <p:ph sz="half" idx="1"/>
          </p:nvPr>
        </p:nvPicPr>
        <p:blipFill rotWithShape="1">
          <a:blip r:embed="rId2"/>
          <a:srcRect l="4647" t="18717" r="23558" b="16411"/>
          <a:stretch/>
        </p:blipFill>
        <p:spPr bwMode="auto">
          <a:xfrm>
            <a:off x="441325" y="2426120"/>
            <a:ext cx="5578475" cy="3150348"/>
          </a:xfrm>
          <a:prstGeom prst="rect">
            <a:avLst/>
          </a:prstGeom>
          <a:ln>
            <a:noFill/>
          </a:ln>
          <a:extLst>
            <a:ext uri="{53640926-AAD7-44D8-BBD7-CCE9431645EC}">
              <a14:shadowObscured xmlns:a14="http://schemas.microsoft.com/office/drawing/2010/main"/>
            </a:ext>
          </a:extLst>
        </p:spPr>
      </p:pic>
      <p:pic>
        <p:nvPicPr>
          <p:cNvPr id="7" name="Content Placeholder 6">
            <a:extLst>
              <a:ext uri="{FF2B5EF4-FFF2-40B4-BE49-F238E27FC236}">
                <a16:creationId xmlns:a16="http://schemas.microsoft.com/office/drawing/2014/main" id="{B9C12E00-61DE-4763-8B50-0D8256EF679D}"/>
              </a:ext>
            </a:extLst>
          </p:cNvPr>
          <p:cNvPicPr>
            <a:picLocks noGrp="1"/>
          </p:cNvPicPr>
          <p:nvPr>
            <p:ph sz="half" idx="2"/>
          </p:nvPr>
        </p:nvPicPr>
        <p:blipFill rotWithShape="1">
          <a:blip r:embed="rId3"/>
          <a:srcRect l="6410" t="20000" r="23077" b="10257"/>
          <a:stretch/>
        </p:blipFill>
        <p:spPr bwMode="auto">
          <a:xfrm>
            <a:off x="6172200" y="2277057"/>
            <a:ext cx="5578475" cy="34484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514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BFD-BAC3-4510-AB09-C9C0DBAFC5A5}"/>
              </a:ext>
            </a:extLst>
          </p:cNvPr>
          <p:cNvSpPr>
            <a:spLocks noGrp="1"/>
          </p:cNvSpPr>
          <p:nvPr>
            <p:ph type="title"/>
          </p:nvPr>
        </p:nvSpPr>
        <p:spPr>
          <a:xfrm>
            <a:off x="663402" y="759554"/>
            <a:ext cx="9216014" cy="631909"/>
          </a:xfrm>
        </p:spPr>
        <p:txBody>
          <a:bodyPr/>
          <a:lstStyle/>
          <a:p>
            <a:r>
              <a:rPr lang="en-US" dirty="0"/>
              <a:t>Targets for Ataxia Treatment</a:t>
            </a:r>
            <a:br>
              <a:rPr lang="en-US" dirty="0"/>
            </a:br>
            <a:r>
              <a:rPr lang="en-US" sz="1200" dirty="0"/>
              <a:t>Nat Rev Neurol . 2018 Oct;14(10):590-605. Review</a:t>
            </a:r>
            <a:br>
              <a:rPr lang="en-US" sz="1200" dirty="0"/>
            </a:br>
            <a:r>
              <a:rPr lang="en-US" sz="1200" b="1" dirty="0"/>
              <a:t>Spinocerebellar ataxias: prospects and challenges for therapy development </a:t>
            </a:r>
            <a:br>
              <a:rPr lang="en-US" sz="1200" dirty="0"/>
            </a:br>
            <a:r>
              <a:rPr lang="en-US" sz="1200" dirty="0">
                <a:hlinkClick r:id="rId2"/>
              </a:rPr>
              <a:t>Tetsuo </a:t>
            </a:r>
            <a:r>
              <a:rPr lang="en-US" sz="1200" dirty="0" err="1">
                <a:hlinkClick r:id="rId2"/>
              </a:rPr>
              <a:t>Ashizawa</a:t>
            </a:r>
            <a:r>
              <a:rPr lang="en-US" sz="1200" baseline="30000" dirty="0">
                <a:hlinkClick r:id="rId3"/>
              </a:rPr>
              <a:t> </a:t>
            </a:r>
            <a:r>
              <a:rPr lang="en-US" sz="1200" dirty="0"/>
              <a:t>, </a:t>
            </a:r>
            <a:r>
              <a:rPr lang="en-US" sz="1200" dirty="0" err="1">
                <a:hlinkClick r:id="rId4"/>
              </a:rPr>
              <a:t>Gülin</a:t>
            </a:r>
            <a:r>
              <a:rPr lang="en-US" sz="1200" dirty="0">
                <a:hlinkClick r:id="rId4"/>
              </a:rPr>
              <a:t> </a:t>
            </a:r>
            <a:r>
              <a:rPr lang="en-US" sz="1200" dirty="0" err="1">
                <a:hlinkClick r:id="rId4"/>
              </a:rPr>
              <a:t>Öz</a:t>
            </a:r>
            <a:r>
              <a:rPr lang="en-US" sz="1200" baseline="30000" dirty="0"/>
              <a:t> </a:t>
            </a:r>
            <a:r>
              <a:rPr lang="en-US" sz="1200" baseline="30000" dirty="0">
                <a:hlinkClick r:id="rId5"/>
              </a:rPr>
              <a:t> </a:t>
            </a:r>
            <a:r>
              <a:rPr lang="en-US" sz="1200" dirty="0"/>
              <a:t>, </a:t>
            </a:r>
            <a:r>
              <a:rPr lang="en-US" sz="1200" dirty="0">
                <a:hlinkClick r:id="rId6"/>
              </a:rPr>
              <a:t>Henry L Paulson</a:t>
            </a:r>
            <a:r>
              <a:rPr lang="en-US" sz="1200" baseline="30000" dirty="0"/>
              <a:t> </a:t>
            </a:r>
            <a:r>
              <a:rPr lang="en-US" sz="1200" baseline="30000" dirty="0">
                <a:hlinkClick r:id="rId7"/>
              </a:rPr>
              <a:t>  </a:t>
            </a:r>
            <a:br>
              <a:rPr lang="en-US" sz="1200" dirty="0"/>
            </a:br>
            <a:endParaRPr lang="en-US" sz="1200" dirty="0"/>
          </a:p>
        </p:txBody>
      </p:sp>
      <p:pic>
        <p:nvPicPr>
          <p:cNvPr id="4" name="Content Placeholder 3">
            <a:extLst>
              <a:ext uri="{FF2B5EF4-FFF2-40B4-BE49-F238E27FC236}">
                <a16:creationId xmlns:a16="http://schemas.microsoft.com/office/drawing/2014/main" id="{725A16D4-4581-44B4-83E2-08AA94AC73C4}"/>
              </a:ext>
            </a:extLst>
          </p:cNvPr>
          <p:cNvPicPr>
            <a:picLocks noGrp="1" noChangeAspect="1"/>
          </p:cNvPicPr>
          <p:nvPr>
            <p:ph idx="1"/>
          </p:nvPr>
        </p:nvPicPr>
        <p:blipFill>
          <a:blip r:embed="rId8"/>
          <a:stretch>
            <a:fillRect/>
          </a:stretch>
        </p:blipFill>
        <p:spPr>
          <a:xfrm>
            <a:off x="947804" y="1987596"/>
            <a:ext cx="10288454" cy="4492625"/>
          </a:xfrm>
          <a:prstGeom prst="rect">
            <a:avLst/>
          </a:prstGeom>
        </p:spPr>
      </p:pic>
    </p:spTree>
    <p:extLst>
      <p:ext uri="{BB962C8B-B14F-4D97-AF65-F5344CB8AC3E}">
        <p14:creationId xmlns:p14="http://schemas.microsoft.com/office/powerpoint/2010/main" val="139593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631B-D196-4A90-9417-10D22790EBFB}"/>
              </a:ext>
            </a:extLst>
          </p:cNvPr>
          <p:cNvSpPr>
            <a:spLocks noGrp="1"/>
          </p:cNvSpPr>
          <p:nvPr>
            <p:ph type="title"/>
          </p:nvPr>
        </p:nvSpPr>
        <p:spPr/>
        <p:txBody>
          <a:bodyPr/>
          <a:lstStyle/>
          <a:p>
            <a:r>
              <a:rPr lang="en-US" dirty="0"/>
              <a:t>Ataxia Pipeline Today </a:t>
            </a:r>
            <a:r>
              <a:rPr lang="en-US" sz="2000" dirty="0"/>
              <a:t>(updated August 2020)</a:t>
            </a:r>
          </a:p>
        </p:txBody>
      </p:sp>
      <p:pic>
        <p:nvPicPr>
          <p:cNvPr id="4" name="Content Placeholder 3">
            <a:extLst>
              <a:ext uri="{FF2B5EF4-FFF2-40B4-BE49-F238E27FC236}">
                <a16:creationId xmlns:a16="http://schemas.microsoft.com/office/drawing/2014/main" id="{47D2C19A-1C14-4931-B057-88C36F81BEA4}"/>
              </a:ext>
            </a:extLst>
          </p:cNvPr>
          <p:cNvPicPr>
            <a:picLocks noGrp="1"/>
          </p:cNvPicPr>
          <p:nvPr>
            <p:ph idx="1"/>
          </p:nvPr>
        </p:nvPicPr>
        <p:blipFill rotWithShape="1">
          <a:blip r:embed="rId2"/>
          <a:srcRect l="24840" t="20769" r="20192" b="14103"/>
          <a:stretch/>
        </p:blipFill>
        <p:spPr bwMode="auto">
          <a:xfrm>
            <a:off x="2233749" y="1393909"/>
            <a:ext cx="6891701" cy="51347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36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D4E9-C1A1-4A8C-8C2A-45431634376F}"/>
              </a:ext>
            </a:extLst>
          </p:cNvPr>
          <p:cNvSpPr>
            <a:spLocks noGrp="1"/>
          </p:cNvSpPr>
          <p:nvPr>
            <p:ph type="title"/>
          </p:nvPr>
        </p:nvSpPr>
        <p:spPr/>
        <p:txBody>
          <a:bodyPr/>
          <a:lstStyle/>
          <a:p>
            <a:r>
              <a:rPr lang="en-US" dirty="0"/>
              <a:t>Friedreich’s Ataxia Pipeline </a:t>
            </a:r>
            <a:r>
              <a:rPr lang="en-US" sz="2000" dirty="0"/>
              <a:t>(FARA 2021)</a:t>
            </a:r>
          </a:p>
        </p:txBody>
      </p:sp>
      <p:pic>
        <p:nvPicPr>
          <p:cNvPr id="4" name="Content Placeholder 3">
            <a:extLst>
              <a:ext uri="{FF2B5EF4-FFF2-40B4-BE49-F238E27FC236}">
                <a16:creationId xmlns:a16="http://schemas.microsoft.com/office/drawing/2014/main" id="{169195F1-D167-4278-88A9-89B0A62F66CF}"/>
              </a:ext>
            </a:extLst>
          </p:cNvPr>
          <p:cNvPicPr>
            <a:picLocks noGrp="1" noChangeAspect="1"/>
          </p:cNvPicPr>
          <p:nvPr>
            <p:ph idx="1"/>
          </p:nvPr>
        </p:nvPicPr>
        <p:blipFill>
          <a:blip r:embed="rId2"/>
          <a:stretch>
            <a:fillRect/>
          </a:stretch>
        </p:blipFill>
        <p:spPr>
          <a:xfrm>
            <a:off x="2534654" y="1393908"/>
            <a:ext cx="6794964" cy="5233219"/>
          </a:xfrm>
          <a:prstGeom prst="rect">
            <a:avLst/>
          </a:prstGeom>
        </p:spPr>
      </p:pic>
    </p:spTree>
    <p:extLst>
      <p:ext uri="{BB962C8B-B14F-4D97-AF65-F5344CB8AC3E}">
        <p14:creationId xmlns:p14="http://schemas.microsoft.com/office/powerpoint/2010/main" val="383807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2" ma:contentTypeDescription="Create a new document." ma:contentTypeScope="" ma:versionID="6c87c15a0ae5479241e39e9ff42f6f54">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5be2d02bde652ed1cf3ca611b1c60687"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C748ED-3951-454B-8B6D-8F4717464DE1}"/>
</file>

<file path=customXml/itemProps2.xml><?xml version="1.0" encoding="utf-8"?>
<ds:datastoreItem xmlns:ds="http://schemas.openxmlformats.org/officeDocument/2006/customXml" ds:itemID="{6DC3ABA7-B5F8-4125-BC05-49118FD1E6DB}"/>
</file>

<file path=customXml/itemProps3.xml><?xml version="1.0" encoding="utf-8"?>
<ds:datastoreItem xmlns:ds="http://schemas.openxmlformats.org/officeDocument/2006/customXml" ds:itemID="{21876BE2-D855-419B-BFFA-BC61B3299C06}"/>
</file>

<file path=docProps/app.xml><?xml version="1.0" encoding="utf-8"?>
<Properties xmlns="http://schemas.openxmlformats.org/officeDocument/2006/extended-properties" xmlns:vt="http://schemas.openxmlformats.org/officeDocument/2006/docPropsVTypes">
  <TotalTime>249</TotalTime>
  <Words>518</Words>
  <Application>Microsoft Macintosh PowerPoint</Application>
  <PresentationFormat>Widescreen</PresentationFormat>
  <Paragraphs>81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Calibri</vt:lpstr>
      <vt:lpstr>Roboto Black</vt:lpstr>
      <vt:lpstr>Arial</vt:lpstr>
      <vt:lpstr>Office Theme</vt:lpstr>
      <vt:lpstr>Ataxia Drug Treatments: Targets and Pipeline</vt:lpstr>
      <vt:lpstr>PowerPoint Presentation</vt:lpstr>
      <vt:lpstr>PRESENTER DISCLOSURES</vt:lpstr>
      <vt:lpstr>Paradigm Shifts and Medical Progress The birth of modern computing in the 1970’s served as a foundation for this all.</vt:lpstr>
      <vt:lpstr>Resources for Ataxia Progress</vt:lpstr>
      <vt:lpstr>From the Ataxia Global Initiative Thomas Klockgether, Matthis Synofzik, Holm Graessner</vt:lpstr>
      <vt:lpstr>Targets for Ataxia Treatment Nat Rev Neurol . 2018 Oct;14(10):590-605. Review Spinocerebellar ataxias: prospects and challenges for therapy development  Tetsuo Ashizawa , Gülin Öz  , Henry L Paulson    </vt:lpstr>
      <vt:lpstr>Ataxia Pipeline Today (updated August 2020)</vt:lpstr>
      <vt:lpstr>Friedreich’s Ataxia Pipeline (FARA 2021)</vt:lpstr>
      <vt:lpstr>MSA Pipeline (MSA Coalition 2020)</vt:lpstr>
      <vt:lpstr>What we are relying on you to do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Bernell Dorrough</dc:creator>
  <cp:lastModifiedBy>Dee Cariglino</cp:lastModifiedBy>
  <cp:revision>36</cp:revision>
  <dcterms:created xsi:type="dcterms:W3CDTF">2020-09-28T19:29:17Z</dcterms:created>
  <dcterms:modified xsi:type="dcterms:W3CDTF">2021-02-28T21:10:19Z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