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56" r:id="rId5"/>
    <p:sldId id="257" r:id="rId6"/>
    <p:sldId id="259"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dirty="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Products or series mentioned during these presentations does not imply endorsement by NAF</a:t>
          </a:r>
          <a:endParaRPr lang="en-US" sz="1800" dirty="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dirty="0"/>
            <a:t>.</a:t>
          </a:r>
          <a:endParaRPr lang="en-US" sz="1600" dirty="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dirty="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dirty="0"/>
            <a:t>.</a:t>
          </a:r>
          <a:endParaRPr lang="en-US" sz="1600" kern="1200" dirty="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dirty="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6.sv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sv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http://www.caregiver.org/" TargetMode="External"/><Relationship Id="rId4" Type="http://schemas.openxmlformats.org/officeDocument/2006/relationships/hyperlink" Target="http://www.nimh.nih.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https://renovare.org/articles/gods-invitations-to-be-transformed-as-we-age" TargetMode="External"/><Relationship Id="rId4" Type="http://schemas.openxmlformats.org/officeDocument/2006/relationships/hyperlink" Target="https://www.apa.org/topics/resil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5632934" y="666722"/>
            <a:ext cx="6331757" cy="3046988"/>
          </a:xfrm>
          <a:prstGeom prst="rect">
            <a:avLst/>
          </a:prstGeom>
          <a:noFill/>
        </p:spPr>
        <p:txBody>
          <a:bodyPr wrap="square" rtlCol="0">
            <a:spAutoFit/>
          </a:bodyPr>
          <a:lstStyle/>
          <a:p>
            <a:r>
              <a:rPr lang="en-US" sz="4800" dirty="0">
                <a:solidFill>
                  <a:schemeClr val="bg1"/>
                </a:solidFill>
                <a:latin typeface="Times New Roman" panose="02020603050405020304" pitchFamily="18" charset="0"/>
                <a:ea typeface="Roboto Black" pitchFamily="2" charset="0"/>
                <a:cs typeface="Times New Roman" panose="02020603050405020304" pitchFamily="18" charset="0"/>
              </a:rPr>
              <a:t>Psychological Aspects of Ataxia</a:t>
            </a:r>
            <a:br>
              <a:rPr lang="en-US" sz="5400" dirty="0">
                <a:solidFill>
                  <a:schemeClr val="bg1"/>
                </a:solidFill>
                <a:latin typeface="Roboto Black" pitchFamily="2" charset="0"/>
                <a:ea typeface="Roboto Black" pitchFamily="2" charset="0"/>
              </a:rPr>
            </a:br>
            <a:r>
              <a:rPr lang="en-US" sz="4800" dirty="0">
                <a:solidFill>
                  <a:schemeClr val="bg1"/>
                </a:solidFill>
                <a:latin typeface="Times New Roman" panose="02020603050405020304" pitchFamily="18" charset="0"/>
                <a:ea typeface="Roboto Black" pitchFamily="2" charset="0"/>
                <a:cs typeface="Times New Roman" panose="02020603050405020304" pitchFamily="18" charset="0"/>
              </a:rPr>
              <a:t>Tamara McCord LMHC	</a:t>
            </a:r>
            <a:endParaRPr lang="en-US" sz="48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a:cxnSpLocks/>
          </p:cNvCxnSpPr>
          <p:nvPr/>
        </p:nvCxnSpPr>
        <p:spPr>
          <a:xfrm flipV="1">
            <a:off x="5632934" y="2805193"/>
            <a:ext cx="6099283" cy="8908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dirty="0">
                <a:solidFill>
                  <a:srgbClr val="002567"/>
                </a:solidFill>
                <a:latin typeface="Roboto" panose="02000000000000000000" pitchFamily="2" charset="0"/>
                <a:ea typeface="Roboto" panose="02000000000000000000" pitchFamily="2" charset="0"/>
              </a:rPr>
              <a:t>DISCLAIMER</a:t>
            </a:r>
            <a:endParaRPr lang="en-US" sz="6000" b="1" dirty="0">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7">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PRESENTER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Tamara McCord</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No relationships to disclose or list</a:t>
            </a:r>
          </a:p>
          <a:p>
            <a:endParaRPr lang="en-US" dirty="0"/>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pPr algn="ctr"/>
            <a:r>
              <a:rPr lang="en-US" sz="5000" b="1" dirty="0">
                <a:latin typeface="Times New Roman" panose="02020603050405020304" pitchFamily="18" charset="0"/>
                <a:ea typeface="Roboto" panose="02000000000000000000" pitchFamily="2" charset="0"/>
                <a:cs typeface="Times New Roman" panose="02020603050405020304" pitchFamily="18" charset="0"/>
              </a:rPr>
              <a:t>Psychological Aspects of Ataxia</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rtl="0">
              <a:spcBef>
                <a:spcPts val="0"/>
              </a:spcBef>
              <a:spcAft>
                <a:spcPts val="0"/>
              </a:spcAft>
            </a:pPr>
            <a:r>
              <a:rPr lang="en-US" sz="4500" b="0" i="0" u="none" strike="noStrike" dirty="0">
                <a:solidFill>
                  <a:srgbClr val="000000"/>
                </a:solidFill>
                <a:effectLst/>
                <a:latin typeface="Times New Roman" panose="02020603050405020304" pitchFamily="18" charset="0"/>
                <a:cs typeface="Times New Roman" panose="02020603050405020304" pitchFamily="18" charset="0"/>
              </a:rPr>
              <a:t>Understanding Grief</a:t>
            </a:r>
          </a:p>
          <a:p>
            <a:pPr marL="0" indent="0" rtl="0">
              <a:spcBef>
                <a:spcPts val="0"/>
              </a:spcBef>
              <a:spcAft>
                <a:spcPts val="0"/>
              </a:spcAft>
              <a:buNone/>
            </a:pPr>
            <a:endParaRPr lang="en-US" sz="45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4500" b="0" i="0" u="none" strike="noStrike" dirty="0">
                <a:solidFill>
                  <a:srgbClr val="000000"/>
                </a:solidFill>
                <a:effectLst/>
                <a:latin typeface="Times New Roman" panose="02020603050405020304" pitchFamily="18" charset="0"/>
                <a:cs typeface="Times New Roman" panose="02020603050405020304" pitchFamily="18" charset="0"/>
              </a:rPr>
              <a:t>Emotional Self-Awareness</a:t>
            </a:r>
          </a:p>
          <a:p>
            <a:pPr marL="0" indent="0" rtl="0">
              <a:spcBef>
                <a:spcPts val="0"/>
              </a:spcBef>
              <a:spcAft>
                <a:spcPts val="0"/>
              </a:spcAft>
              <a:buNone/>
            </a:pPr>
            <a:endParaRPr lang="en-US" sz="45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4500" b="0" i="0" u="none" strike="noStrike" dirty="0">
                <a:solidFill>
                  <a:srgbClr val="000000"/>
                </a:solidFill>
                <a:effectLst/>
                <a:latin typeface="Times New Roman" panose="02020603050405020304" pitchFamily="18" charset="0"/>
                <a:cs typeface="Times New Roman" panose="02020603050405020304" pitchFamily="18" charset="0"/>
              </a:rPr>
              <a:t>Resiliency is for Everyone</a:t>
            </a:r>
            <a:endParaRPr lang="en-US" sz="45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1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pPr algn="ctr"/>
            <a:r>
              <a:rPr lang="en-US" sz="5000" b="1" dirty="0">
                <a:latin typeface="Times New Roman" panose="02020603050405020304" pitchFamily="18" charset="0"/>
                <a:ea typeface="Roboto" panose="02000000000000000000" pitchFamily="2" charset="0"/>
                <a:cs typeface="Times New Roman" panose="02020603050405020304" pitchFamily="18" charset="0"/>
              </a:rPr>
              <a:t>Increasing Self-Awareness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fontScale="92500"/>
          </a:bodyPr>
          <a:lstStyle/>
          <a:p>
            <a:pPr rtl="0" fontAlgn="base">
              <a:lnSpc>
                <a:spcPct val="150000"/>
              </a:lnSpc>
              <a:spcBef>
                <a:spcPts val="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What thoughts do I have about the details or events of this day?</a:t>
            </a:r>
          </a:p>
          <a:p>
            <a:pPr rtl="0" fontAlgn="base">
              <a:lnSpc>
                <a:spcPct val="150000"/>
              </a:lnSpc>
              <a:spcBef>
                <a:spcPts val="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What made me smile today? Where do I feel this in my body?</a:t>
            </a:r>
          </a:p>
          <a:p>
            <a:pPr rtl="0" fontAlgn="base">
              <a:lnSpc>
                <a:spcPct val="150000"/>
              </a:lnSpc>
              <a:spcBef>
                <a:spcPts val="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What sparked sadness today? Where is this in my physical 	sensations?</a:t>
            </a:r>
          </a:p>
          <a:p>
            <a:pPr rtl="0" fontAlgn="base">
              <a:lnSpc>
                <a:spcPct val="150000"/>
              </a:lnSpc>
              <a:spcBef>
                <a:spcPts val="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What brought laughter today?</a:t>
            </a:r>
          </a:p>
          <a:p>
            <a:pPr rtl="0" fontAlgn="base">
              <a:lnSpc>
                <a:spcPct val="150000"/>
              </a:lnSpc>
              <a:spcBef>
                <a:spcPts val="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When did I feel closest to my Higher Power today? Most distant?</a:t>
            </a:r>
          </a:p>
          <a:p>
            <a:pPr rtl="0" fontAlgn="base">
              <a:lnSpc>
                <a:spcPct val="150000"/>
              </a:lnSpc>
              <a:spcBef>
                <a:spcPts val="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What am I looking forward to?</a:t>
            </a:r>
          </a:p>
          <a:p>
            <a:pPr marL="0" indent="0" rtl="0">
              <a:spcBef>
                <a:spcPts val="0"/>
              </a:spcBef>
              <a:spcAft>
                <a:spcPts val="0"/>
              </a:spcAft>
              <a:buNone/>
            </a:pPr>
            <a:endParaRPr lang="en-US" sz="45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36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pPr algn="ctr"/>
            <a:r>
              <a:rPr lang="en-US" sz="5000" b="1" dirty="0">
                <a:latin typeface="Times New Roman" panose="02020603050405020304" pitchFamily="18" charset="0"/>
                <a:ea typeface="Roboto" panose="02000000000000000000" pitchFamily="2" charset="0"/>
                <a:cs typeface="Times New Roman" panose="02020603050405020304" pitchFamily="18" charset="0"/>
              </a:rPr>
              <a:t>What is Resilience?</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rtl="0">
              <a:lnSpc>
                <a:spcPct val="150000"/>
              </a:lnSpc>
              <a:spcBef>
                <a:spcPts val="0"/>
              </a:spcBef>
              <a:spcAft>
                <a:spcPts val="0"/>
              </a:spcAft>
              <a:buNone/>
            </a:pPr>
            <a:r>
              <a:rPr lang="en-US" sz="4500" b="0" i="0" u="none" strike="noStrike" dirty="0">
                <a:solidFill>
                  <a:srgbClr val="000000"/>
                </a:solidFill>
                <a:effectLst/>
                <a:latin typeface="Times New Roman" panose="02020603050405020304" pitchFamily="18" charset="0"/>
                <a:cs typeface="Times New Roman" panose="02020603050405020304" pitchFamily="18" charset="0"/>
              </a:rPr>
              <a:t>The process of adapting well in the face of adversity, trauma, tragedy, threats or significant sources of stress. At times it may include deep personal growth.</a:t>
            </a:r>
            <a:endParaRPr lang="en-US" sz="45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16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pPr algn="ctr"/>
            <a:r>
              <a:rPr lang="en-US" sz="5000" b="1" dirty="0">
                <a:latin typeface="Times New Roman" panose="02020603050405020304" pitchFamily="18" charset="0"/>
                <a:ea typeface="Roboto" panose="02000000000000000000" pitchFamily="2" charset="0"/>
                <a:cs typeface="Times New Roman" panose="02020603050405020304" pitchFamily="18" charset="0"/>
              </a:rPr>
              <a:t> Helpful Resources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rtl="0">
              <a:lnSpc>
                <a:spcPct val="200000"/>
              </a:lnSpc>
              <a:spcBef>
                <a:spcPts val="0"/>
              </a:spcBef>
              <a:spcAft>
                <a:spcPts val="0"/>
              </a:spcAft>
              <a:buNone/>
            </a:pPr>
            <a:r>
              <a:rPr lang="en-US" b="0" dirty="0">
                <a:effectLst/>
                <a:latin typeface="Times New Roman" panose="02020603050405020304" pitchFamily="18" charset="0"/>
                <a:cs typeface="Times New Roman" panose="02020603050405020304" pitchFamily="18" charset="0"/>
              </a:rPr>
              <a:t>National Institute for Mental Health (NIMH): </a:t>
            </a:r>
            <a:r>
              <a:rPr lang="en-US" dirty="0">
                <a:latin typeface="Times New Roman" panose="02020603050405020304" pitchFamily="18" charset="0"/>
                <a:cs typeface="Times New Roman" panose="02020603050405020304" pitchFamily="18" charset="0"/>
                <a:hlinkClick r:id="rId4"/>
              </a:rPr>
              <a:t>www.nimh.nih.gov</a:t>
            </a:r>
            <a:endParaRPr lang="en-US" dirty="0">
              <a:latin typeface="Times New Roman" panose="02020603050405020304" pitchFamily="18" charset="0"/>
              <a:cs typeface="Times New Roman" panose="02020603050405020304" pitchFamily="18" charset="0"/>
            </a:endParaRPr>
          </a:p>
          <a:p>
            <a:pPr marL="0" indent="0" rtl="0">
              <a:lnSpc>
                <a:spcPct val="200000"/>
              </a:lnSpc>
              <a:spcBef>
                <a:spcPts val="0"/>
              </a:spcBef>
              <a:spcAft>
                <a:spcPts val="0"/>
              </a:spcAft>
              <a:buNone/>
            </a:pPr>
            <a:r>
              <a:rPr lang="en-US" b="0" dirty="0">
                <a:effectLst/>
                <a:latin typeface="Times New Roman" panose="02020603050405020304" pitchFamily="18" charset="0"/>
                <a:cs typeface="Times New Roman" panose="02020603050405020304" pitchFamily="18" charset="0"/>
              </a:rPr>
              <a:t>Family Caregiver Alliance: </a:t>
            </a:r>
            <a:r>
              <a:rPr lang="en-US" dirty="0">
                <a:latin typeface="Times New Roman" panose="02020603050405020304" pitchFamily="18" charset="0"/>
                <a:cs typeface="Times New Roman" panose="02020603050405020304" pitchFamily="18" charset="0"/>
                <a:hlinkClick r:id="rId5"/>
              </a:rPr>
              <a:t>www.caregiver.org</a:t>
            </a:r>
            <a:endParaRPr lang="en-US" dirty="0">
              <a:latin typeface="Times New Roman" panose="02020603050405020304" pitchFamily="18" charset="0"/>
              <a:cs typeface="Times New Roman" panose="02020603050405020304" pitchFamily="18" charset="0"/>
            </a:endParaRPr>
          </a:p>
          <a:p>
            <a:pPr marL="0" indent="0" rtl="0">
              <a:lnSpc>
                <a:spcPct val="200000"/>
              </a:lnSpc>
              <a:spcBef>
                <a:spcPts val="0"/>
              </a:spcBef>
              <a:spcAft>
                <a:spcPts val="0"/>
              </a:spcAft>
              <a:buNone/>
            </a:pPr>
            <a:r>
              <a:rPr lang="en-US" b="0" dirty="0">
                <a:effectLst/>
                <a:latin typeface="Times New Roman" panose="02020603050405020304" pitchFamily="18" charset="0"/>
                <a:cs typeface="Times New Roman" panose="02020603050405020304" pitchFamily="18" charset="0"/>
              </a:rPr>
              <a:t>National Suicide Prevention Life</a:t>
            </a:r>
            <a:r>
              <a:rPr lang="en-US" dirty="0">
                <a:latin typeface="Times New Roman" panose="02020603050405020304" pitchFamily="18" charset="0"/>
                <a:cs typeface="Times New Roman" panose="02020603050405020304" pitchFamily="18" charset="0"/>
              </a:rPr>
              <a:t>line: 1-800-273-8255</a:t>
            </a:r>
          </a:p>
          <a:p>
            <a:pPr marL="0" indent="0" rtl="0">
              <a:lnSpc>
                <a:spcPct val="200000"/>
              </a:lnSpc>
              <a:spcBef>
                <a:spcPts val="0"/>
              </a:spcBef>
              <a:spcAft>
                <a:spcPts val="0"/>
              </a:spcAft>
              <a:buNone/>
            </a:pPr>
            <a:r>
              <a:rPr lang="en-US" b="0" dirty="0">
                <a:effectLst/>
                <a:latin typeface="Times New Roman" panose="02020603050405020304" pitchFamily="18" charset="0"/>
                <a:cs typeface="Times New Roman" panose="02020603050405020304" pitchFamily="18" charset="0"/>
              </a:rPr>
              <a:t>Substance Abuse and Mental Health Services Administration 	(SAMHSA) National Hotline: 1-800-662-HELP (4357)</a:t>
            </a:r>
          </a:p>
        </p:txBody>
      </p:sp>
    </p:spTree>
    <p:extLst>
      <p:ext uri="{BB962C8B-B14F-4D97-AF65-F5344CB8AC3E}">
        <p14:creationId xmlns:p14="http://schemas.microsoft.com/office/powerpoint/2010/main" val="45919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pPr algn="ctr"/>
            <a:r>
              <a:rPr lang="en-US" sz="5000" b="1" dirty="0">
                <a:latin typeface="Times New Roman" panose="02020603050405020304" pitchFamily="18" charset="0"/>
                <a:ea typeface="Roboto" panose="02000000000000000000" pitchFamily="2" charset="0"/>
                <a:cs typeface="Times New Roman" panose="02020603050405020304" pitchFamily="18" charset="0"/>
              </a:rPr>
              <a:t> Gratitude &amp; Thanks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rtl="0">
              <a:lnSpc>
                <a:spcPct val="200000"/>
              </a:lnSpc>
              <a:spcBef>
                <a:spcPts val="0"/>
              </a:spcBef>
              <a:spcAft>
                <a:spcPts val="0"/>
              </a:spcAft>
              <a:buNone/>
            </a:pPr>
            <a:r>
              <a:rPr lang="en-US" b="0" dirty="0">
                <a:effectLst/>
                <a:latin typeface="Times New Roman" panose="02020603050405020304" pitchFamily="18" charset="0"/>
                <a:cs typeface="Times New Roman" panose="02020603050405020304" pitchFamily="18" charset="0"/>
              </a:rPr>
              <a:t>Stephanie Leonard</a:t>
            </a:r>
          </a:p>
          <a:p>
            <a:pPr marL="0" indent="0" rtl="0">
              <a:lnSpc>
                <a:spcPct val="200000"/>
              </a:lnSpc>
              <a:spcBef>
                <a:spcPts val="0"/>
              </a:spcBef>
              <a:spcAft>
                <a:spcPts val="0"/>
              </a:spcAft>
              <a:buNone/>
            </a:pPr>
            <a:r>
              <a:rPr lang="en-US" dirty="0">
                <a:latin typeface="Times New Roman" panose="02020603050405020304" pitchFamily="18" charset="0"/>
                <a:cs typeface="Times New Roman" panose="02020603050405020304" pitchFamily="18" charset="0"/>
              </a:rPr>
              <a:t>Frank Orlowski</a:t>
            </a:r>
          </a:p>
          <a:p>
            <a:pPr marL="0" indent="0" rtl="0">
              <a:lnSpc>
                <a:spcPct val="200000"/>
              </a:lnSpc>
              <a:spcBef>
                <a:spcPts val="0"/>
              </a:spcBef>
              <a:spcAft>
                <a:spcPts val="0"/>
              </a:spcAft>
              <a:buNone/>
            </a:pPr>
            <a:r>
              <a:rPr lang="en-US" b="0" dirty="0">
                <a:effectLst/>
                <a:latin typeface="Times New Roman" panose="02020603050405020304" pitchFamily="18" charset="0"/>
                <a:cs typeface="Times New Roman" panose="02020603050405020304" pitchFamily="18" charset="0"/>
              </a:rPr>
              <a:t>Sherri and Jason Hubbard</a:t>
            </a:r>
          </a:p>
          <a:p>
            <a:pPr marL="0" indent="0" rtl="0">
              <a:lnSpc>
                <a:spcPct val="100000"/>
              </a:lnSpc>
              <a:spcBef>
                <a:spcPts val="0"/>
              </a:spcBef>
              <a:spcAft>
                <a:spcPts val="0"/>
              </a:spcAft>
              <a:buNone/>
            </a:pPr>
            <a:endParaRPr lang="en-US" dirty="0">
              <a:latin typeface="Times New Roman" panose="02020603050405020304" pitchFamily="18" charset="0"/>
              <a:cs typeface="Times New Roman" panose="02020603050405020304" pitchFamily="18" charset="0"/>
            </a:endParaRPr>
          </a:p>
          <a:p>
            <a:pPr marL="0" indent="0" rtl="0">
              <a:lnSpc>
                <a:spcPct val="100000"/>
              </a:lnSpc>
              <a:spcBef>
                <a:spcPts val="0"/>
              </a:spcBef>
              <a:spcAft>
                <a:spcPts val="0"/>
              </a:spcAft>
              <a:buNone/>
            </a:pPr>
            <a:r>
              <a:rPr lang="en-US" dirty="0">
                <a:latin typeface="Times New Roman" panose="02020603050405020304" pitchFamily="18" charset="0"/>
                <a:cs typeface="Times New Roman" panose="02020603050405020304" pitchFamily="18" charset="0"/>
              </a:rPr>
              <a:t>Thank you for your transparency, openness, and helpfulness in this presentation!</a:t>
            </a:r>
            <a:endParaRPr lang="en-US"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89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pPr algn="ctr"/>
            <a:r>
              <a:rPr lang="en-US" sz="5000" b="1" dirty="0">
                <a:latin typeface="Times New Roman" panose="02020603050405020304" pitchFamily="18" charset="0"/>
                <a:ea typeface="Roboto" panose="02000000000000000000" pitchFamily="2" charset="0"/>
                <a:cs typeface="Times New Roman" panose="02020603050405020304" pitchFamily="18" charset="0"/>
              </a:rPr>
              <a:t> Bibliography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pPr marL="0" indent="0" rtl="0">
              <a:lnSpc>
                <a:spcPct val="110000"/>
              </a:lnSpc>
              <a:spcBef>
                <a:spcPts val="0"/>
              </a:spcBef>
              <a:spcAft>
                <a:spcPts val="0"/>
              </a:spcAft>
              <a:buNone/>
            </a:pPr>
            <a:r>
              <a:rPr lang="en-US" sz="2000" b="0" dirty="0">
                <a:effectLst/>
                <a:latin typeface="Times New Roman" panose="02020603050405020304" pitchFamily="18" charset="0"/>
                <a:cs typeface="Times New Roman" panose="02020603050405020304" pitchFamily="18" charset="0"/>
              </a:rPr>
              <a:t>American Psychological Association. (2020, February 1). </a:t>
            </a:r>
            <a:r>
              <a:rPr lang="en-US" sz="2000" b="0" i="1" dirty="0">
                <a:effectLst/>
                <a:latin typeface="Times New Roman" panose="02020603050405020304" pitchFamily="18" charset="0"/>
                <a:cs typeface="Times New Roman" panose="02020603050405020304" pitchFamily="18" charset="0"/>
              </a:rPr>
              <a:t>Building your resilience. </a:t>
            </a:r>
            <a:r>
              <a:rPr lang="en-US" sz="2000" b="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https://www.apa.org/topics/resilience</a:t>
            </a:r>
            <a:endParaRPr lang="en-US" sz="2000" b="0" dirty="0">
              <a:effectLst/>
              <a:latin typeface="Times New Roman" panose="02020603050405020304" pitchFamily="18" charset="0"/>
              <a:cs typeface="Times New Roman" panose="02020603050405020304" pitchFamily="18" charset="0"/>
            </a:endParaRPr>
          </a:p>
          <a:p>
            <a:pPr marL="0" indent="0" rtl="0">
              <a:lnSpc>
                <a:spcPct val="110000"/>
              </a:lnSpc>
              <a:spcBef>
                <a:spcPts val="0"/>
              </a:spcBef>
              <a:spcAft>
                <a:spcPts val="0"/>
              </a:spcAft>
              <a:buNone/>
            </a:pPr>
            <a:endParaRPr lang="en-US" sz="2000" b="0" dirty="0">
              <a:effectLst/>
              <a:latin typeface="Times New Roman" panose="02020603050405020304" pitchFamily="18" charset="0"/>
              <a:cs typeface="Times New Roman" panose="02020603050405020304" pitchFamily="18" charset="0"/>
            </a:endParaRPr>
          </a:p>
          <a:p>
            <a:pPr marL="0" indent="0" rtl="0">
              <a:lnSpc>
                <a:spcPct val="110000"/>
              </a:lnSpc>
              <a:spcBef>
                <a:spcPts val="0"/>
              </a:spcBef>
              <a:spcAft>
                <a:spcPts val="0"/>
              </a:spcAft>
              <a:buNone/>
            </a:pPr>
            <a:r>
              <a:rPr lang="en-US" sz="2000" b="0" dirty="0">
                <a:effectLst/>
                <a:latin typeface="Times New Roman" panose="02020603050405020304" pitchFamily="18" charset="0"/>
                <a:cs typeface="Times New Roman" panose="02020603050405020304" pitchFamily="18" charset="0"/>
              </a:rPr>
              <a:t>Boss, P. </a:t>
            </a:r>
            <a:r>
              <a:rPr lang="en-US" sz="2000" b="0" i="1" dirty="0">
                <a:effectLst/>
                <a:latin typeface="Times New Roman" panose="02020603050405020304" pitchFamily="18" charset="0"/>
                <a:cs typeface="Times New Roman" panose="02020603050405020304" pitchFamily="18" charset="0"/>
              </a:rPr>
              <a:t>Ambiguous Loss. </a:t>
            </a:r>
            <a:r>
              <a:rPr lang="en-US" sz="2000" b="0" dirty="0">
                <a:effectLst/>
                <a:latin typeface="Times New Roman" panose="02020603050405020304" pitchFamily="18" charset="0"/>
                <a:cs typeface="Times New Roman" panose="02020603050405020304" pitchFamily="18" charset="0"/>
              </a:rPr>
              <a:t>Cambridge, Harvard University Press. 1999.</a:t>
            </a:r>
          </a:p>
          <a:p>
            <a:pPr marL="0" indent="0" rtl="0">
              <a:lnSpc>
                <a:spcPct val="110000"/>
              </a:lnSpc>
              <a:spcBef>
                <a:spcPts val="0"/>
              </a:spcBef>
              <a:spcAft>
                <a:spcPts val="0"/>
              </a:spcAft>
              <a:buNone/>
            </a:pPr>
            <a:endParaRPr lang="en-US" sz="2000" dirty="0">
              <a:latin typeface="Times New Roman" panose="02020603050405020304" pitchFamily="18" charset="0"/>
              <a:cs typeface="Times New Roman" panose="02020603050405020304" pitchFamily="18" charset="0"/>
            </a:endParaRPr>
          </a:p>
          <a:p>
            <a:pPr marL="0" indent="0" rtl="0">
              <a:lnSpc>
                <a:spcPct val="110000"/>
              </a:lnSpc>
              <a:spcBef>
                <a:spcPts val="0"/>
              </a:spcBef>
              <a:spcAft>
                <a:spcPts val="0"/>
              </a:spcAft>
              <a:buNone/>
            </a:pPr>
            <a:r>
              <a:rPr lang="en-US" sz="2000" dirty="0" err="1">
                <a:latin typeface="Times New Roman" panose="02020603050405020304" pitchFamily="18" charset="0"/>
                <a:cs typeface="Times New Roman" panose="02020603050405020304" pitchFamily="18" charset="0"/>
              </a:rPr>
              <a:t>Fryling</a:t>
            </a:r>
            <a:r>
              <a:rPr lang="en-US" sz="2000" dirty="0">
                <a:latin typeface="Times New Roman" panose="02020603050405020304" pitchFamily="18" charset="0"/>
                <a:cs typeface="Times New Roman" panose="02020603050405020304" pitchFamily="18" charset="0"/>
              </a:rPr>
              <a:t>, A. (2021, October). </a:t>
            </a:r>
            <a:r>
              <a:rPr lang="en-US" sz="2000" i="1" dirty="0">
                <a:latin typeface="Times New Roman" panose="02020603050405020304" pitchFamily="18" charset="0"/>
                <a:cs typeface="Times New Roman" panose="02020603050405020304" pitchFamily="18" charset="0"/>
              </a:rPr>
              <a:t>God’s Invitations to Be Transformed as We Age.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Renovare</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https://renovare.org/articles/gods-invitations-to-be-transformed-as-we-age</a:t>
            </a:r>
            <a:endParaRPr lang="en-US" sz="2000" dirty="0">
              <a:latin typeface="Times New Roman" panose="02020603050405020304" pitchFamily="18" charset="0"/>
              <a:cs typeface="Times New Roman" panose="02020603050405020304" pitchFamily="18" charset="0"/>
            </a:endParaRPr>
          </a:p>
          <a:p>
            <a:pPr marL="0" indent="0" rtl="0">
              <a:lnSpc>
                <a:spcPct val="110000"/>
              </a:lnSpc>
              <a:spcBef>
                <a:spcPts val="0"/>
              </a:spcBef>
              <a:spcAft>
                <a:spcPts val="0"/>
              </a:spcAft>
              <a:buNone/>
            </a:pPr>
            <a:endParaRPr lang="en-US" sz="2000" dirty="0">
              <a:latin typeface="Times New Roman" panose="02020603050405020304" pitchFamily="18" charset="0"/>
              <a:cs typeface="Times New Roman" panose="02020603050405020304" pitchFamily="18" charset="0"/>
            </a:endParaRPr>
          </a:p>
          <a:p>
            <a:pPr marL="0" indent="0" rtl="0">
              <a:lnSpc>
                <a:spcPct val="110000"/>
              </a:lnSpc>
              <a:spcBef>
                <a:spcPts val="0"/>
              </a:spcBef>
              <a:spcAft>
                <a:spcPts val="0"/>
              </a:spcAft>
              <a:buNone/>
            </a:pPr>
            <a:r>
              <a:rPr lang="en-US" sz="2000" dirty="0">
                <a:latin typeface="Times New Roman" panose="02020603050405020304" pitchFamily="18" charset="0"/>
                <a:cs typeface="Times New Roman" panose="02020603050405020304" pitchFamily="18" charset="0"/>
              </a:rPr>
              <a:t>Rodriguez, S. (2020, May 8). </a:t>
            </a:r>
            <a:r>
              <a:rPr lang="en-US" sz="2000" i="1" dirty="0">
                <a:latin typeface="Times New Roman" panose="02020603050405020304" pitchFamily="18" charset="0"/>
                <a:cs typeface="Times New Roman" panose="02020603050405020304" pitchFamily="18" charset="0"/>
              </a:rPr>
              <a:t>Living with Chronic Illness: Top 10 Tips to Emotional Well-Being. </a:t>
            </a:r>
            <a:r>
              <a:rPr lang="en-US" sz="2000" dirty="0">
                <a:latin typeface="Times New Roman" panose="02020603050405020304" pitchFamily="18" charset="0"/>
                <a:cs typeface="Times New Roman" panose="02020603050405020304" pitchFamily="18" charset="0"/>
              </a:rPr>
              <a:t>Hospital for Special Surgery. </a:t>
            </a:r>
            <a:r>
              <a:rPr lang="en-US" sz="2000" u="sng" dirty="0">
                <a:latin typeface="Times New Roman" panose="02020603050405020304" pitchFamily="18" charset="0"/>
                <a:cs typeface="Times New Roman" panose="02020603050405020304" pitchFamily="18" charset="0"/>
              </a:rPr>
              <a:t>https://www.hss.edu/playbook/living-with-chronic-illness-top-10-tips-to-emotional-well-being/</a:t>
            </a:r>
          </a:p>
          <a:p>
            <a:pPr marL="0" indent="0" rtl="0">
              <a:lnSpc>
                <a:spcPct val="100000"/>
              </a:lnSpc>
              <a:spcBef>
                <a:spcPts val="0"/>
              </a:spcBef>
              <a:spcAft>
                <a:spcPts val="0"/>
              </a:spcAft>
              <a:buNone/>
            </a:pPr>
            <a:endParaRPr lang="en-US"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305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63ECF-7F07-48FC-ADF7-3FF32A00CBD9}"/>
</file>

<file path=customXml/itemProps2.xml><?xml version="1.0" encoding="utf-8"?>
<ds:datastoreItem xmlns:ds="http://schemas.openxmlformats.org/officeDocument/2006/customXml" ds:itemID="{3C9427DC-8CCE-4C61-95B1-E0FD1B32B97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B5F377F-3FA0-402C-8FB5-62D2A066B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TotalTime>
  <Words>474</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Roboto</vt:lpstr>
      <vt:lpstr>Roboto Black</vt:lpstr>
      <vt:lpstr>Times New Roman</vt:lpstr>
      <vt:lpstr>Office Theme</vt:lpstr>
      <vt:lpstr>PowerPoint Presentation</vt:lpstr>
      <vt:lpstr>DISCLAIMER</vt:lpstr>
      <vt:lpstr>PRESENTER DISCLOSURES</vt:lpstr>
      <vt:lpstr>Psychological Aspects of Ataxia</vt:lpstr>
      <vt:lpstr>Increasing Self-Awareness</vt:lpstr>
      <vt:lpstr>What is Resilience?</vt:lpstr>
      <vt:lpstr> Helpful Resources </vt:lpstr>
      <vt:lpstr> Gratitude &amp; Thanks </vt:lpstr>
      <vt:lpstr> 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Lori Shogren</cp:lastModifiedBy>
  <cp:revision>6</cp:revision>
  <dcterms:created xsi:type="dcterms:W3CDTF">2022-01-14T16:59:00Z</dcterms:created>
  <dcterms:modified xsi:type="dcterms:W3CDTF">2022-01-31T18:46:39Z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