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60" r:id="rId5"/>
  </p:sldMasterIdLst>
  <p:notesMasterIdLst>
    <p:notesMasterId r:id="rId47"/>
  </p:notesMasterIdLst>
  <p:sldIdLst>
    <p:sldId id="256" r:id="rId6"/>
    <p:sldId id="257" r:id="rId7"/>
    <p:sldId id="259" r:id="rId8"/>
    <p:sldId id="262" r:id="rId9"/>
    <p:sldId id="309" r:id="rId10"/>
    <p:sldId id="264" r:id="rId11"/>
    <p:sldId id="302" r:id="rId12"/>
    <p:sldId id="269" r:id="rId13"/>
    <p:sldId id="307" r:id="rId14"/>
    <p:sldId id="280" r:id="rId15"/>
    <p:sldId id="310" r:id="rId16"/>
    <p:sldId id="286" r:id="rId17"/>
    <p:sldId id="300" r:id="rId18"/>
    <p:sldId id="289" r:id="rId19"/>
    <p:sldId id="294" r:id="rId20"/>
    <p:sldId id="267" r:id="rId21"/>
    <p:sldId id="270" r:id="rId22"/>
    <p:sldId id="266" r:id="rId23"/>
    <p:sldId id="301" r:id="rId24"/>
    <p:sldId id="293" r:id="rId25"/>
    <p:sldId id="291" r:id="rId26"/>
    <p:sldId id="292" r:id="rId27"/>
    <p:sldId id="313" r:id="rId28"/>
    <p:sldId id="303" r:id="rId29"/>
    <p:sldId id="311" r:id="rId30"/>
    <p:sldId id="295" r:id="rId31"/>
    <p:sldId id="297" r:id="rId32"/>
    <p:sldId id="296" r:id="rId33"/>
    <p:sldId id="299" r:id="rId34"/>
    <p:sldId id="312" r:id="rId35"/>
    <p:sldId id="304" r:id="rId36"/>
    <p:sldId id="305" r:id="rId37"/>
    <p:sldId id="275" r:id="rId38"/>
    <p:sldId id="306" r:id="rId39"/>
    <p:sldId id="278" r:id="rId40"/>
    <p:sldId id="298" r:id="rId41"/>
    <p:sldId id="308" r:id="rId42"/>
    <p:sldId id="288" r:id="rId43"/>
    <p:sldId id="281" r:id="rId44"/>
    <p:sldId id="284" r:id="rId45"/>
    <p:sldId id="28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7"/>
    <a:srgbClr val="00A3E0"/>
    <a:srgbClr val="0055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6BF99-6CBE-DA03-8E73-D1C8A82129B1}" v="121" dt="2022-01-22T18:46:32.771"/>
    <p1510:client id="{0802A025-29B7-363A-797E-A5E41790B0EE}" v="131" dt="2022-01-22T16:59:42.278"/>
    <p1510:client id="{40024968-B0FF-592E-E037-36A6D04DC0B9}" v="23" dt="2022-01-30T22:14:03.238"/>
    <p1510:client id="{5DC104C2-2379-4DA7-64C2-534991AB639F}" v="275" dt="2022-01-22T17:58:21.721"/>
    <p1510:client id="{61E8AFFB-3F05-B0BC-992E-61893D1EC5C1}" v="150" dt="2022-01-22T17:46:53.307"/>
    <p1510:client id="{6AB2DC01-8950-D93C-9A2D-62FBEE7CA88A}" v="844" dt="2022-01-23T17:22:35.764"/>
    <p1510:client id="{70089CE4-1E27-E9AB-B332-1C27176A939D}" v="1210" dt="2022-01-23T03:29:15.532"/>
    <p1510:client id="{7444F235-E287-4743-AB77-3EEBCDD965EA}" v="248" dt="2022-01-30T22:05:03.731"/>
    <p1510:client id="{77E51CB6-3E82-3D20-4B4D-3083C5B49B08}" v="804" dt="2022-01-23T17:37:08.694"/>
    <p1510:client id="{830A2B1D-9593-8A4D-BF30-BD28DCF81321}" v="668" dt="2022-01-22T18:52:56.958"/>
    <p1510:client id="{8F1BBA25-5F8E-24B4-F653-577E2C251129}" v="1457" dt="2022-01-29T16:45:04.999"/>
    <p1510:client id="{AE1809B8-8970-5BBE-C994-24E27B183793}" v="58" dt="2022-01-22T21:20:57.108"/>
    <p1510:client id="{BD962C57-7A10-4365-9D24-50CD5FB8E693}" v="427" dt="2022-01-30T21:33:54.273"/>
    <p1510:client id="{CEA5AECD-D377-4DEA-B683-50C1F2B98222}" v="126" dt="2022-01-22T16:44:59.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FED11-B92B-4DEF-849E-393988D9BC72}" type="doc">
      <dgm:prSet loTypeId="urn:microsoft.com/office/officeart/2005/8/layout/vList3" loCatId="list" qsTypeId="urn:microsoft.com/office/officeart/2005/8/quickstyle/simple1" qsCatId="simple" csTypeId="urn:microsoft.com/office/officeart/2005/8/colors/accent1_2" csCatId="accent1" phldr="1"/>
      <dgm:spPr/>
    </dgm:pt>
    <dgm:pt modelId="{0669CA4A-A797-4963-BAD5-5808F6D774E6}">
      <dgm:prSet phldrT="[Text]" custT="1"/>
      <dgm:spPr>
        <a:solidFill>
          <a:srgbClr val="002567"/>
        </a:solidFill>
      </dgm:spPr>
      <dgm:t>
        <a:bodyPr/>
        <a:lstStyle/>
        <a:p>
          <a:pPr algn="r"/>
          <a:r>
            <a:rPr lang="en-US" sz="1800" b="1">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a:latin typeface="Roboto" panose="02000000000000000000" pitchFamily="2" charset="0"/>
            <a:ea typeface="Roboto" panose="02000000000000000000" pitchFamily="2" charset="0"/>
          </a:endParaRPr>
        </a:p>
      </dgm:t>
    </dgm:pt>
    <dgm:pt modelId="{F31F77A3-3F6B-46FB-8E3C-90021AABDA01}" type="parTrans" cxnId="{4D4E4931-D4AF-47CB-AEDF-B769AF44D03B}">
      <dgm:prSet/>
      <dgm:spPr/>
      <dgm:t>
        <a:bodyPr/>
        <a:lstStyle/>
        <a:p>
          <a:endParaRPr lang="en-US"/>
        </a:p>
      </dgm:t>
    </dgm:pt>
    <dgm:pt modelId="{B3F63022-78B6-4B1B-B825-590754F01C52}" type="sibTrans" cxnId="{4D4E4931-D4AF-47CB-AEDF-B769AF44D03B}">
      <dgm:prSet/>
      <dgm:spPr/>
      <dgm:t>
        <a:bodyPr/>
        <a:lstStyle/>
        <a:p>
          <a:endParaRPr lang="en-US"/>
        </a:p>
      </dgm:t>
    </dgm:pt>
    <dgm:pt modelId="{BE4979F0-5568-4D96-817D-B79478B6A987}">
      <dgm:prSet phldrT="[Text]" custT="1"/>
      <dgm:spPr>
        <a:solidFill>
          <a:srgbClr val="002567"/>
        </a:solidFill>
      </dgm:spPr>
      <dgm:t>
        <a:bodyPr/>
        <a:lstStyle/>
        <a:p>
          <a:pPr algn="r"/>
          <a:r>
            <a:rPr lang="en-US" sz="1800" b="1">
              <a:latin typeface="Roboto" panose="02000000000000000000" pitchFamily="2" charset="0"/>
              <a:ea typeface="Roboto" panose="02000000000000000000" pitchFamily="2" charset="0"/>
            </a:rPr>
            <a:t>Products or series mentioned during these presentations does not imply endorsement by NAF</a:t>
          </a:r>
          <a:endParaRPr lang="en-US" sz="1800">
            <a:latin typeface="Roboto" panose="02000000000000000000" pitchFamily="2" charset="0"/>
            <a:ea typeface="Roboto" panose="02000000000000000000" pitchFamily="2" charset="0"/>
          </a:endParaRPr>
        </a:p>
      </dgm:t>
    </dgm:pt>
    <dgm:pt modelId="{2B28D49E-26BD-46BA-A022-FDBA5F0352C6}" type="parTrans" cxnId="{7C585DC8-DED1-4BE6-8B43-3A20E142AEA2}">
      <dgm:prSet/>
      <dgm:spPr/>
      <dgm:t>
        <a:bodyPr/>
        <a:lstStyle/>
        <a:p>
          <a:endParaRPr lang="en-US"/>
        </a:p>
      </dgm:t>
    </dgm:pt>
    <dgm:pt modelId="{161399E2-C396-4EF3-907A-9C4244B3841F}" type="sibTrans" cxnId="{7C585DC8-DED1-4BE6-8B43-3A20E142AEA2}">
      <dgm:prSet/>
      <dgm:spPr/>
      <dgm:t>
        <a:bodyPr/>
        <a:lstStyle/>
        <a:p>
          <a:endParaRPr lang="en-US"/>
        </a:p>
      </dgm:t>
    </dgm:pt>
    <dgm:pt modelId="{9AD856C3-F7E4-4C1E-A752-9677AD9647D4}">
      <dgm:prSet phldrT="[Text]" custT="1"/>
      <dgm:spPr>
        <a:solidFill>
          <a:srgbClr val="002567"/>
        </a:solidFill>
      </dgm:spPr>
      <dgm:t>
        <a:bodyPr/>
        <a:lstStyle/>
        <a:p>
          <a:pPr algn="r"/>
          <a:r>
            <a:rPr lang="en-US" sz="1600" b="1">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a:t>.</a:t>
          </a:r>
          <a:endParaRPr lang="en-US" sz="1600"/>
        </a:p>
      </dgm:t>
    </dgm:pt>
    <dgm:pt modelId="{A6D36927-1032-46E4-BDD9-A7F9B73DFCA9}" type="sibTrans" cxnId="{65C5320C-B2F2-468C-B84C-BAEB6225D283}">
      <dgm:prSet/>
      <dgm:spPr/>
      <dgm:t>
        <a:bodyPr/>
        <a:lstStyle/>
        <a:p>
          <a:endParaRPr lang="en-US"/>
        </a:p>
      </dgm:t>
    </dgm:pt>
    <dgm:pt modelId="{8C9D4521-A45F-4706-BA02-093A797D24B1}" type="parTrans" cxnId="{65C5320C-B2F2-468C-B84C-BAEB6225D283}">
      <dgm:prSet/>
      <dgm:spPr/>
      <dgm:t>
        <a:bodyPr/>
        <a:lstStyle/>
        <a:p>
          <a:endParaRPr lang="en-US"/>
        </a:p>
      </dgm:t>
    </dgm:pt>
    <dgm:pt modelId="{26399A93-00B2-4111-B554-40ADDAFA1624}" type="pres">
      <dgm:prSet presAssocID="{000FED11-B92B-4DEF-849E-393988D9BC72}" presName="linearFlow" presStyleCnt="0">
        <dgm:presLayoutVars>
          <dgm:dir/>
          <dgm:resizeHandles val="exact"/>
        </dgm:presLayoutVars>
      </dgm:prSet>
      <dgm:spPr/>
    </dgm:pt>
    <dgm:pt modelId="{4AD0BB32-368A-4C52-B05C-E29F31994C44}" type="pres">
      <dgm:prSet presAssocID="{0669CA4A-A797-4963-BAD5-5808F6D774E6}" presName="composite" presStyleCnt="0"/>
      <dgm:spPr/>
    </dgm:pt>
    <dgm:pt modelId="{806EE8AE-F692-47A8-B8A6-6748781AC494}" type="pres">
      <dgm:prSet presAssocID="{0669CA4A-A797-4963-BAD5-5808F6D774E6}" presName="imgShp" presStyleLbl="fgImgPlace1" presStyleIdx="0" presStyleCnt="3" custLinFactNeighborX="-6075" custLinFactNeighborY="6826"/>
      <dgm:spPr>
        <a:solidFill>
          <a:srgbClr val="FFC000"/>
        </a:solidFill>
      </dgm:spPr>
    </dgm:pt>
    <dgm:pt modelId="{17C983CE-A0EC-42A3-B0D8-E9B9A8594F5F}" type="pres">
      <dgm:prSet presAssocID="{0669CA4A-A797-4963-BAD5-5808F6D774E6}" presName="txShp" presStyleLbl="node1" presStyleIdx="0" presStyleCnt="3">
        <dgm:presLayoutVars>
          <dgm:bulletEnabled val="1"/>
        </dgm:presLayoutVars>
      </dgm:prSet>
      <dgm:spPr/>
    </dgm:pt>
    <dgm:pt modelId="{426A42D5-F38A-4FEC-BC8B-18B36BF71F7E}" type="pres">
      <dgm:prSet presAssocID="{B3F63022-78B6-4B1B-B825-590754F01C52}" presName="spacing" presStyleCnt="0"/>
      <dgm:spPr/>
    </dgm:pt>
    <dgm:pt modelId="{9165A5D7-8823-4B2D-B676-8700CAF083A7}" type="pres">
      <dgm:prSet presAssocID="{9AD856C3-F7E4-4C1E-A752-9677AD9647D4}" presName="composite" presStyleCnt="0"/>
      <dgm:spPr/>
    </dgm:pt>
    <dgm:pt modelId="{9EC63E2D-1E71-4577-962A-7D2160EE368A}" type="pres">
      <dgm:prSet presAssocID="{9AD856C3-F7E4-4C1E-A752-9677AD9647D4}" presName="imgShp" presStyleLbl="fgImgPlace1" presStyleIdx="1" presStyleCnt="3"/>
      <dgm:spPr>
        <a:solidFill>
          <a:srgbClr val="FFC000"/>
        </a:solidFill>
      </dgm:spPr>
    </dgm:pt>
    <dgm:pt modelId="{75082FA1-1725-4669-AA6B-BE1EC917CFBE}" type="pres">
      <dgm:prSet presAssocID="{9AD856C3-F7E4-4C1E-A752-9677AD9647D4}" presName="txShp" presStyleLbl="node1" presStyleIdx="1" presStyleCnt="3" custScaleY="110165">
        <dgm:presLayoutVars>
          <dgm:bulletEnabled val="1"/>
        </dgm:presLayoutVars>
      </dgm:prSet>
      <dgm:spPr/>
    </dgm:pt>
    <dgm:pt modelId="{6F3D81CD-9FF1-4A5C-9423-FBB38269A3FA}" type="pres">
      <dgm:prSet presAssocID="{A6D36927-1032-46E4-BDD9-A7F9B73DFCA9}" presName="spacing" presStyleCnt="0"/>
      <dgm:spPr/>
    </dgm:pt>
    <dgm:pt modelId="{EA070E7F-176A-4DFC-87BA-CD24F779C74B}" type="pres">
      <dgm:prSet presAssocID="{BE4979F0-5568-4D96-817D-B79478B6A987}" presName="composite" presStyleCnt="0"/>
      <dgm:spPr/>
    </dgm:pt>
    <dgm:pt modelId="{D0DD2A09-FC23-4315-B927-D28884AF14C1}" type="pres">
      <dgm:prSet presAssocID="{BE4979F0-5568-4D96-817D-B79478B6A987}" presName="imgShp" presStyleLbl="fgImgPlace1" presStyleIdx="2" presStyleCnt="3"/>
      <dgm:spPr>
        <a:solidFill>
          <a:srgbClr val="FFC000"/>
        </a:solidFill>
      </dgm:spPr>
    </dgm:pt>
    <dgm:pt modelId="{09D75589-8C84-434B-BFE3-049743FB8547}" type="pres">
      <dgm:prSet presAssocID="{BE4979F0-5568-4D96-817D-B79478B6A987}" presName="txShp" presStyleLbl="node1" presStyleIdx="2" presStyleCnt="3">
        <dgm:presLayoutVars>
          <dgm:bulletEnabled val="1"/>
        </dgm:presLayoutVars>
      </dgm:prSet>
      <dgm:spPr/>
    </dgm:pt>
  </dgm:ptLst>
  <dgm:cxnLst>
    <dgm:cxn modelId="{65C5320C-B2F2-468C-B84C-BAEB6225D283}" srcId="{000FED11-B92B-4DEF-849E-393988D9BC72}" destId="{9AD856C3-F7E4-4C1E-A752-9677AD9647D4}" srcOrd="1" destOrd="0" parTransId="{8C9D4521-A45F-4706-BA02-093A797D24B1}" sibTransId="{A6D36927-1032-46E4-BDD9-A7F9B73DFCA9}"/>
    <dgm:cxn modelId="{83E1D827-23E6-4D41-98C1-98BF5EFCC53F}" type="presOf" srcId="{9AD856C3-F7E4-4C1E-A752-9677AD9647D4}" destId="{75082FA1-1725-4669-AA6B-BE1EC917CFBE}" srcOrd="0" destOrd="0" presId="urn:microsoft.com/office/officeart/2005/8/layout/vList3"/>
    <dgm:cxn modelId="{4D4E4931-D4AF-47CB-AEDF-B769AF44D03B}" srcId="{000FED11-B92B-4DEF-849E-393988D9BC72}" destId="{0669CA4A-A797-4963-BAD5-5808F6D774E6}" srcOrd="0" destOrd="0" parTransId="{F31F77A3-3F6B-46FB-8E3C-90021AABDA01}" sibTransId="{B3F63022-78B6-4B1B-B825-590754F01C52}"/>
    <dgm:cxn modelId="{0BFB7444-A64D-4E0B-A421-0C97CFBE704C}" type="presOf" srcId="{000FED11-B92B-4DEF-849E-393988D9BC72}" destId="{26399A93-00B2-4111-B554-40ADDAFA1624}" srcOrd="0" destOrd="0" presId="urn:microsoft.com/office/officeart/2005/8/layout/vList3"/>
    <dgm:cxn modelId="{D5DAE1B2-9934-4884-AC08-E9FA81E62423}" type="presOf" srcId="{0669CA4A-A797-4963-BAD5-5808F6D774E6}" destId="{17C983CE-A0EC-42A3-B0D8-E9B9A8594F5F}" srcOrd="0" destOrd="0" presId="urn:microsoft.com/office/officeart/2005/8/layout/vList3"/>
    <dgm:cxn modelId="{FD965BBD-EB1B-45AC-A81F-727EA41C164D}" type="presOf" srcId="{BE4979F0-5568-4D96-817D-B79478B6A987}" destId="{09D75589-8C84-434B-BFE3-049743FB8547}" srcOrd="0" destOrd="0" presId="urn:microsoft.com/office/officeart/2005/8/layout/vList3"/>
    <dgm:cxn modelId="{7C585DC8-DED1-4BE6-8B43-3A20E142AEA2}" srcId="{000FED11-B92B-4DEF-849E-393988D9BC72}" destId="{BE4979F0-5568-4D96-817D-B79478B6A987}" srcOrd="2" destOrd="0" parTransId="{2B28D49E-26BD-46BA-A022-FDBA5F0352C6}" sibTransId="{161399E2-C396-4EF3-907A-9C4244B3841F}"/>
    <dgm:cxn modelId="{609E2090-B0F7-4255-91B9-8D3465F6DDB6}" type="presParOf" srcId="{26399A93-00B2-4111-B554-40ADDAFA1624}" destId="{4AD0BB32-368A-4C52-B05C-E29F31994C44}" srcOrd="0" destOrd="0" presId="urn:microsoft.com/office/officeart/2005/8/layout/vList3"/>
    <dgm:cxn modelId="{7D191B27-FA4C-4270-9546-BB7D69D7CC55}" type="presParOf" srcId="{4AD0BB32-368A-4C52-B05C-E29F31994C44}" destId="{806EE8AE-F692-47A8-B8A6-6748781AC494}" srcOrd="0" destOrd="0" presId="urn:microsoft.com/office/officeart/2005/8/layout/vList3"/>
    <dgm:cxn modelId="{C7D6EB09-27E2-4477-BF11-5C53A863FF28}" type="presParOf" srcId="{4AD0BB32-368A-4C52-B05C-E29F31994C44}" destId="{17C983CE-A0EC-42A3-B0D8-E9B9A8594F5F}" srcOrd="1" destOrd="0" presId="urn:microsoft.com/office/officeart/2005/8/layout/vList3"/>
    <dgm:cxn modelId="{6A6C851E-5B4C-4DAC-8F35-FDC394D85455}" type="presParOf" srcId="{26399A93-00B2-4111-B554-40ADDAFA1624}" destId="{426A42D5-F38A-4FEC-BC8B-18B36BF71F7E}" srcOrd="1" destOrd="0" presId="urn:microsoft.com/office/officeart/2005/8/layout/vList3"/>
    <dgm:cxn modelId="{BABB3361-F999-4874-9C08-C88DCC64F82A}" type="presParOf" srcId="{26399A93-00B2-4111-B554-40ADDAFA1624}" destId="{9165A5D7-8823-4B2D-B676-8700CAF083A7}" srcOrd="2" destOrd="0" presId="urn:microsoft.com/office/officeart/2005/8/layout/vList3"/>
    <dgm:cxn modelId="{DA229EAC-DBCC-4539-A874-191EE7EF1B3A}" type="presParOf" srcId="{9165A5D7-8823-4B2D-B676-8700CAF083A7}" destId="{9EC63E2D-1E71-4577-962A-7D2160EE368A}" srcOrd="0" destOrd="0" presId="urn:microsoft.com/office/officeart/2005/8/layout/vList3"/>
    <dgm:cxn modelId="{F76A7999-2D71-41FB-A2E5-6250DB9A548A}" type="presParOf" srcId="{9165A5D7-8823-4B2D-B676-8700CAF083A7}" destId="{75082FA1-1725-4669-AA6B-BE1EC917CFBE}" srcOrd="1" destOrd="0" presId="urn:microsoft.com/office/officeart/2005/8/layout/vList3"/>
    <dgm:cxn modelId="{FF2B2580-D802-4D94-B9AF-6745EA784687}" type="presParOf" srcId="{26399A93-00B2-4111-B554-40ADDAFA1624}" destId="{6F3D81CD-9FF1-4A5C-9423-FBB38269A3FA}" srcOrd="3" destOrd="0" presId="urn:microsoft.com/office/officeart/2005/8/layout/vList3"/>
    <dgm:cxn modelId="{8DE079CB-C3AD-4397-98BF-EB430E40145B}" type="presParOf" srcId="{26399A93-00B2-4111-B554-40ADDAFA1624}" destId="{EA070E7F-176A-4DFC-87BA-CD24F779C74B}" srcOrd="4" destOrd="0" presId="urn:microsoft.com/office/officeart/2005/8/layout/vList3"/>
    <dgm:cxn modelId="{DA661E8E-CDA4-49A7-9F5C-FA4317E29BE9}" type="presParOf" srcId="{EA070E7F-176A-4DFC-87BA-CD24F779C74B}" destId="{D0DD2A09-FC23-4315-B927-D28884AF14C1}" srcOrd="0" destOrd="0" presId="urn:microsoft.com/office/officeart/2005/8/layout/vList3"/>
    <dgm:cxn modelId="{8F67A28A-8993-40A3-A9AE-D36410F6701F}" type="presParOf" srcId="{EA070E7F-176A-4DFC-87BA-CD24F779C74B}" destId="{09D75589-8C84-434B-BFE3-049743FB854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983CE-A0EC-42A3-B0D8-E9B9A8594F5F}">
      <dsp:nvSpPr>
        <dsp:cNvPr id="0" name=""/>
        <dsp:cNvSpPr/>
      </dsp:nvSpPr>
      <dsp:spPr>
        <a:xfrm rot="10800000">
          <a:off x="2069753" y="1238"/>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kern="1200">
            <a:latin typeface="Roboto" panose="02000000000000000000" pitchFamily="2" charset="0"/>
            <a:ea typeface="Roboto" panose="02000000000000000000" pitchFamily="2" charset="0"/>
          </a:endParaRPr>
        </a:p>
      </dsp:txBody>
      <dsp:txXfrm rot="10800000">
        <a:off x="2389360" y="1238"/>
        <a:ext cx="6628735" cy="1278427"/>
      </dsp:txXfrm>
    </dsp:sp>
    <dsp:sp modelId="{806EE8AE-F692-47A8-B8A6-6748781AC494}">
      <dsp:nvSpPr>
        <dsp:cNvPr id="0" name=""/>
        <dsp:cNvSpPr/>
      </dsp:nvSpPr>
      <dsp:spPr>
        <a:xfrm>
          <a:off x="1352875" y="88503"/>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82FA1-1725-4669-AA6B-BE1EC917CFBE}">
      <dsp:nvSpPr>
        <dsp:cNvPr id="0" name=""/>
        <dsp:cNvSpPr/>
      </dsp:nvSpPr>
      <dsp:spPr>
        <a:xfrm rot="10800000">
          <a:off x="2069753" y="1661285"/>
          <a:ext cx="6948342" cy="1408379"/>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0960" rIns="113792" bIns="60960" numCol="1" spcCol="1270" anchor="ctr" anchorCtr="0">
          <a:noAutofit/>
        </a:bodyPr>
        <a:lstStyle/>
        <a:p>
          <a:pPr marL="0" lvl="0" indent="0" algn="r" defTabSz="711200">
            <a:lnSpc>
              <a:spcPct val="90000"/>
            </a:lnSpc>
            <a:spcBef>
              <a:spcPct val="0"/>
            </a:spcBef>
            <a:spcAft>
              <a:spcPct val="35000"/>
            </a:spcAft>
            <a:buNone/>
          </a:pPr>
          <a:r>
            <a:rPr lang="en-US" sz="1600" b="1" kern="1200">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kern="1200"/>
            <a:t>.</a:t>
          </a:r>
          <a:endParaRPr lang="en-US" sz="1600" kern="1200"/>
        </a:p>
      </dsp:txBody>
      <dsp:txXfrm rot="10800000">
        <a:off x="2421848" y="1661285"/>
        <a:ext cx="6596247" cy="1408379"/>
      </dsp:txXfrm>
    </dsp:sp>
    <dsp:sp modelId="{9EC63E2D-1E71-4577-962A-7D2160EE368A}">
      <dsp:nvSpPr>
        <dsp:cNvPr id="0" name=""/>
        <dsp:cNvSpPr/>
      </dsp:nvSpPr>
      <dsp:spPr>
        <a:xfrm>
          <a:off x="1430539" y="1726261"/>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75589-8C84-434B-BFE3-049743FB8547}">
      <dsp:nvSpPr>
        <dsp:cNvPr id="0" name=""/>
        <dsp:cNvSpPr/>
      </dsp:nvSpPr>
      <dsp:spPr>
        <a:xfrm rot="10800000">
          <a:off x="2069753" y="3451285"/>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a:latin typeface="Roboto" panose="02000000000000000000" pitchFamily="2" charset="0"/>
              <a:ea typeface="Roboto" panose="02000000000000000000" pitchFamily="2" charset="0"/>
            </a:rPr>
            <a:t>Products or series mentioned during these presentations does not imply endorsement by NAF</a:t>
          </a:r>
          <a:endParaRPr lang="en-US" sz="1800" kern="1200">
            <a:latin typeface="Roboto" panose="02000000000000000000" pitchFamily="2" charset="0"/>
            <a:ea typeface="Roboto" panose="02000000000000000000" pitchFamily="2" charset="0"/>
          </a:endParaRPr>
        </a:p>
      </dsp:txBody>
      <dsp:txXfrm rot="10800000">
        <a:off x="2389360" y="3451285"/>
        <a:ext cx="6628735" cy="1278427"/>
      </dsp:txXfrm>
    </dsp:sp>
    <dsp:sp modelId="{D0DD2A09-FC23-4315-B927-D28884AF14C1}">
      <dsp:nvSpPr>
        <dsp:cNvPr id="0" name=""/>
        <dsp:cNvSpPr/>
      </dsp:nvSpPr>
      <dsp:spPr>
        <a:xfrm>
          <a:off x="1430539" y="3451285"/>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A81CE-60C7-4836-98A6-DB60BB276E49}"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0E207-2CB8-412F-B7D3-B91DAE44EF4A}" type="slidenum">
              <a:rPr lang="en-US" smtClean="0"/>
              <a:t>‹#›</a:t>
            </a:fld>
            <a:endParaRPr lang="en-US"/>
          </a:p>
        </p:txBody>
      </p:sp>
    </p:spTree>
    <p:extLst>
      <p:ext uri="{BB962C8B-B14F-4D97-AF65-F5344CB8AC3E}">
        <p14:creationId xmlns:p14="http://schemas.microsoft.com/office/powerpoint/2010/main" val="365373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cerebellum participates in an internal sensory prediction loop.</a:t>
            </a:r>
          </a:p>
          <a:p>
            <a:endParaRPr lang="en-US">
              <a:cs typeface="Calibri"/>
            </a:endParaRPr>
          </a:p>
          <a:p>
            <a:r>
              <a:rPr lang="en-US"/>
              <a:t>Predictions are compared with peripheral feedback to adapt (or learn) in response to changing environments.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150E207-2CB8-412F-B7D3-B91DAE44EF4A}" type="slidenum">
              <a:rPr lang="en-US" smtClean="0"/>
              <a:t>7</a:t>
            </a:fld>
            <a:endParaRPr lang="en-US"/>
          </a:p>
        </p:txBody>
      </p:sp>
    </p:spTree>
    <p:extLst>
      <p:ext uri="{BB962C8B-B14F-4D97-AF65-F5344CB8AC3E}">
        <p14:creationId xmlns:p14="http://schemas.microsoft.com/office/powerpoint/2010/main" val="157538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3DE835-41B3-45E4-813B-4C10F0419DC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976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buChar char="•"/>
            </a:pPr>
            <a:r>
              <a:rPr lang="en-US"/>
              <a:t>In the bigger picture, if intensive PT achieves an important milestone such as walking earlier than without intensive – is this important? </a:t>
            </a:r>
          </a:p>
          <a:p>
            <a:pPr marL="285750" indent="-285750">
              <a:spcBef>
                <a:spcPct val="20000"/>
              </a:spcBef>
              <a:spcAft>
                <a:spcPct val="0"/>
              </a:spcAft>
              <a:buFont typeface="Arial"/>
              <a:buChar char="•"/>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D150E207-2CB8-412F-B7D3-B91DAE44EF4A}" type="slidenum">
              <a:rPr lang="en-US" smtClean="0"/>
              <a:t>34</a:t>
            </a:fld>
            <a:endParaRPr lang="en-US"/>
          </a:p>
        </p:txBody>
      </p:sp>
    </p:spTree>
    <p:extLst>
      <p:ext uri="{BB962C8B-B14F-4D97-AF65-F5344CB8AC3E}">
        <p14:creationId xmlns:p14="http://schemas.microsoft.com/office/powerpoint/2010/main" val="82731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734A-FABD-4E82-81CF-71342BB55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BA1599-8121-44A5-9D94-2473D05F7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D7946C-16F0-4C51-8901-C0324DC3750C}"/>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5" name="Footer Placeholder 4">
            <a:extLst>
              <a:ext uri="{FF2B5EF4-FFF2-40B4-BE49-F238E27FC236}">
                <a16:creationId xmlns:a16="http://schemas.microsoft.com/office/drawing/2014/main" id="{DFE07256-AD80-4A9C-B616-EC793BC40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66DCF-2D49-46D9-B397-176416339F7C}"/>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2838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2856-30E7-49E3-8A66-608569481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D8836-3404-4F38-AB0A-C9333D377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07441-78FE-4066-B44F-27359BF3CAEC}"/>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5" name="Footer Placeholder 4">
            <a:extLst>
              <a:ext uri="{FF2B5EF4-FFF2-40B4-BE49-F238E27FC236}">
                <a16:creationId xmlns:a16="http://schemas.microsoft.com/office/drawing/2014/main" id="{73D365C1-DE3A-4CE9-9AB6-1815047B7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DD024-2147-4007-BEE6-CEE224405639}"/>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74228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678D9-3737-422F-AB18-0DDA8E6BCF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AD3243-E513-469F-A0C8-F90CDE44D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1870B-86E3-4919-A769-F9A98E9C0A76}"/>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5" name="Footer Placeholder 4">
            <a:extLst>
              <a:ext uri="{FF2B5EF4-FFF2-40B4-BE49-F238E27FC236}">
                <a16:creationId xmlns:a16="http://schemas.microsoft.com/office/drawing/2014/main" id="{8BBD3773-EF1C-4F44-972E-703C46941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EFE1A-0A8D-4FD5-8F42-D88E294551E1}"/>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070784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_Title_C2.jpg                                                0033966FKarls G4                       C0DC18D5:"/>
          <p:cNvPicPr>
            <a:picLocks noChangeAspect="1" noChangeArrowheads="1"/>
          </p:cNvPicPr>
          <p:nvPr/>
        </p:nvPicPr>
        <p:blipFill>
          <a:blip r:embed="rId2"/>
          <a:srcRect/>
          <a:stretch>
            <a:fillRect/>
          </a:stretch>
        </p:blipFill>
        <p:spPr bwMode="auto">
          <a:xfrm>
            <a:off x="0" y="0"/>
            <a:ext cx="12194117" cy="6859588"/>
          </a:xfrm>
          <a:prstGeom prst="rect">
            <a:avLst/>
          </a:prstGeom>
          <a:noFill/>
          <a:ln w="9525">
            <a:noFill/>
            <a:miter lim="800000"/>
            <a:headEnd/>
            <a:tailEnd/>
          </a:ln>
        </p:spPr>
      </p:pic>
      <p:pic>
        <p:nvPicPr>
          <p:cNvPr id="5" name="Picture 14" descr="&#10;Entity_Ex.wmf                                                  0033966FKarls G4                       C0DC18D5:"/>
          <p:cNvPicPr>
            <a:picLocks noChangeAspect="1" noChangeArrowheads="1"/>
          </p:cNvPicPr>
          <p:nvPr/>
        </p:nvPicPr>
        <p:blipFill>
          <a:blip r:embed="rId3"/>
          <a:srcRect/>
          <a:stretch>
            <a:fillRect/>
          </a:stretch>
        </p:blipFill>
        <p:spPr bwMode="auto">
          <a:xfrm>
            <a:off x="6692901" y="4648201"/>
            <a:ext cx="4874684" cy="1268413"/>
          </a:xfrm>
          <a:prstGeom prst="rect">
            <a:avLst/>
          </a:prstGeom>
          <a:noFill/>
          <a:ln w="9525">
            <a:noFill/>
            <a:miter lim="800000"/>
            <a:headEnd/>
            <a:tailEnd/>
          </a:ln>
        </p:spPr>
      </p:pic>
      <p:sp>
        <p:nvSpPr>
          <p:cNvPr id="2051" name="Rectangle 3"/>
          <p:cNvSpPr>
            <a:spLocks noGrp="1" noChangeArrowheads="1"/>
          </p:cNvSpPr>
          <p:nvPr>
            <p:ph type="ctrTitle"/>
          </p:nvPr>
        </p:nvSpPr>
        <p:spPr bwMode="white">
          <a:xfrm>
            <a:off x="1079501" y="876300"/>
            <a:ext cx="10401300"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1079501" y="2057400"/>
            <a:ext cx="10401300" cy="914400"/>
          </a:xfrm>
        </p:spPr>
        <p:txBody>
          <a:bodyPr/>
          <a:lstStyle>
            <a:lvl1pPr marL="0" indent="0">
              <a:buFontTx/>
              <a:buNone/>
              <a:defRPr sz="2400">
                <a:solidFill>
                  <a:schemeClr val="bg1"/>
                </a:solidFill>
              </a:defRPr>
            </a:lvl1pPr>
          </a:lstStyle>
          <a:p>
            <a:r>
              <a:rPr lang="en-US"/>
              <a:t>Click to edit Master subtitle style</a:t>
            </a:r>
          </a:p>
        </p:txBody>
      </p:sp>
      <p:sp>
        <p:nvSpPr>
          <p:cNvPr id="6" name="Rectangle 5"/>
          <p:cNvSpPr>
            <a:spLocks noGrp="1" noChangeArrowheads="1"/>
          </p:cNvSpPr>
          <p:nvPr>
            <p:ph type="dt" sz="half" idx="10"/>
          </p:nvPr>
        </p:nvSpPr>
        <p:spPr bwMode="auto">
          <a:xfrm>
            <a:off x="1092200" y="6400800"/>
            <a:ext cx="2540000" cy="304800"/>
          </a:xfrm>
        </p:spPr>
        <p:txBody>
          <a:bodyPr/>
          <a:lstStyle>
            <a:lvl1pPr>
              <a:defRPr>
                <a:solidFill>
                  <a:srgbClr val="002C77"/>
                </a:solidFill>
              </a:defRPr>
            </a:lvl1pPr>
          </a:lstStyle>
          <a:p>
            <a:fld id="{BBDE2E1B-3D10-439B-A047-9E2B956EC8F9}" type="datetimeFigureOut">
              <a:rPr lang="en-US" smtClean="0"/>
              <a:pPr/>
              <a:t>1/31/2022</a:t>
            </a:fld>
            <a:endParaRPr lang="en-US"/>
          </a:p>
        </p:txBody>
      </p:sp>
      <p:sp>
        <p:nvSpPr>
          <p:cNvPr id="7" name="Rectangle 6"/>
          <p:cNvSpPr>
            <a:spLocks noGrp="1" noChangeArrowheads="1"/>
          </p:cNvSpPr>
          <p:nvPr>
            <p:ph type="ftr" sz="quarter" idx="11"/>
          </p:nvPr>
        </p:nvSpPr>
        <p:spPr bwMode="white">
          <a:xfrm>
            <a:off x="4165600" y="6400800"/>
            <a:ext cx="3860800" cy="304800"/>
          </a:xfrm>
        </p:spPr>
        <p:txBody>
          <a:bodyPr/>
          <a:lstStyle>
            <a:lvl1pPr>
              <a:defRPr>
                <a:solidFill>
                  <a:srgbClr val="002C77"/>
                </a:solidFill>
              </a:defRPr>
            </a:lvl1pPr>
          </a:lstStyle>
          <a:p>
            <a:endParaRPr lang="en-US"/>
          </a:p>
        </p:txBody>
      </p:sp>
      <p:sp>
        <p:nvSpPr>
          <p:cNvPr id="8" name="Rectangle 7"/>
          <p:cNvSpPr>
            <a:spLocks noGrp="1" noChangeArrowheads="1"/>
          </p:cNvSpPr>
          <p:nvPr>
            <p:ph type="sldNum" sz="quarter" idx="12"/>
          </p:nvPr>
        </p:nvSpPr>
        <p:spPr bwMode="white">
          <a:xfrm>
            <a:off x="8940800" y="6400800"/>
            <a:ext cx="2540000" cy="304800"/>
          </a:xfrm>
        </p:spPr>
        <p:txBody>
          <a:bodyPr/>
          <a:lstStyle>
            <a:lvl1pPr>
              <a:defRPr>
                <a:solidFill>
                  <a:srgbClr val="002C77"/>
                </a:solidFill>
              </a:defRPr>
            </a:lvl1pPr>
          </a:lstStyle>
          <a:p>
            <a:fld id="{4815F816-1CE4-4A4B-9F08-CB53E629745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4815F816-1CE4-4A4B-9F08-CB53E629745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4815F816-1CE4-4A4B-9F08-CB53E629745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95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27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10"/>
          </p:nvPr>
        </p:nvSpPr>
        <p:spPr/>
        <p:txBody>
          <a:bodyPr/>
          <a:lstStyle>
            <a:lvl1pPr>
              <a:defRPr/>
            </a:lvl1pPr>
          </a:lstStyle>
          <a:p>
            <a:endParaRPr lang="en-US"/>
          </a:p>
        </p:txBody>
      </p:sp>
      <p:sp>
        <p:nvSpPr>
          <p:cNvPr id="6" name="Slide Number Placeholder 6"/>
          <p:cNvSpPr>
            <a:spLocks noGrp="1"/>
          </p:cNvSpPr>
          <p:nvPr>
            <p:ph type="sldNum" sz="quarter" idx="11"/>
          </p:nvPr>
        </p:nvSpPr>
        <p:spPr/>
        <p:txBody>
          <a:bodyPr/>
          <a:lstStyle>
            <a:lvl1pPr>
              <a:defRPr/>
            </a:lvl1pPr>
          </a:lstStyle>
          <a:p>
            <a:fld id="{4815F816-1CE4-4A4B-9F08-CB53E629745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p:cNvSpPr>
            <a:spLocks noGrp="1"/>
          </p:cNvSpPr>
          <p:nvPr>
            <p:ph type="ftr" sz="quarter" idx="10"/>
          </p:nvPr>
        </p:nvSpPr>
        <p:spPr/>
        <p:txBody>
          <a:bodyPr/>
          <a:lstStyle>
            <a:lvl1pPr>
              <a:defRPr/>
            </a:lvl1pPr>
          </a:lstStyle>
          <a:p>
            <a:endParaRPr lang="en-US"/>
          </a:p>
        </p:txBody>
      </p:sp>
      <p:sp>
        <p:nvSpPr>
          <p:cNvPr id="8" name="Slide Number Placeholder 8"/>
          <p:cNvSpPr>
            <a:spLocks noGrp="1"/>
          </p:cNvSpPr>
          <p:nvPr>
            <p:ph type="sldNum" sz="quarter" idx="11"/>
          </p:nvPr>
        </p:nvSpPr>
        <p:spPr/>
        <p:txBody>
          <a:bodyPr/>
          <a:lstStyle>
            <a:lvl1pPr>
              <a:defRPr/>
            </a:lvl1pPr>
          </a:lstStyle>
          <a:p>
            <a:fld id="{4815F816-1CE4-4A4B-9F08-CB53E629745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endParaRPr lang="en-US"/>
          </a:p>
        </p:txBody>
      </p:sp>
      <p:sp>
        <p:nvSpPr>
          <p:cNvPr id="4" name="Slide Number Placeholder 4"/>
          <p:cNvSpPr>
            <a:spLocks noGrp="1"/>
          </p:cNvSpPr>
          <p:nvPr>
            <p:ph type="sldNum" sz="quarter" idx="11"/>
          </p:nvPr>
        </p:nvSpPr>
        <p:spPr/>
        <p:txBody>
          <a:bodyPr/>
          <a:lstStyle>
            <a:lvl1pPr>
              <a:defRPr/>
            </a:lvl1pPr>
          </a:lstStyle>
          <a:p>
            <a:fld id="{4815F816-1CE4-4A4B-9F08-CB53E629745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endParaRPr lang="en-US"/>
          </a:p>
        </p:txBody>
      </p:sp>
      <p:sp>
        <p:nvSpPr>
          <p:cNvPr id="3" name="Slide Number Placeholder 3"/>
          <p:cNvSpPr>
            <a:spLocks noGrp="1"/>
          </p:cNvSpPr>
          <p:nvPr>
            <p:ph type="sldNum" sz="quarter" idx="11"/>
          </p:nvPr>
        </p:nvSpPr>
        <p:spPr/>
        <p:txBody>
          <a:bodyPr/>
          <a:lstStyle>
            <a:lvl1pPr>
              <a:defRPr/>
            </a:lvl1pPr>
          </a:lstStyle>
          <a:p>
            <a:fld id="{4815F816-1CE4-4A4B-9F08-CB53E629745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5"/>
          <p:cNvSpPr>
            <a:spLocks noGrp="1"/>
          </p:cNvSpPr>
          <p:nvPr>
            <p:ph type="ftr" sz="quarter" idx="10"/>
          </p:nvPr>
        </p:nvSpPr>
        <p:spPr/>
        <p:txBody>
          <a:bodyPr/>
          <a:lstStyle>
            <a:lvl1pPr>
              <a:defRPr/>
            </a:lvl1pPr>
          </a:lstStyle>
          <a:p>
            <a:endParaRPr lang="en-US"/>
          </a:p>
        </p:txBody>
      </p:sp>
      <p:sp>
        <p:nvSpPr>
          <p:cNvPr id="6" name="Slide Number Placeholder 6"/>
          <p:cNvSpPr>
            <a:spLocks noGrp="1"/>
          </p:cNvSpPr>
          <p:nvPr>
            <p:ph type="sldNum" sz="quarter" idx="11"/>
          </p:nvPr>
        </p:nvSpPr>
        <p:spPr/>
        <p:txBody>
          <a:bodyPr/>
          <a:lstStyle>
            <a:lvl1pPr>
              <a:defRPr/>
            </a:lvl1pPr>
          </a:lstStyle>
          <a:p>
            <a:fld id="{4815F816-1CE4-4A4B-9F08-CB53E62974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C588-C1D1-4DCE-A2F9-17155A8AC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3FB59-3DA5-43C2-922F-5AF12D86D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5573D-994F-48A2-8468-ECF9B8BB2DDB}"/>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5" name="Footer Placeholder 4">
            <a:extLst>
              <a:ext uri="{FF2B5EF4-FFF2-40B4-BE49-F238E27FC236}">
                <a16:creationId xmlns:a16="http://schemas.microsoft.com/office/drawing/2014/main" id="{F038618F-A068-4F54-A423-285CB83D9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A1FDD-E8D2-4D5B-B7D3-3FA30C1CD46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699028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5"/>
          <p:cNvSpPr>
            <a:spLocks noGrp="1"/>
          </p:cNvSpPr>
          <p:nvPr>
            <p:ph type="ftr" sz="quarter" idx="10"/>
          </p:nvPr>
        </p:nvSpPr>
        <p:spPr/>
        <p:txBody>
          <a:bodyPr/>
          <a:lstStyle>
            <a:lvl1pPr>
              <a:defRPr/>
            </a:lvl1pPr>
          </a:lstStyle>
          <a:p>
            <a:endParaRPr lang="en-US"/>
          </a:p>
        </p:txBody>
      </p:sp>
      <p:sp>
        <p:nvSpPr>
          <p:cNvPr id="6" name="Slide Number Placeholder 6"/>
          <p:cNvSpPr>
            <a:spLocks noGrp="1"/>
          </p:cNvSpPr>
          <p:nvPr>
            <p:ph type="sldNum" sz="quarter" idx="11"/>
          </p:nvPr>
        </p:nvSpPr>
        <p:spPr/>
        <p:txBody>
          <a:bodyPr/>
          <a:lstStyle>
            <a:lvl1pPr>
              <a:defRPr/>
            </a:lvl1pPr>
          </a:lstStyle>
          <a:p>
            <a:fld id="{4815F816-1CE4-4A4B-9F08-CB53E629745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4815F816-1CE4-4A4B-9F08-CB53E629745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390526"/>
            <a:ext cx="25908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00" y="390526"/>
            <a:ext cx="7569200" cy="5705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4815F816-1CE4-4A4B-9F08-CB53E62974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394-5B47-4235-B183-B4FF8BF05D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7676F-AD7A-49F3-9AEC-AEC6C9133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F90BC1-3AF0-468A-9B24-477498538194}"/>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5" name="Footer Placeholder 4">
            <a:extLst>
              <a:ext uri="{FF2B5EF4-FFF2-40B4-BE49-F238E27FC236}">
                <a16:creationId xmlns:a16="http://schemas.microsoft.com/office/drawing/2014/main" id="{CB80D065-F695-4790-A619-708329264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D1F87-62F8-48DA-9A40-45D75ADE16B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10744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2452-3A9E-4CE7-AA4C-663260F04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B6F04C-3ED7-4E92-88C7-69A0452C27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D2A329-8D97-422A-A838-217BA90B4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4D259D-A9CD-4BDF-983D-4A599A051384}"/>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6" name="Footer Placeholder 5">
            <a:extLst>
              <a:ext uri="{FF2B5EF4-FFF2-40B4-BE49-F238E27FC236}">
                <a16:creationId xmlns:a16="http://schemas.microsoft.com/office/drawing/2014/main" id="{92BFBC66-B6C8-4CC6-A3A8-7C024D9F3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C3425-BFEB-4782-9B60-A265AA669438}"/>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8714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98ED-D4D2-4FB7-9170-2F1F9CF559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7D1DDF-7C86-49AC-A2C3-0CAAD1005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469C86-18FA-4F03-B62A-C83055AA88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938CE-96EA-4613-A41B-7CEEDAC67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45135-52FC-4C4F-8A90-29CB7789F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04FFBE-6A7D-4A95-99D8-E7E88268BE20}"/>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8" name="Footer Placeholder 7">
            <a:extLst>
              <a:ext uri="{FF2B5EF4-FFF2-40B4-BE49-F238E27FC236}">
                <a16:creationId xmlns:a16="http://schemas.microsoft.com/office/drawing/2014/main" id="{24DEA317-DF3D-4F74-904E-5CCFE04E33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6784A-74D5-49E8-B040-0B6905B0664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87386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6AA4-97B7-482B-B020-765022B73A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4B5C57-4397-4D1D-965B-044081ACEB7E}"/>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4" name="Footer Placeholder 3">
            <a:extLst>
              <a:ext uri="{FF2B5EF4-FFF2-40B4-BE49-F238E27FC236}">
                <a16:creationId xmlns:a16="http://schemas.microsoft.com/office/drawing/2014/main" id="{7C2717AB-6B3B-40F5-B899-25DC09E046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F3189-3B03-4DA9-A074-D8E663FAD5D5}"/>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3142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5013F-3512-4F52-A920-0F0F1F63F1B0}"/>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3" name="Footer Placeholder 2">
            <a:extLst>
              <a:ext uri="{FF2B5EF4-FFF2-40B4-BE49-F238E27FC236}">
                <a16:creationId xmlns:a16="http://schemas.microsoft.com/office/drawing/2014/main" id="{3C95D71E-8D55-4FBF-B96F-EAF3F978A8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636A71-FB85-412D-A982-2DD4C2495AD7}"/>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06749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1D05-38A4-4C9B-A62A-DFEE47549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6E7CA5-5975-4797-A941-5B276B023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AF0F47-BF99-490D-9061-108F1B6DC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A2B24-33FF-4C42-A697-B0BAE02E7F04}"/>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6" name="Footer Placeholder 5">
            <a:extLst>
              <a:ext uri="{FF2B5EF4-FFF2-40B4-BE49-F238E27FC236}">
                <a16:creationId xmlns:a16="http://schemas.microsoft.com/office/drawing/2014/main" id="{577CF4B7-71A6-4586-BEA6-11185EFA6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00661-7B2C-4771-9EBD-02966F4B7E7B}"/>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41397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5430-B159-4146-BAA3-E976438AE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40808-6C5B-41B1-9458-230366F63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10B09F-0845-4100-8553-9408A7E65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F0D30-C3D2-4342-ACDA-25194500F878}"/>
              </a:ext>
            </a:extLst>
          </p:cNvPr>
          <p:cNvSpPr>
            <a:spLocks noGrp="1"/>
          </p:cNvSpPr>
          <p:nvPr>
            <p:ph type="dt" sz="half" idx="10"/>
          </p:nvPr>
        </p:nvSpPr>
        <p:spPr/>
        <p:txBody>
          <a:bodyPr/>
          <a:lstStyle/>
          <a:p>
            <a:fld id="{113D3815-ED38-4D90-A531-355BB044A509}" type="datetimeFigureOut">
              <a:rPr lang="en-US" smtClean="0"/>
              <a:t>1/31/2022</a:t>
            </a:fld>
            <a:endParaRPr lang="en-US"/>
          </a:p>
        </p:txBody>
      </p:sp>
      <p:sp>
        <p:nvSpPr>
          <p:cNvPr id="6" name="Footer Placeholder 5">
            <a:extLst>
              <a:ext uri="{FF2B5EF4-FFF2-40B4-BE49-F238E27FC236}">
                <a16:creationId xmlns:a16="http://schemas.microsoft.com/office/drawing/2014/main" id="{7748329F-6E47-4F45-864C-0CBBD8862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378FB-2411-491B-AA11-E1E202FDE9A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14285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6B5A0-01BD-4595-829B-8A07CDF56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82F2F9-B32C-4BBE-8CD5-EF0C803D3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6F161-5271-4944-B72F-1F35AA0B1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D3815-ED38-4D90-A531-355BB044A509}" type="datetimeFigureOut">
              <a:rPr lang="en-US" smtClean="0"/>
              <a:t>1/31/2022</a:t>
            </a:fld>
            <a:endParaRPr lang="en-US"/>
          </a:p>
        </p:txBody>
      </p:sp>
      <p:sp>
        <p:nvSpPr>
          <p:cNvPr id="5" name="Footer Placeholder 4">
            <a:extLst>
              <a:ext uri="{FF2B5EF4-FFF2-40B4-BE49-F238E27FC236}">
                <a16:creationId xmlns:a16="http://schemas.microsoft.com/office/drawing/2014/main" id="{B602DF9B-B2A2-4A18-A8B1-5EB9FB8DA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DA85D-F643-440C-B013-0EC85CFC8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B8C6D-6FD1-497E-8688-6D33DB356D1F}" type="slidenum">
              <a:rPr lang="en-US" smtClean="0"/>
              <a:t>‹#›</a:t>
            </a:fld>
            <a:endParaRPr lang="en-US"/>
          </a:p>
        </p:txBody>
      </p:sp>
    </p:spTree>
    <p:extLst>
      <p:ext uri="{BB962C8B-B14F-4D97-AF65-F5344CB8AC3E}">
        <p14:creationId xmlns:p14="http://schemas.microsoft.com/office/powerpoint/2010/main" val="39833588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PP_Second_C2.jpg                                               0033966FKarls G4                       C0DC18D5:"/>
          <p:cNvPicPr>
            <a:picLocks noChangeAspect="1" noChangeArrowheads="1"/>
          </p:cNvPicPr>
          <p:nvPr/>
        </p:nvPicPr>
        <p:blipFill>
          <a:blip r:embed="rId13"/>
          <a:srcRect/>
          <a:stretch>
            <a:fillRect/>
          </a:stretch>
        </p:blipFill>
        <p:spPr bwMode="auto">
          <a:xfrm>
            <a:off x="0" y="0"/>
            <a:ext cx="12194117" cy="6859588"/>
          </a:xfrm>
          <a:prstGeom prst="rect">
            <a:avLst/>
          </a:prstGeom>
          <a:noFill/>
          <a:ln w="9525">
            <a:noFill/>
            <a:miter lim="800000"/>
            <a:headEnd/>
            <a:tailEnd/>
          </a:ln>
        </p:spPr>
      </p:pic>
      <p:sp>
        <p:nvSpPr>
          <p:cNvPr id="1027" name="Rectangle 2"/>
          <p:cNvSpPr>
            <a:spLocks noGrp="1" noChangeArrowheads="1"/>
          </p:cNvSpPr>
          <p:nvPr>
            <p:ph type="title"/>
          </p:nvPr>
        </p:nvSpPr>
        <p:spPr bwMode="black">
          <a:xfrm>
            <a:off x="1079500" y="390525"/>
            <a:ext cx="103632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black">
          <a:xfrm>
            <a:off x="10795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black">
          <a:xfrm>
            <a:off x="10795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254B8E"/>
                </a:solidFill>
                <a:latin typeface="Arial" pitchFamily="-84" charset="0"/>
              </a:defRPr>
            </a:lvl1pPr>
          </a:lstStyle>
          <a:p>
            <a:fld id="{BBDE2E1B-3D10-439B-A047-9E2B956EC8F9}" type="datetimeFigureOut">
              <a:rPr lang="en-US" smtClean="0"/>
              <a:pPr/>
              <a:t>1/31/2022</a:t>
            </a:fld>
            <a:endParaRPr lang="en-US"/>
          </a:p>
        </p:txBody>
      </p:sp>
      <p:sp>
        <p:nvSpPr>
          <p:cNvPr id="1029" name="Rectangle 5"/>
          <p:cNvSpPr>
            <a:spLocks noGrp="1" noChangeArrowheads="1"/>
          </p:cNvSpPr>
          <p:nvPr>
            <p:ph type="ftr" sz="quarter" idx="3"/>
          </p:nvPr>
        </p:nvSpPr>
        <p:spPr bwMode="black">
          <a:xfrm>
            <a:off x="3860800" y="63246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Arial" pitchFamily="-84" charset="0"/>
              </a:defRPr>
            </a:lvl1pPr>
          </a:lstStyle>
          <a:p>
            <a:endParaRPr lang="en-US"/>
          </a:p>
        </p:txBody>
      </p:sp>
      <p:sp>
        <p:nvSpPr>
          <p:cNvPr id="1030" name="Rectangle 6"/>
          <p:cNvSpPr>
            <a:spLocks noGrp="1" noChangeArrowheads="1"/>
          </p:cNvSpPr>
          <p:nvPr>
            <p:ph type="sldNum" sz="quarter" idx="4"/>
          </p:nvPr>
        </p:nvSpPr>
        <p:spPr bwMode="black">
          <a:xfrm>
            <a:off x="8229600" y="6324600"/>
            <a:ext cx="1422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Arial" pitchFamily="-84" charset="0"/>
              </a:defRPr>
            </a:lvl1pPr>
          </a:lstStyle>
          <a:p>
            <a:fld id="{4815F816-1CE4-4A4B-9F08-CB53E6297451}" type="slidenum">
              <a:rPr lang="en-US" smtClean="0"/>
              <a:pPr/>
              <a:t>‹#›</a:t>
            </a:fld>
            <a:endParaRPr lang="en-US"/>
          </a:p>
        </p:txBody>
      </p:sp>
      <p:pic>
        <p:nvPicPr>
          <p:cNvPr id="1032" name="Picture 12" descr="Entity_Ex2.wmf                                                 0033966FKarls G4                       C0DC18D5:"/>
          <p:cNvPicPr>
            <a:picLocks noChangeAspect="1" noChangeArrowheads="1"/>
          </p:cNvPicPr>
          <p:nvPr/>
        </p:nvPicPr>
        <p:blipFill>
          <a:blip r:embed="rId14"/>
          <a:srcRect/>
          <a:stretch>
            <a:fillRect/>
          </a:stretch>
        </p:blipFill>
        <p:spPr bwMode="auto">
          <a:xfrm>
            <a:off x="10071100" y="6143625"/>
            <a:ext cx="1828800" cy="476250"/>
          </a:xfrm>
          <a:prstGeom prst="rect">
            <a:avLst/>
          </a:prstGeom>
          <a:noFill/>
          <a:ln w="9525">
            <a:noFill/>
            <a:miter lim="800000"/>
            <a:headEnd/>
            <a:tailEnd/>
          </a:ln>
        </p:spPr>
      </p:pic>
    </p:spTree>
    <p:extLst>
      <p:ext uri="{BB962C8B-B14F-4D97-AF65-F5344CB8AC3E}">
        <p14:creationId xmlns:p14="http://schemas.microsoft.com/office/powerpoint/2010/main" val="1934736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b="1">
          <a:solidFill>
            <a:srgbClr val="254B8E"/>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rgbClr val="254B8E"/>
          </a:solidFill>
          <a:latin typeface="Arial" charset="0"/>
          <a:ea typeface="ＭＳ Ｐゴシック" charset="0"/>
          <a:cs typeface="ＭＳ Ｐゴシック" charset="0"/>
        </a:defRPr>
      </a:lvl2pPr>
      <a:lvl3pPr algn="l" rtl="0" eaLnBrk="1" fontAlgn="base" hangingPunct="1">
        <a:spcBef>
          <a:spcPct val="0"/>
        </a:spcBef>
        <a:spcAft>
          <a:spcPct val="0"/>
        </a:spcAft>
        <a:defRPr sz="3600" b="1">
          <a:solidFill>
            <a:srgbClr val="254B8E"/>
          </a:solidFill>
          <a:latin typeface="Arial" charset="0"/>
          <a:ea typeface="ＭＳ Ｐゴシック" charset="0"/>
          <a:cs typeface="ＭＳ Ｐゴシック" charset="0"/>
        </a:defRPr>
      </a:lvl3pPr>
      <a:lvl4pPr algn="l" rtl="0" eaLnBrk="1" fontAlgn="base" hangingPunct="1">
        <a:spcBef>
          <a:spcPct val="0"/>
        </a:spcBef>
        <a:spcAft>
          <a:spcPct val="0"/>
        </a:spcAft>
        <a:defRPr sz="3600" b="1">
          <a:solidFill>
            <a:srgbClr val="254B8E"/>
          </a:solidFill>
          <a:latin typeface="Arial" charset="0"/>
          <a:ea typeface="ＭＳ Ｐゴシック" charset="0"/>
          <a:cs typeface="ＭＳ Ｐゴシック" charset="0"/>
        </a:defRPr>
      </a:lvl4pPr>
      <a:lvl5pPr algn="l" rtl="0" eaLnBrk="1" fontAlgn="base" hangingPunct="1">
        <a:spcBef>
          <a:spcPct val="0"/>
        </a:spcBef>
        <a:spcAft>
          <a:spcPct val="0"/>
        </a:spcAft>
        <a:defRPr sz="3600" b="1">
          <a:solidFill>
            <a:srgbClr val="254B8E"/>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rgbClr val="254B8E"/>
          </a:solidFill>
          <a:latin typeface="+mn-lt"/>
          <a:ea typeface="ＭＳ Ｐゴシック" charset="0"/>
        </a:defRPr>
      </a:lvl2pPr>
      <a:lvl3pPr marL="1143000" indent="-228600" algn="l" rtl="0" eaLnBrk="1" fontAlgn="base" hangingPunct="1">
        <a:spcBef>
          <a:spcPct val="20000"/>
        </a:spcBef>
        <a:spcAft>
          <a:spcPct val="0"/>
        </a:spcAft>
        <a:buChar char="•"/>
        <a:defRPr sz="2400">
          <a:solidFill>
            <a:srgbClr val="254B8E"/>
          </a:solidFill>
          <a:latin typeface="+mn-lt"/>
          <a:ea typeface="ＭＳ Ｐゴシック" charset="0"/>
        </a:defRPr>
      </a:lvl3pPr>
      <a:lvl4pPr marL="1600200" indent="-228600" algn="l" rtl="0" eaLnBrk="1" fontAlgn="base" hangingPunct="1">
        <a:spcBef>
          <a:spcPct val="20000"/>
        </a:spcBef>
        <a:spcAft>
          <a:spcPct val="0"/>
        </a:spcAft>
        <a:buChar char="–"/>
        <a:defRPr sz="2000">
          <a:solidFill>
            <a:srgbClr val="254B8E"/>
          </a:solidFill>
          <a:latin typeface="+mn-lt"/>
          <a:ea typeface="ＭＳ Ｐゴシック" charset="0"/>
        </a:defRPr>
      </a:lvl4pPr>
      <a:lvl5pPr marL="2057400" indent="-228600" algn="l" rtl="0" eaLnBrk="1" fontAlgn="base" hangingPunct="1">
        <a:spcBef>
          <a:spcPct val="20000"/>
        </a:spcBef>
        <a:spcAft>
          <a:spcPct val="0"/>
        </a:spcAft>
        <a:buChar char="»"/>
        <a:defRPr sz="2000">
          <a:solidFill>
            <a:srgbClr val="254B8E"/>
          </a:solidFill>
          <a:latin typeface="+mn-lt"/>
          <a:ea typeface="ＭＳ Ｐゴシック" charset="0"/>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dx.doi.org/10.3233/VES-210106"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Layout" Target="../diagrams/layout1.xml"/><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10.svg"/><Relationship Id="rId5" Type="http://schemas.openxmlformats.org/officeDocument/2006/relationships/diagramColors" Target="../diagrams/colors1.xml"/><Relationship Id="rId10" Type="http://schemas.openxmlformats.org/officeDocument/2006/relationships/image" Target="../media/image9.png"/><Relationship Id="rId4" Type="http://schemas.openxmlformats.org/officeDocument/2006/relationships/diagramQuickStyle" Target="../diagrams/quickStyle1.xml"/><Relationship Id="rId9" Type="http://schemas.openxmlformats.org/officeDocument/2006/relationships/image" Target="../media/image8.svg"/><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aptaapps.apta.org/APTAPTDirectory/FindAPTDirectory.aspx" TargetMode="Externa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s://doi.org/10.1177/0269215520905073"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016/j.gaitpost.2021.07.011" TargetMode="External"/><Relationship Id="rId2" Type="http://schemas.openxmlformats.org/officeDocument/2006/relationships/hyperlink" Target="https://doi.org/10.1177/1545968311425918" TargetMode="External"/><Relationship Id="rId1" Type="http://schemas.openxmlformats.org/officeDocument/2006/relationships/slideLayout" Target="../slideLayouts/slideLayout13.xml"/><Relationship Id="rId4" Type="http://schemas.openxmlformats.org/officeDocument/2006/relationships/hyperlink" Target="https://doi.org/10.1007/s12311-018-0962-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dark, night sky&#10;&#10;Description automatically generated">
            <a:extLst>
              <a:ext uri="{FF2B5EF4-FFF2-40B4-BE49-F238E27FC236}">
                <a16:creationId xmlns:a16="http://schemas.microsoft.com/office/drawing/2014/main" id="{D9BC66F9-1922-4B1B-A84C-A3542E0867C0}"/>
              </a:ext>
            </a:extLst>
          </p:cNvPr>
          <p:cNvPicPr>
            <a:picLocks noChangeAspect="1"/>
          </p:cNvPicPr>
          <p:nvPr/>
        </p:nvPicPr>
        <p:blipFill rotWithShape="1">
          <a:blip r:embed="rId2"/>
          <a:srcRect b="21219"/>
          <a:stretch/>
        </p:blipFill>
        <p:spPr>
          <a:xfrm>
            <a:off x="0" y="0"/>
            <a:ext cx="12192000" cy="6858001"/>
          </a:xfrm>
          <a:prstGeom prst="rect">
            <a:avLst/>
          </a:prstGeom>
        </p:spPr>
      </p:pic>
      <p:sp>
        <p:nvSpPr>
          <p:cNvPr id="5" name="TextBox 4">
            <a:extLst>
              <a:ext uri="{FF2B5EF4-FFF2-40B4-BE49-F238E27FC236}">
                <a16:creationId xmlns:a16="http://schemas.microsoft.com/office/drawing/2014/main" id="{F84D6E0C-083A-427F-BD41-B9D2DC1D6DF5}"/>
              </a:ext>
            </a:extLst>
          </p:cNvPr>
          <p:cNvSpPr txBox="1"/>
          <p:nvPr/>
        </p:nvSpPr>
        <p:spPr>
          <a:xfrm>
            <a:off x="4928444" y="637968"/>
            <a:ext cx="7036247" cy="3416320"/>
          </a:xfrm>
          <a:prstGeom prst="rect">
            <a:avLst/>
          </a:prstGeom>
          <a:noFill/>
        </p:spPr>
        <p:txBody>
          <a:bodyPr wrap="square" lIns="91440" tIns="45720" rIns="91440" bIns="45720" rtlCol="0" anchor="t">
            <a:spAutoFit/>
          </a:bodyPr>
          <a:lstStyle/>
          <a:p>
            <a:pPr algn="ctr"/>
            <a:r>
              <a:rPr lang="en-US" sz="5400">
                <a:solidFill>
                  <a:schemeClr val="bg1"/>
                </a:solidFill>
                <a:latin typeface="Roboto Black"/>
                <a:ea typeface="Roboto Black"/>
              </a:rPr>
              <a:t>Physical Therapy Strategies</a:t>
            </a:r>
            <a:br>
              <a:rPr lang="en-US" sz="5400">
                <a:latin typeface="Roboto Black" pitchFamily="2" charset="0"/>
                <a:ea typeface="Roboto Black" pitchFamily="2" charset="0"/>
              </a:rPr>
            </a:br>
            <a:r>
              <a:rPr lang="en-US" sz="5400">
                <a:solidFill>
                  <a:schemeClr val="bg1"/>
                </a:solidFill>
                <a:latin typeface="Roboto Black"/>
                <a:ea typeface="Roboto Black"/>
              </a:rPr>
              <a:t>Jennifer Millar and Jennifer Keller</a:t>
            </a:r>
            <a:endParaRPr lang="en-US" sz="5400">
              <a:solidFill>
                <a:schemeClr val="bg1"/>
              </a:solidFill>
              <a:latin typeface="Roboto Black"/>
              <a:ea typeface="Roboto Black"/>
              <a:cs typeface="Calibri"/>
            </a:endParaRPr>
          </a:p>
        </p:txBody>
      </p:sp>
      <p:sp>
        <p:nvSpPr>
          <p:cNvPr id="6" name="TextBox 5">
            <a:extLst>
              <a:ext uri="{FF2B5EF4-FFF2-40B4-BE49-F238E27FC236}">
                <a16:creationId xmlns:a16="http://schemas.microsoft.com/office/drawing/2014/main" id="{F5FF1DB4-11D8-4BFA-A937-00C335A588D8}"/>
              </a:ext>
            </a:extLst>
          </p:cNvPr>
          <p:cNvSpPr txBox="1"/>
          <p:nvPr/>
        </p:nvSpPr>
        <p:spPr>
          <a:xfrm>
            <a:off x="6300744" y="5929747"/>
            <a:ext cx="2823209" cy="830997"/>
          </a:xfrm>
          <a:prstGeom prst="rect">
            <a:avLst/>
          </a:prstGeom>
          <a:noFill/>
        </p:spPr>
        <p:txBody>
          <a:bodyPr wrap="none" rtlCol="0">
            <a:spAutoFit/>
          </a:bodyPr>
          <a:lstStyle/>
          <a:p>
            <a:pPr algn="r"/>
            <a:r>
              <a:rPr lang="en-US" sz="2400" b="1">
                <a:solidFill>
                  <a:schemeClr val="bg1"/>
                </a:solidFill>
                <a:latin typeface="Roboto" panose="02000000000000000000" pitchFamily="2" charset="0"/>
                <a:ea typeface="Roboto" panose="02000000000000000000" pitchFamily="2" charset="0"/>
              </a:rPr>
              <a:t>A Virtual Event</a:t>
            </a:r>
          </a:p>
          <a:p>
            <a:pPr algn="r"/>
            <a:r>
              <a:rPr lang="en-US" sz="2400" b="1">
                <a:solidFill>
                  <a:schemeClr val="bg1"/>
                </a:solidFill>
                <a:latin typeface="Roboto" panose="02000000000000000000" pitchFamily="2" charset="0"/>
                <a:ea typeface="Roboto" panose="02000000000000000000" pitchFamily="2" charset="0"/>
              </a:rPr>
              <a:t>March 17-19, 2022</a:t>
            </a:r>
          </a:p>
        </p:txBody>
      </p:sp>
      <p:cxnSp>
        <p:nvCxnSpPr>
          <p:cNvPr id="7" name="Straight Connector 6">
            <a:extLst>
              <a:ext uri="{FF2B5EF4-FFF2-40B4-BE49-F238E27FC236}">
                <a16:creationId xmlns:a16="http://schemas.microsoft.com/office/drawing/2014/main" id="{7C553F50-A4AD-474C-97FB-B3688B030154}"/>
              </a:ext>
            </a:extLst>
          </p:cNvPr>
          <p:cNvCxnSpPr/>
          <p:nvPr/>
        </p:nvCxnSpPr>
        <p:spPr>
          <a:xfrm>
            <a:off x="5632934" y="2805193"/>
            <a:ext cx="6099283"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9B9D3182-BFB2-4843-B322-23D5D47DE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673" y="4436953"/>
            <a:ext cx="3254608" cy="2323791"/>
          </a:xfrm>
          <a:prstGeom prst="rect">
            <a:avLst/>
          </a:prstGeom>
        </p:spPr>
      </p:pic>
    </p:spTree>
    <p:extLst>
      <p:ext uri="{BB962C8B-B14F-4D97-AF65-F5344CB8AC3E}">
        <p14:creationId xmlns:p14="http://schemas.microsoft.com/office/powerpoint/2010/main" val="92204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61F4-AEE2-4326-8C89-F004CAB196F2}"/>
              </a:ext>
            </a:extLst>
          </p:cNvPr>
          <p:cNvSpPr>
            <a:spLocks noGrp="1"/>
          </p:cNvSpPr>
          <p:nvPr>
            <p:ph type="title"/>
          </p:nvPr>
        </p:nvSpPr>
        <p:spPr/>
        <p:txBody>
          <a:bodyPr/>
          <a:lstStyle/>
          <a:p>
            <a:r>
              <a:rPr lang="en-US">
                <a:ea typeface="ＭＳ Ｐゴシック"/>
                <a:cs typeface="Arial"/>
              </a:rPr>
              <a:t>Evaluation tools: </a:t>
            </a:r>
            <a:endParaRPr lang="en-US">
              <a:cs typeface="Arial"/>
            </a:endParaRPr>
          </a:p>
        </p:txBody>
      </p:sp>
      <p:sp>
        <p:nvSpPr>
          <p:cNvPr id="3" name="Content Placeholder 2">
            <a:extLst>
              <a:ext uri="{FF2B5EF4-FFF2-40B4-BE49-F238E27FC236}">
                <a16:creationId xmlns:a16="http://schemas.microsoft.com/office/drawing/2014/main" id="{69B50ACB-92AF-4355-BD94-FF9E91DD6757}"/>
              </a:ext>
            </a:extLst>
          </p:cNvPr>
          <p:cNvSpPr>
            <a:spLocks noGrp="1"/>
          </p:cNvSpPr>
          <p:nvPr>
            <p:ph sz="half" idx="1"/>
          </p:nvPr>
        </p:nvSpPr>
        <p:spPr>
          <a:xfrm>
            <a:off x="297657" y="1981200"/>
            <a:ext cx="5861843" cy="4114800"/>
          </a:xfrm>
        </p:spPr>
        <p:txBody>
          <a:bodyPr/>
          <a:lstStyle/>
          <a:p>
            <a:pPr marL="0" indent="0">
              <a:buNone/>
            </a:pPr>
            <a:r>
              <a:rPr lang="en-US" b="1">
                <a:ea typeface="ＭＳ Ｐゴシック"/>
                <a:cs typeface="Arial"/>
              </a:rPr>
              <a:t>Clinical Activity Outcomes:</a:t>
            </a:r>
            <a:endParaRPr lang="en-US">
              <a:ea typeface="ＭＳ Ｐゴシック"/>
              <a:cs typeface="+mn-lt"/>
            </a:endParaRPr>
          </a:p>
          <a:p>
            <a:r>
              <a:rPr lang="en-US">
                <a:ea typeface="ＭＳ Ｐゴシック"/>
                <a:cs typeface="Arial"/>
              </a:rPr>
              <a:t>ARAT </a:t>
            </a:r>
            <a:r>
              <a:rPr lang="en-US" sz="2400">
                <a:ea typeface="ＭＳ Ｐゴシック"/>
                <a:cs typeface="Arial"/>
              </a:rPr>
              <a:t>(Action Research Arm Test)</a:t>
            </a:r>
          </a:p>
          <a:p>
            <a:r>
              <a:rPr lang="en-US">
                <a:ea typeface="ＭＳ Ｐゴシック"/>
                <a:cs typeface="Arial"/>
              </a:rPr>
              <a:t>Dynamic Gait Index (DGI)</a:t>
            </a:r>
            <a:endParaRPr lang="en-US">
              <a:ea typeface="ＭＳ Ｐゴシック"/>
              <a:cs typeface="+mn-lt"/>
            </a:endParaRPr>
          </a:p>
          <a:p>
            <a:r>
              <a:rPr lang="en-US">
                <a:ea typeface="ＭＳ Ｐゴシック"/>
                <a:cs typeface="Arial"/>
              </a:rPr>
              <a:t>Timed Up and Go (TUG)</a:t>
            </a:r>
            <a:endParaRPr lang="en-US">
              <a:ea typeface="ＭＳ Ｐゴシック"/>
              <a:cs typeface="+mn-lt"/>
            </a:endParaRPr>
          </a:p>
          <a:p>
            <a:r>
              <a:rPr lang="en-US">
                <a:ea typeface="ＭＳ Ｐゴシック"/>
                <a:cs typeface="Arial"/>
              </a:rPr>
              <a:t>–TUG with dual task</a:t>
            </a:r>
            <a:endParaRPr lang="en-US">
              <a:ea typeface="ＭＳ Ｐゴシック"/>
              <a:cs typeface="+mn-lt"/>
            </a:endParaRPr>
          </a:p>
          <a:p>
            <a:r>
              <a:rPr lang="en-US">
                <a:ea typeface="ＭＳ Ｐゴシック"/>
                <a:cs typeface="Arial"/>
              </a:rPr>
              <a:t>Gait velocity</a:t>
            </a:r>
            <a:endParaRPr lang="en-US">
              <a:ea typeface="ＭＳ Ｐゴシック"/>
              <a:cs typeface="+mn-lt"/>
            </a:endParaRPr>
          </a:p>
          <a:p>
            <a:r>
              <a:rPr lang="en-US">
                <a:ea typeface="ＭＳ Ｐゴシック"/>
                <a:cs typeface="Arial"/>
              </a:rPr>
              <a:t>Five time sit to stand</a:t>
            </a:r>
            <a:endParaRPr lang="en-US"/>
          </a:p>
        </p:txBody>
      </p:sp>
      <p:sp>
        <p:nvSpPr>
          <p:cNvPr id="4" name="Content Placeholder 3">
            <a:extLst>
              <a:ext uri="{FF2B5EF4-FFF2-40B4-BE49-F238E27FC236}">
                <a16:creationId xmlns:a16="http://schemas.microsoft.com/office/drawing/2014/main" id="{33D41073-D02A-4AC3-A03D-265B077431BA}"/>
              </a:ext>
            </a:extLst>
          </p:cNvPr>
          <p:cNvSpPr>
            <a:spLocks noGrp="1"/>
          </p:cNvSpPr>
          <p:nvPr>
            <p:ph sz="half" idx="2"/>
          </p:nvPr>
        </p:nvSpPr>
        <p:spPr/>
        <p:txBody>
          <a:bodyPr/>
          <a:lstStyle/>
          <a:p>
            <a:pPr>
              <a:buNone/>
            </a:pPr>
            <a:r>
              <a:rPr lang="en-US" b="1">
                <a:ea typeface="+mn-lt"/>
                <a:cs typeface="+mn-lt"/>
              </a:rPr>
              <a:t>Clinical neurological scores:</a:t>
            </a:r>
            <a:endParaRPr lang="en-US"/>
          </a:p>
          <a:p>
            <a:r>
              <a:rPr lang="en-US">
                <a:ea typeface="+mn-lt"/>
                <a:cs typeface="+mn-lt"/>
              </a:rPr>
              <a:t>ICARS: </a:t>
            </a:r>
            <a:r>
              <a:rPr lang="en-US" sz="2400">
                <a:ea typeface="+mn-lt"/>
                <a:cs typeface="+mn-lt"/>
              </a:rPr>
              <a:t>International Cooperative Ataxia Rating Scale</a:t>
            </a:r>
            <a:endParaRPr lang="en-US" sz="2400"/>
          </a:p>
          <a:p>
            <a:pPr marL="0" indent="0">
              <a:buNone/>
            </a:pPr>
            <a:endParaRPr lang="en-US" sz="2400">
              <a:ea typeface="+mn-lt"/>
              <a:cs typeface="+mn-lt"/>
            </a:endParaRPr>
          </a:p>
          <a:p>
            <a:r>
              <a:rPr lang="en-US">
                <a:ea typeface="+mn-lt"/>
                <a:cs typeface="+mn-lt"/>
              </a:rPr>
              <a:t>SARA: </a:t>
            </a:r>
            <a:r>
              <a:rPr lang="en-US" sz="2400">
                <a:ea typeface="+mn-lt"/>
                <a:cs typeface="+mn-lt"/>
              </a:rPr>
              <a:t>Scale for Assessment and Rating of Ataxia</a:t>
            </a:r>
            <a:endParaRPr lang="en-US" sz="2400"/>
          </a:p>
          <a:p>
            <a:pPr marL="0" indent="0">
              <a:buNone/>
            </a:pPr>
            <a:endParaRPr lang="en-US" sz="2400">
              <a:ea typeface="+mn-lt"/>
              <a:cs typeface="+mn-lt"/>
            </a:endParaRPr>
          </a:p>
          <a:p>
            <a:r>
              <a:rPr lang="en-US">
                <a:ea typeface="+mn-lt"/>
                <a:cs typeface="+mn-lt"/>
              </a:rPr>
              <a:t>BARS: </a:t>
            </a:r>
            <a:r>
              <a:rPr lang="en-US" sz="2400">
                <a:ea typeface="+mn-lt"/>
                <a:cs typeface="+mn-lt"/>
              </a:rPr>
              <a:t>Brief Assessment and Rating of Ataxia</a:t>
            </a:r>
            <a:endParaRPr lang="en-US" sz="2400"/>
          </a:p>
          <a:p>
            <a:endParaRPr lang="en-US"/>
          </a:p>
        </p:txBody>
      </p:sp>
    </p:spTree>
    <p:extLst>
      <p:ext uri="{BB962C8B-B14F-4D97-AF65-F5344CB8AC3E}">
        <p14:creationId xmlns:p14="http://schemas.microsoft.com/office/powerpoint/2010/main" val="308208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a:latin typeface="Roboto" panose="02000000000000000000" pitchFamily="2" charset="0"/>
                <a:ea typeface="Roboto" panose="02000000000000000000" pitchFamily="2" charset="0"/>
              </a:rPr>
              <a:t>Outline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1626345"/>
            <a:ext cx="9675868" cy="4351338"/>
          </a:xfrm>
        </p:spPr>
        <p:txBody>
          <a:bodyPr vert="horz" lIns="91440" tIns="45720" rIns="91440" bIns="45720" rtlCol="0" anchor="t">
            <a:normAutofit/>
          </a:bodyPr>
          <a:lstStyle/>
          <a:p>
            <a:pPr marL="342900" indent="-342900"/>
            <a:endParaRPr lang="en-US" sz="2400">
              <a:ea typeface="+mn-lt"/>
              <a:cs typeface="+mn-lt"/>
            </a:endParaRPr>
          </a:p>
          <a:p>
            <a:pPr marL="342900" indent="-342900"/>
            <a:endParaRPr lang="en-US" sz="2400">
              <a:ea typeface="+mn-lt"/>
              <a:cs typeface="+mn-lt"/>
            </a:endParaRPr>
          </a:p>
          <a:p>
            <a:pPr marL="342900" indent="-342900"/>
            <a:endParaRPr lang="en-US" sz="2400">
              <a:ea typeface="+mn-lt"/>
              <a:cs typeface="+mn-lt"/>
            </a:endParaRPr>
          </a:p>
          <a:p>
            <a:pPr marL="342900" indent="-342900"/>
            <a:r>
              <a:rPr lang="en-US" sz="2400">
                <a:ea typeface="+mn-lt"/>
                <a:cs typeface="+mn-lt"/>
              </a:rPr>
              <a:t>Discuss current rehab </a:t>
            </a:r>
            <a:r>
              <a:rPr lang="en-US" sz="2400" b="1">
                <a:ea typeface="+mn-lt"/>
                <a:cs typeface="+mn-lt"/>
              </a:rPr>
              <a:t>evidence</a:t>
            </a:r>
            <a:r>
              <a:rPr lang="en-US" sz="2400">
                <a:ea typeface="+mn-lt"/>
                <a:cs typeface="+mn-lt"/>
              </a:rPr>
              <a:t> in the literature.</a:t>
            </a:r>
          </a:p>
          <a:p>
            <a:pPr marL="800100" lvl="1" indent="-342900">
              <a:buFont typeface="Wingdings" panose="020B0604020202020204" pitchFamily="34" charset="0"/>
              <a:buChar char="Ø"/>
            </a:pPr>
            <a:r>
              <a:rPr lang="en-US" sz="2000">
                <a:ea typeface="+mn-lt"/>
                <a:cs typeface="+mn-lt"/>
              </a:rPr>
              <a:t>Identify rehab</a:t>
            </a:r>
            <a:r>
              <a:rPr lang="en-US" sz="2000" b="1">
                <a:ea typeface="+mn-lt"/>
                <a:cs typeface="+mn-lt"/>
              </a:rPr>
              <a:t> evaluation tools and treatment principles</a:t>
            </a:r>
            <a:r>
              <a:rPr lang="en-US" sz="2000">
                <a:ea typeface="+mn-lt"/>
                <a:cs typeface="+mn-lt"/>
              </a:rPr>
              <a:t>.</a:t>
            </a:r>
            <a:endParaRPr lang="en-US" sz="2000">
              <a:cs typeface="Calibri" panose="020F0502020204030204"/>
            </a:endParaRPr>
          </a:p>
          <a:p>
            <a:endParaRPr lang="en-US" sz="1400">
              <a:latin typeface="Roboto" panose="02000000000000000000" pitchFamily="2" charset="0"/>
              <a:ea typeface="Roboto" panose="02000000000000000000" pitchFamily="2" charset="0"/>
              <a:cs typeface="Calibri"/>
            </a:endParaRPr>
          </a:p>
        </p:txBody>
      </p:sp>
    </p:spTree>
    <p:extLst>
      <p:ext uri="{BB962C8B-B14F-4D97-AF65-F5344CB8AC3E}">
        <p14:creationId xmlns:p14="http://schemas.microsoft.com/office/powerpoint/2010/main" val="3833512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727EF6D0-C5F3-47F4-9C3D-2A6E661640EC}"/>
              </a:ext>
            </a:extLst>
          </p:cNvPr>
          <p:cNvPicPr>
            <a:picLocks noGrp="1" noChangeAspect="1"/>
          </p:cNvPicPr>
          <p:nvPr>
            <p:ph sz="half" idx="1"/>
          </p:nvPr>
        </p:nvPicPr>
        <p:blipFill>
          <a:blip r:embed="rId2"/>
          <a:stretch>
            <a:fillRect/>
          </a:stretch>
        </p:blipFill>
        <p:spPr>
          <a:xfrm>
            <a:off x="1473879" y="384095"/>
            <a:ext cx="9265249" cy="3257789"/>
          </a:xfrm>
        </p:spPr>
      </p:pic>
      <p:pic>
        <p:nvPicPr>
          <p:cNvPr id="9" name="Picture 9" descr="A picture containing text, pool ball&#10;&#10;Description automatically generated">
            <a:extLst>
              <a:ext uri="{FF2B5EF4-FFF2-40B4-BE49-F238E27FC236}">
                <a16:creationId xmlns:a16="http://schemas.microsoft.com/office/drawing/2014/main" id="{01CA704A-C5B4-4F09-9F5F-0B681C121794}"/>
              </a:ext>
            </a:extLst>
          </p:cNvPr>
          <p:cNvPicPr>
            <a:picLocks noChangeAspect="1"/>
          </p:cNvPicPr>
          <p:nvPr/>
        </p:nvPicPr>
        <p:blipFill rotWithShape="1">
          <a:blip r:embed="rId3"/>
          <a:srcRect r="26549" b="62667"/>
          <a:stretch/>
        </p:blipFill>
        <p:spPr>
          <a:xfrm>
            <a:off x="7957848" y="4134880"/>
            <a:ext cx="1462531" cy="987006"/>
          </a:xfrm>
          <a:prstGeom prst="rect">
            <a:avLst/>
          </a:prstGeom>
          <a:ln w="28575">
            <a:solidFill>
              <a:schemeClr val="tx1"/>
            </a:solidFill>
          </a:ln>
        </p:spPr>
      </p:pic>
      <p:pic>
        <p:nvPicPr>
          <p:cNvPr id="10" name="Picture 10" descr="A picture containing hammer, tool, rolling pin&#10;&#10;Description automatically generated">
            <a:extLst>
              <a:ext uri="{FF2B5EF4-FFF2-40B4-BE49-F238E27FC236}">
                <a16:creationId xmlns:a16="http://schemas.microsoft.com/office/drawing/2014/main" id="{EA98FA2E-886C-4571-A463-1719F8B62A8C}"/>
              </a:ext>
            </a:extLst>
          </p:cNvPr>
          <p:cNvPicPr>
            <a:picLocks noChangeAspect="1"/>
          </p:cNvPicPr>
          <p:nvPr/>
        </p:nvPicPr>
        <p:blipFill>
          <a:blip r:embed="rId4"/>
          <a:stretch>
            <a:fillRect/>
          </a:stretch>
        </p:blipFill>
        <p:spPr>
          <a:xfrm>
            <a:off x="5078613" y="5061897"/>
            <a:ext cx="1518070" cy="1062668"/>
          </a:xfrm>
          <a:prstGeom prst="rect">
            <a:avLst/>
          </a:prstGeom>
          <a:ln w="28575">
            <a:solidFill>
              <a:schemeClr val="tx1"/>
            </a:solidFill>
          </a:ln>
        </p:spPr>
      </p:pic>
      <p:pic>
        <p:nvPicPr>
          <p:cNvPr id="11" name="Picture 11">
            <a:extLst>
              <a:ext uri="{FF2B5EF4-FFF2-40B4-BE49-F238E27FC236}">
                <a16:creationId xmlns:a16="http://schemas.microsoft.com/office/drawing/2014/main" id="{92ADBBD6-7F66-47C0-8DF2-CA1BC937D1C9}"/>
              </a:ext>
            </a:extLst>
          </p:cNvPr>
          <p:cNvPicPr>
            <a:picLocks noChangeAspect="1"/>
          </p:cNvPicPr>
          <p:nvPr/>
        </p:nvPicPr>
        <p:blipFill>
          <a:blip r:embed="rId5"/>
          <a:stretch>
            <a:fillRect/>
          </a:stretch>
        </p:blipFill>
        <p:spPr>
          <a:xfrm>
            <a:off x="1447820" y="3972404"/>
            <a:ext cx="1601997" cy="2059916"/>
          </a:xfrm>
          <a:prstGeom prst="rect">
            <a:avLst/>
          </a:prstGeom>
          <a:ln w="28575">
            <a:solidFill>
              <a:schemeClr val="tx1"/>
            </a:solidFill>
          </a:ln>
        </p:spPr>
      </p:pic>
      <p:sp>
        <p:nvSpPr>
          <p:cNvPr id="3" name="Rectangle 2">
            <a:extLst>
              <a:ext uri="{FF2B5EF4-FFF2-40B4-BE49-F238E27FC236}">
                <a16:creationId xmlns:a16="http://schemas.microsoft.com/office/drawing/2014/main" id="{AC1494E4-BF20-408D-A4C6-93B8CEFB39A7}"/>
              </a:ext>
            </a:extLst>
          </p:cNvPr>
          <p:cNvSpPr/>
          <p:nvPr/>
        </p:nvSpPr>
        <p:spPr bwMode="auto">
          <a:xfrm flipV="1">
            <a:off x="0" y="1244600"/>
            <a:ext cx="12230100" cy="7747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708940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97F4-C029-4BEE-9C9B-55BFFA825D64}"/>
              </a:ext>
            </a:extLst>
          </p:cNvPr>
          <p:cNvSpPr>
            <a:spLocks noGrp="1"/>
          </p:cNvSpPr>
          <p:nvPr>
            <p:ph type="title"/>
          </p:nvPr>
        </p:nvSpPr>
        <p:spPr>
          <a:xfrm>
            <a:off x="317500" y="390525"/>
            <a:ext cx="11125200" cy="1143000"/>
          </a:xfrm>
        </p:spPr>
        <p:txBody>
          <a:bodyPr/>
          <a:lstStyle/>
          <a:p>
            <a:r>
              <a:rPr lang="en-US">
                <a:ea typeface="ＭＳ Ｐゴシック"/>
              </a:rPr>
              <a:t>Dynamic Gait Index: recently validated in Ataxia</a:t>
            </a:r>
            <a:br>
              <a:rPr lang="en-US">
                <a:ea typeface="ＭＳ Ｐゴシック"/>
              </a:rPr>
            </a:br>
            <a:r>
              <a:rPr lang="en-US" sz="2400" err="1">
                <a:ea typeface="ＭＳ Ｐゴシック"/>
              </a:rPr>
              <a:t>Reoli</a:t>
            </a:r>
            <a:r>
              <a:rPr lang="en-US" sz="2400">
                <a:ea typeface="ＭＳ Ｐゴシック"/>
              </a:rPr>
              <a:t>, et al, 2021</a:t>
            </a:r>
            <a:endParaRPr lang="en-US" sz="2400"/>
          </a:p>
        </p:txBody>
      </p:sp>
      <p:pic>
        <p:nvPicPr>
          <p:cNvPr id="5" name="Picture 7" descr="Shape&#10;&#10;Description automatically generated">
            <a:extLst>
              <a:ext uri="{FF2B5EF4-FFF2-40B4-BE49-F238E27FC236}">
                <a16:creationId xmlns:a16="http://schemas.microsoft.com/office/drawing/2014/main" id="{3D265DE6-C40F-4F0B-B4DF-567A921DC2E2}"/>
              </a:ext>
            </a:extLst>
          </p:cNvPr>
          <p:cNvPicPr>
            <a:picLocks noChangeAspect="1"/>
          </p:cNvPicPr>
          <p:nvPr/>
        </p:nvPicPr>
        <p:blipFill rotWithShape="1">
          <a:blip r:embed="rId2"/>
          <a:srcRect l="3788" r="379"/>
          <a:stretch/>
        </p:blipFill>
        <p:spPr>
          <a:xfrm>
            <a:off x="8668190" y="4439931"/>
            <a:ext cx="3207022" cy="2252609"/>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41D3F3FD-1DA7-49CE-89E6-4622CC75812F}"/>
              </a:ext>
            </a:extLst>
          </p:cNvPr>
          <p:cNvPicPr>
            <a:picLocks noChangeAspect="1"/>
          </p:cNvPicPr>
          <p:nvPr/>
        </p:nvPicPr>
        <p:blipFill rotWithShape="1">
          <a:blip r:embed="rId3"/>
          <a:srcRect l="2262" t="26087" r="1357" b="-140"/>
          <a:stretch/>
        </p:blipFill>
        <p:spPr>
          <a:xfrm>
            <a:off x="474735" y="2086742"/>
            <a:ext cx="5407885" cy="1949356"/>
          </a:xfrm>
          <a:prstGeom prst="rect">
            <a:avLst/>
          </a:prstGeom>
        </p:spPr>
      </p:pic>
      <p:sp>
        <p:nvSpPr>
          <p:cNvPr id="8" name="TextBox 7">
            <a:extLst>
              <a:ext uri="{FF2B5EF4-FFF2-40B4-BE49-F238E27FC236}">
                <a16:creationId xmlns:a16="http://schemas.microsoft.com/office/drawing/2014/main" id="{4B7C6EAD-2E83-4AF5-ABDF-03D3DAF2111B}"/>
              </a:ext>
            </a:extLst>
          </p:cNvPr>
          <p:cNvSpPr txBox="1"/>
          <p:nvPr/>
        </p:nvSpPr>
        <p:spPr>
          <a:xfrm>
            <a:off x="1746251" y="4663017"/>
            <a:ext cx="4616450" cy="1348061"/>
          </a:xfrm>
          <a:prstGeom prst="rect">
            <a:avLst/>
          </a:prstGeom>
          <a:noFill/>
          <a:ln w="57150">
            <a:solidFill>
              <a:srgbClr val="FFC000"/>
            </a:solidFill>
            <a:extLst>
              <a:ext uri="{C807C97D-BFC1-408E-A445-0C87EB9F89A2}">
                <ask:lineSketchStyleProps xmlns:ask="http://schemas.microsoft.com/office/drawing/2018/sketchyshapes">
                  <ask:type>
                    <ask:lineSketchNone/>
                  </ask:type>
                </ask:lineSketchStyleProps>
              </a:ext>
            </a:extLs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ct val="20000"/>
              </a:spcBef>
              <a:spcAft>
                <a:spcPct val="0"/>
              </a:spcAft>
              <a:buFont typeface="Arial"/>
              <a:buChar char="•"/>
            </a:pPr>
            <a:r>
              <a:rPr lang="en-US" sz="2400">
                <a:cs typeface="Arial"/>
              </a:rPr>
              <a:t>DGI is a fall risk measure </a:t>
            </a:r>
          </a:p>
          <a:p>
            <a:pPr marL="342900" indent="-342900">
              <a:spcBef>
                <a:spcPct val="20000"/>
              </a:spcBef>
              <a:spcAft>
                <a:spcPct val="0"/>
              </a:spcAft>
              <a:buFont typeface="Arial"/>
              <a:buChar char="•"/>
            </a:pPr>
            <a:r>
              <a:rPr lang="en-US" sz="2400"/>
              <a:t>Best possible score= 24/24 </a:t>
            </a:r>
            <a:endParaRPr lang="en-US" sz="2400">
              <a:ea typeface="+mn-lt"/>
              <a:cs typeface="+mn-lt"/>
            </a:endParaRPr>
          </a:p>
          <a:p>
            <a:pPr marL="285750" indent="-285750">
              <a:spcBef>
                <a:spcPct val="20000"/>
              </a:spcBef>
              <a:spcAft>
                <a:spcPct val="0"/>
              </a:spcAft>
              <a:buFont typeface="Arial"/>
              <a:buChar char="•"/>
            </a:pPr>
            <a:r>
              <a:rPr lang="en-US" sz="2400"/>
              <a:t>Fall risk scores: 19/24 or less</a:t>
            </a:r>
            <a:endParaRPr lang="en-US" sz="2400">
              <a:cs typeface="Arial"/>
            </a:endParaRPr>
          </a:p>
        </p:txBody>
      </p:sp>
      <p:sp>
        <p:nvSpPr>
          <p:cNvPr id="10" name="Content Placeholder 5">
            <a:extLst>
              <a:ext uri="{FF2B5EF4-FFF2-40B4-BE49-F238E27FC236}">
                <a16:creationId xmlns:a16="http://schemas.microsoft.com/office/drawing/2014/main" id="{B9C3AA57-2644-40BF-B4FF-6F178C0AB417}"/>
              </a:ext>
            </a:extLst>
          </p:cNvPr>
          <p:cNvSpPr txBox="1">
            <a:spLocks/>
          </p:cNvSpPr>
          <p:nvPr/>
        </p:nvSpPr>
        <p:spPr>
          <a:xfrm>
            <a:off x="7865535" y="1942042"/>
            <a:ext cx="3970866" cy="2713038"/>
          </a:xfrm>
          <a:prstGeom prst="rect">
            <a:avLst/>
          </a:prstGeom>
        </p:spPr>
        <p:txBody>
          <a:bodyPr lIns="91440" tIns="45720" rIns="91440" bIns="45720" anchor="t"/>
          <a:lstStyle>
            <a:lvl1pPr marL="342900" indent="-342900" algn="l" rtl="0" eaLnBrk="1" fontAlgn="base" hangingPunct="1">
              <a:spcBef>
                <a:spcPct val="20000"/>
              </a:spcBef>
              <a:spcAft>
                <a:spcPct val="0"/>
              </a:spcAft>
              <a:buChar char="•"/>
              <a:defRPr sz="3200">
                <a:solidFill>
                  <a:srgbClr val="254B8E"/>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rgbClr val="254B8E"/>
                </a:solidFill>
                <a:latin typeface="+mn-lt"/>
                <a:ea typeface="ＭＳ Ｐゴシック" charset="0"/>
              </a:defRPr>
            </a:lvl2pPr>
            <a:lvl3pPr marL="1143000" indent="-228600" algn="l" rtl="0" eaLnBrk="1" fontAlgn="base" hangingPunct="1">
              <a:spcBef>
                <a:spcPct val="20000"/>
              </a:spcBef>
              <a:spcAft>
                <a:spcPct val="0"/>
              </a:spcAft>
              <a:buChar char="•"/>
              <a:defRPr sz="2400">
                <a:solidFill>
                  <a:srgbClr val="254B8E"/>
                </a:solidFill>
                <a:latin typeface="+mn-lt"/>
                <a:ea typeface="ＭＳ Ｐゴシック" charset="0"/>
              </a:defRPr>
            </a:lvl3pPr>
            <a:lvl4pPr marL="1600200" indent="-228600" algn="l" rtl="0" eaLnBrk="1" fontAlgn="base" hangingPunct="1">
              <a:spcBef>
                <a:spcPct val="20000"/>
              </a:spcBef>
              <a:spcAft>
                <a:spcPct val="0"/>
              </a:spcAft>
              <a:buChar char="–"/>
              <a:defRPr sz="2000">
                <a:solidFill>
                  <a:srgbClr val="254B8E"/>
                </a:solidFill>
                <a:latin typeface="+mn-lt"/>
                <a:ea typeface="ＭＳ Ｐゴシック" charset="0"/>
              </a:defRPr>
            </a:lvl4pPr>
            <a:lvl5pPr marL="2057400" indent="-228600" algn="l" rtl="0" eaLnBrk="1" fontAlgn="base" hangingPunct="1">
              <a:spcBef>
                <a:spcPct val="20000"/>
              </a:spcBef>
              <a:spcAft>
                <a:spcPct val="0"/>
              </a:spcAft>
              <a:buChar char="»"/>
              <a:defRPr sz="2000">
                <a:solidFill>
                  <a:srgbClr val="254B8E"/>
                </a:solidFill>
                <a:latin typeface="+mn-lt"/>
                <a:ea typeface="ＭＳ Ｐゴシック" charset="0"/>
              </a:defRPr>
            </a:lvl5pPr>
            <a:lvl6pPr marL="2514600" indent="-228600" algn="l" rtl="0" eaLnBrk="1" fontAlgn="base" hangingPunct="1">
              <a:spcBef>
                <a:spcPct val="20000"/>
              </a:spcBef>
              <a:spcAft>
                <a:spcPct val="0"/>
              </a:spcAft>
              <a:buChar char="»"/>
              <a:defRPr sz="2000">
                <a:solidFill>
                  <a:srgbClr val="254B8E"/>
                </a:solidFill>
                <a:latin typeface="+mn-lt"/>
              </a:defRPr>
            </a:lvl6pPr>
            <a:lvl7pPr marL="2971800" indent="-228600" algn="l" rtl="0" eaLnBrk="1" fontAlgn="base" hangingPunct="1">
              <a:spcBef>
                <a:spcPct val="20000"/>
              </a:spcBef>
              <a:spcAft>
                <a:spcPct val="0"/>
              </a:spcAft>
              <a:buChar char="»"/>
              <a:defRPr sz="2000">
                <a:solidFill>
                  <a:srgbClr val="254B8E"/>
                </a:solidFill>
                <a:latin typeface="+mn-lt"/>
              </a:defRPr>
            </a:lvl7pPr>
            <a:lvl8pPr marL="3429000" indent="-228600" algn="l" rtl="0" eaLnBrk="1" fontAlgn="base" hangingPunct="1">
              <a:spcBef>
                <a:spcPct val="20000"/>
              </a:spcBef>
              <a:spcAft>
                <a:spcPct val="0"/>
              </a:spcAft>
              <a:buChar char="»"/>
              <a:defRPr sz="2000">
                <a:solidFill>
                  <a:srgbClr val="254B8E"/>
                </a:solidFill>
                <a:latin typeface="+mn-lt"/>
              </a:defRPr>
            </a:lvl8pPr>
            <a:lvl9pPr marL="3886200" indent="-228600" algn="l" rtl="0" eaLnBrk="1" fontAlgn="base" hangingPunct="1">
              <a:spcBef>
                <a:spcPct val="20000"/>
              </a:spcBef>
              <a:spcAft>
                <a:spcPct val="0"/>
              </a:spcAft>
              <a:buChar char="»"/>
              <a:defRPr sz="2000">
                <a:solidFill>
                  <a:srgbClr val="254B8E"/>
                </a:solidFill>
                <a:latin typeface="+mn-lt"/>
              </a:defRPr>
            </a:lvl9pPr>
          </a:lstStyle>
          <a:p>
            <a:r>
              <a:rPr lang="en-US" sz="1800" b="1" kern="0">
                <a:solidFill>
                  <a:schemeClr val="tx1"/>
                </a:solidFill>
                <a:ea typeface="+mn-lt"/>
                <a:cs typeface="+mn-lt"/>
              </a:rPr>
              <a:t>High</a:t>
            </a:r>
            <a:r>
              <a:rPr lang="en-US" sz="1800" kern="0">
                <a:solidFill>
                  <a:schemeClr val="tx1"/>
                </a:solidFill>
                <a:ea typeface="+mn-lt"/>
                <a:cs typeface="+mn-lt"/>
              </a:rPr>
              <a:t> </a:t>
            </a:r>
            <a:r>
              <a:rPr lang="en-US" sz="1800" b="1" kern="0">
                <a:solidFill>
                  <a:schemeClr val="tx1"/>
                </a:solidFill>
                <a:ea typeface="+mn-lt"/>
                <a:cs typeface="+mn-lt"/>
              </a:rPr>
              <a:t>inter-rater reliability</a:t>
            </a:r>
            <a:endParaRPr lang="en-US" sz="1800" kern="0">
              <a:solidFill>
                <a:schemeClr val="tx1"/>
              </a:solidFill>
              <a:cs typeface="+mn-lt"/>
            </a:endParaRPr>
          </a:p>
          <a:p>
            <a:pPr marL="0" indent="0">
              <a:buFontTx/>
              <a:buNone/>
            </a:pPr>
            <a:r>
              <a:rPr lang="en-US" sz="1800" kern="0">
                <a:solidFill>
                  <a:schemeClr val="tx1"/>
                </a:solidFill>
                <a:ea typeface="+mn-lt"/>
                <a:cs typeface="+mn-lt"/>
              </a:rPr>
              <a:t>     (ICC = 0.98)</a:t>
            </a:r>
            <a:endParaRPr lang="en-US" sz="1800" kern="0">
              <a:solidFill>
                <a:schemeClr val="tx1"/>
              </a:solidFill>
            </a:endParaRPr>
          </a:p>
          <a:p>
            <a:r>
              <a:rPr lang="en-US" sz="1800" b="1" kern="0">
                <a:solidFill>
                  <a:schemeClr val="tx1"/>
                </a:solidFill>
                <a:ea typeface="+mn-lt"/>
                <a:cs typeface="+mn-lt"/>
              </a:rPr>
              <a:t>High</a:t>
            </a:r>
            <a:r>
              <a:rPr lang="en-US" sz="1800" kern="0">
                <a:solidFill>
                  <a:schemeClr val="tx1"/>
                </a:solidFill>
                <a:ea typeface="+mn-lt"/>
                <a:cs typeface="+mn-lt"/>
              </a:rPr>
              <a:t> </a:t>
            </a:r>
            <a:r>
              <a:rPr lang="en-US" sz="1800" b="1" kern="0">
                <a:solidFill>
                  <a:schemeClr val="tx1"/>
                </a:solidFill>
                <a:ea typeface="+mn-lt"/>
                <a:cs typeface="+mn-lt"/>
              </a:rPr>
              <a:t>test-retest reliability</a:t>
            </a:r>
            <a:endParaRPr lang="en-US" sz="1800" b="1" kern="0">
              <a:solidFill>
                <a:schemeClr val="tx1"/>
              </a:solidFill>
              <a:cs typeface="+mn-lt"/>
            </a:endParaRPr>
          </a:p>
          <a:p>
            <a:pPr marL="0" indent="0">
              <a:buNone/>
            </a:pPr>
            <a:r>
              <a:rPr lang="en-US" sz="1800" kern="0">
                <a:solidFill>
                  <a:schemeClr val="tx1"/>
                </a:solidFill>
                <a:ea typeface="+mn-lt"/>
                <a:cs typeface="+mn-lt"/>
              </a:rPr>
              <a:t>      (ICC = 0.98)</a:t>
            </a:r>
            <a:endParaRPr lang="en-US" sz="1800" kern="0">
              <a:solidFill>
                <a:schemeClr val="tx1"/>
              </a:solidFill>
            </a:endParaRPr>
          </a:p>
          <a:p>
            <a:r>
              <a:rPr lang="en-US" sz="1800" b="1" kern="0">
                <a:solidFill>
                  <a:schemeClr val="tx1"/>
                </a:solidFill>
                <a:ea typeface="+mn-lt"/>
                <a:cs typeface="+mn-lt"/>
              </a:rPr>
              <a:t>Excellent Construct validity</a:t>
            </a:r>
            <a:r>
              <a:rPr lang="en-US" sz="1800" kern="0">
                <a:solidFill>
                  <a:schemeClr val="tx1"/>
                </a:solidFill>
                <a:ea typeface="+mn-lt"/>
                <a:cs typeface="+mn-lt"/>
              </a:rPr>
              <a:t>:   </a:t>
            </a:r>
            <a:endParaRPr lang="en-US" sz="1800" kern="0">
              <a:solidFill>
                <a:schemeClr val="tx1"/>
              </a:solidFill>
              <a:cs typeface="+mn-lt"/>
            </a:endParaRPr>
          </a:p>
          <a:p>
            <a:pPr marL="0" indent="0">
              <a:buFontTx/>
              <a:buNone/>
            </a:pPr>
            <a:r>
              <a:rPr lang="en-US" sz="1800" kern="0">
                <a:solidFill>
                  <a:schemeClr val="tx1"/>
                </a:solidFill>
                <a:ea typeface="+mn-lt"/>
                <a:cs typeface="+mn-lt"/>
              </a:rPr>
              <a:t>      (r=-0.81 SARA; r = -0.88 ICARS)</a:t>
            </a:r>
            <a:endParaRPr lang="en-US" sz="1800" kern="0">
              <a:solidFill>
                <a:schemeClr val="tx1"/>
              </a:solidFill>
            </a:endParaRPr>
          </a:p>
          <a:p>
            <a:pPr marL="0" indent="0">
              <a:buNone/>
            </a:pPr>
            <a:r>
              <a:rPr lang="en-US" sz="1800" kern="0">
                <a:ea typeface="+mn-lt"/>
                <a:cs typeface="+mn-lt"/>
              </a:rPr>
              <a:t>  </a:t>
            </a:r>
            <a:endParaRPr lang="en-US" sz="1800" kern="0">
              <a:cs typeface="Arial"/>
            </a:endParaRPr>
          </a:p>
          <a:p>
            <a:pPr marL="0" indent="0">
              <a:buFontTx/>
              <a:buNone/>
            </a:pPr>
            <a:endParaRPr lang="en-US" kern="0"/>
          </a:p>
        </p:txBody>
      </p:sp>
    </p:spTree>
    <p:extLst>
      <p:ext uri="{BB962C8B-B14F-4D97-AF65-F5344CB8AC3E}">
        <p14:creationId xmlns:p14="http://schemas.microsoft.com/office/powerpoint/2010/main" val="12712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F0B7-722C-432E-B55B-3D837607C52A}"/>
              </a:ext>
            </a:extLst>
          </p:cNvPr>
          <p:cNvSpPr>
            <a:spLocks noGrp="1"/>
          </p:cNvSpPr>
          <p:nvPr>
            <p:ph type="title"/>
          </p:nvPr>
        </p:nvSpPr>
        <p:spPr>
          <a:xfrm>
            <a:off x="254000" y="327025"/>
            <a:ext cx="11696700" cy="1238250"/>
          </a:xfrm>
        </p:spPr>
        <p:txBody>
          <a:bodyPr/>
          <a:lstStyle/>
          <a:p>
            <a:r>
              <a:rPr lang="en-US" sz="2400">
                <a:ea typeface="+mj-lt"/>
                <a:cs typeface="+mj-lt"/>
              </a:rPr>
              <a:t>Report of oscillopsia in ataxia patients correlates with activity, </a:t>
            </a:r>
          </a:p>
          <a:p>
            <a:r>
              <a:rPr lang="en-US" sz="2400">
                <a:ea typeface="+mj-lt"/>
                <a:cs typeface="+mj-lt"/>
              </a:rPr>
              <a:t>not vestibular ocular reflex gain. </a:t>
            </a:r>
            <a:br>
              <a:rPr lang="en-US" sz="2400">
                <a:ea typeface="+mj-lt"/>
                <a:cs typeface="+mj-lt"/>
              </a:rPr>
            </a:br>
            <a:r>
              <a:rPr lang="en-US" sz="1800" b="0">
                <a:ea typeface="+mj-lt"/>
                <a:cs typeface="+mj-lt"/>
              </a:rPr>
              <a:t>Millar, Schubert, 2021 J. Vestibular Research  DOI:</a:t>
            </a:r>
            <a:r>
              <a:rPr lang="en-US" sz="1800" b="0" u="sng">
                <a:ea typeface="+mj-lt"/>
                <a:cs typeface="+mj-lt"/>
                <a:hlinkClick r:id="rId2"/>
              </a:rPr>
              <a:t>10.3233/VES-210106</a:t>
            </a:r>
            <a:endParaRPr lang="en-US" sz="1800" b="0"/>
          </a:p>
        </p:txBody>
      </p:sp>
      <p:pic>
        <p:nvPicPr>
          <p:cNvPr id="4" name="Picture 4" descr="Chart, scatter chart&#10;&#10;Description automatically generated">
            <a:extLst>
              <a:ext uri="{FF2B5EF4-FFF2-40B4-BE49-F238E27FC236}">
                <a16:creationId xmlns:a16="http://schemas.microsoft.com/office/drawing/2014/main" id="{C7D217D9-0D5F-405D-9244-D58C5286B657}"/>
              </a:ext>
            </a:extLst>
          </p:cNvPr>
          <p:cNvPicPr>
            <a:picLocks noGrp="1" noChangeAspect="1"/>
          </p:cNvPicPr>
          <p:nvPr>
            <p:ph idx="1"/>
          </p:nvPr>
        </p:nvPicPr>
        <p:blipFill>
          <a:blip r:embed="rId3"/>
          <a:stretch>
            <a:fillRect/>
          </a:stretch>
        </p:blipFill>
        <p:spPr>
          <a:xfrm>
            <a:off x="5344584" y="1644500"/>
            <a:ext cx="6616700" cy="4534200"/>
          </a:xfrm>
        </p:spPr>
      </p:pic>
      <p:sp>
        <p:nvSpPr>
          <p:cNvPr id="7" name="TextBox 6">
            <a:extLst>
              <a:ext uri="{FF2B5EF4-FFF2-40B4-BE49-F238E27FC236}">
                <a16:creationId xmlns:a16="http://schemas.microsoft.com/office/drawing/2014/main" id="{EB33F4A1-80E0-42CC-BF79-166636ADED76}"/>
              </a:ext>
            </a:extLst>
          </p:cNvPr>
          <p:cNvSpPr txBox="1"/>
          <p:nvPr/>
        </p:nvSpPr>
        <p:spPr>
          <a:xfrm>
            <a:off x="311151" y="3242733"/>
            <a:ext cx="554051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7030A0"/>
                </a:solidFill>
                <a:ea typeface="+mn-lt"/>
                <a:cs typeface="+mn-lt"/>
              </a:rPr>
              <a:t>*Higher oscillopsia symptoms correlated with slower gait velocity.  (r=-0.56, p&lt;0.05)</a:t>
            </a:r>
            <a:r>
              <a:rPr lang="en-US" b="1">
                <a:solidFill>
                  <a:srgbClr val="7030A0"/>
                </a:solidFill>
                <a:ea typeface="+mn-lt"/>
                <a:cs typeface="+mn-lt"/>
              </a:rPr>
              <a:t>.</a:t>
            </a:r>
            <a:endParaRPr lang="en-US" b="1">
              <a:solidFill>
                <a:srgbClr val="7030A0"/>
              </a:solidFill>
            </a:endParaRPr>
          </a:p>
          <a:p>
            <a:endParaRPr lang="en-US">
              <a:solidFill>
                <a:schemeClr val="accent2"/>
              </a:solidFill>
              <a:cs typeface="Arial"/>
            </a:endParaRPr>
          </a:p>
          <a:p>
            <a:r>
              <a:rPr lang="en-US" b="1">
                <a:solidFill>
                  <a:schemeClr val="accent2"/>
                </a:solidFill>
              </a:rPr>
              <a:t>Oscillopsia Functional Index (OFI) scores:</a:t>
            </a:r>
            <a:endParaRPr lang="en-US" b="1">
              <a:solidFill>
                <a:schemeClr val="accent2"/>
              </a:solidFill>
              <a:cs typeface="Arial"/>
            </a:endParaRPr>
          </a:p>
          <a:p>
            <a:r>
              <a:rPr lang="en-US">
                <a:solidFill>
                  <a:schemeClr val="accent2"/>
                </a:solidFill>
              </a:rPr>
              <a:t>(mean </a:t>
            </a:r>
            <a:r>
              <a:rPr lang="en-US">
                <a:solidFill>
                  <a:schemeClr val="accent2"/>
                </a:solidFill>
                <a:ea typeface="+mn-lt"/>
                <a:cs typeface="+mn-lt"/>
              </a:rPr>
              <a:t>± </a:t>
            </a:r>
            <a:r>
              <a:rPr lang="en-US">
                <a:solidFill>
                  <a:schemeClr val="accent2"/>
                </a:solidFill>
              </a:rPr>
              <a:t>1 standard deviation) </a:t>
            </a:r>
            <a:endParaRPr lang="en-US">
              <a:solidFill>
                <a:schemeClr val="accent2"/>
              </a:solidFill>
              <a:cs typeface="Arial"/>
            </a:endParaRPr>
          </a:p>
          <a:p>
            <a:r>
              <a:rPr lang="en-US" b="1">
                <a:solidFill>
                  <a:srgbClr val="FF0000"/>
                </a:solidFill>
              </a:rPr>
              <a:t>Ataxia </a:t>
            </a:r>
            <a:r>
              <a:rPr lang="en-US">
                <a:solidFill>
                  <a:schemeClr val="accent2"/>
                </a:solidFill>
              </a:rPr>
              <a:t>(68.4± 28.7) </a:t>
            </a:r>
            <a:r>
              <a:rPr lang="en-US" b="1">
                <a:solidFill>
                  <a:srgbClr val="FF0000"/>
                </a:solidFill>
              </a:rPr>
              <a:t>(red line)</a:t>
            </a:r>
            <a:endParaRPr lang="en-US" b="1">
              <a:solidFill>
                <a:srgbClr val="FF0000"/>
              </a:solidFill>
              <a:cs typeface="Arial"/>
            </a:endParaRPr>
          </a:p>
          <a:p>
            <a:r>
              <a:rPr lang="en-US" b="1">
                <a:solidFill>
                  <a:srgbClr val="00B050"/>
                </a:solidFill>
              </a:rPr>
              <a:t>Bilateral vestibulopathy </a:t>
            </a:r>
            <a:r>
              <a:rPr lang="en-US">
                <a:solidFill>
                  <a:schemeClr val="accent2"/>
                </a:solidFill>
              </a:rPr>
              <a:t>(65.9 ± 7.7) </a:t>
            </a:r>
            <a:r>
              <a:rPr lang="en-US" b="1">
                <a:solidFill>
                  <a:srgbClr val="00B050"/>
                </a:solidFill>
              </a:rPr>
              <a:t>(green line)</a:t>
            </a:r>
            <a:endParaRPr lang="en-US" b="1">
              <a:solidFill>
                <a:srgbClr val="00B050"/>
              </a:solidFill>
              <a:cs typeface="Arial"/>
            </a:endParaRPr>
          </a:p>
          <a:p>
            <a:r>
              <a:rPr lang="en-US" b="1">
                <a:solidFill>
                  <a:schemeClr val="accent2"/>
                </a:solidFill>
              </a:rPr>
              <a:t>Healthy controls </a:t>
            </a:r>
            <a:r>
              <a:rPr lang="en-US">
                <a:solidFill>
                  <a:schemeClr val="accent2"/>
                </a:solidFill>
              </a:rPr>
              <a:t>(12.0 ± 1.6) </a:t>
            </a:r>
            <a:r>
              <a:rPr lang="en-US" b="1">
                <a:solidFill>
                  <a:schemeClr val="accent2"/>
                </a:solidFill>
              </a:rPr>
              <a:t>(blue line)</a:t>
            </a:r>
            <a:endParaRPr lang="en-US" b="1">
              <a:solidFill>
                <a:schemeClr val="accent2"/>
              </a:solidFill>
              <a:cs typeface="Arial"/>
            </a:endParaRPr>
          </a:p>
          <a:p>
            <a:endParaRPr lang="en-US"/>
          </a:p>
          <a:p>
            <a:r>
              <a:rPr lang="en-US" sz="1600">
                <a:solidFill>
                  <a:schemeClr val="accent2"/>
                </a:solidFill>
              </a:rPr>
              <a:t>OFI BVH and healthy control data per Anson et al, 2018.</a:t>
            </a:r>
            <a:endParaRPr lang="en-US" sz="1600">
              <a:solidFill>
                <a:schemeClr val="accent2"/>
              </a:solidFill>
              <a:cs typeface="Arial"/>
            </a:endParaRPr>
          </a:p>
          <a:p>
            <a:endParaRPr lang="en-US"/>
          </a:p>
          <a:p>
            <a:endParaRPr lang="en-US" sz="2000">
              <a:solidFill>
                <a:schemeClr val="accent2"/>
              </a:solidFill>
              <a:cs typeface="Arial"/>
            </a:endParaRPr>
          </a:p>
        </p:txBody>
      </p:sp>
      <p:cxnSp>
        <p:nvCxnSpPr>
          <p:cNvPr id="8" name="Straight Arrow Connector 7">
            <a:extLst>
              <a:ext uri="{FF2B5EF4-FFF2-40B4-BE49-F238E27FC236}">
                <a16:creationId xmlns:a16="http://schemas.microsoft.com/office/drawing/2014/main" id="{3F945CA5-5FD2-4D00-B683-0D3AC79BCE56}"/>
              </a:ext>
            </a:extLst>
          </p:cNvPr>
          <p:cNvCxnSpPr/>
          <p:nvPr/>
        </p:nvCxnSpPr>
        <p:spPr bwMode="auto">
          <a:xfrm>
            <a:off x="6189133" y="3617383"/>
            <a:ext cx="5623983" cy="25401"/>
          </a:xfrm>
          <a:prstGeom prst="straightConnector1">
            <a:avLst/>
          </a:prstGeom>
          <a:solidFill>
            <a:schemeClr val="accent1"/>
          </a:solidFill>
          <a:ln w="57150" cap="flat" cmpd="sng" algn="ctr">
            <a:solidFill>
              <a:srgbClr val="FF0000"/>
            </a:solidFill>
            <a:prstDash val="solid"/>
            <a:round/>
            <a:headEnd type="none" w="med" len="med"/>
            <a:tailEnd type="none" w="med" len="med"/>
          </a:ln>
          <a:effectLst/>
        </p:spPr>
      </p:cxnSp>
      <p:cxnSp>
        <p:nvCxnSpPr>
          <p:cNvPr id="9" name="Straight Arrow Connector 8">
            <a:extLst>
              <a:ext uri="{FF2B5EF4-FFF2-40B4-BE49-F238E27FC236}">
                <a16:creationId xmlns:a16="http://schemas.microsoft.com/office/drawing/2014/main" id="{1133C8A6-87DB-40FD-9C0B-1EF71366F0BB}"/>
              </a:ext>
            </a:extLst>
          </p:cNvPr>
          <p:cNvCxnSpPr/>
          <p:nvPr/>
        </p:nvCxnSpPr>
        <p:spPr bwMode="auto">
          <a:xfrm>
            <a:off x="6173258" y="3717924"/>
            <a:ext cx="5623984" cy="25401"/>
          </a:xfrm>
          <a:prstGeom prst="straightConnector1">
            <a:avLst/>
          </a:prstGeom>
          <a:solidFill>
            <a:schemeClr val="accent1"/>
          </a:solidFill>
          <a:ln w="57150" cap="flat" cmpd="sng" algn="ctr">
            <a:solidFill>
              <a:srgbClr val="00B050"/>
            </a:solidFill>
            <a:prstDash val="solid"/>
            <a:round/>
            <a:headEnd type="none" w="med" len="med"/>
            <a:tailEnd type="none" w="med" len="med"/>
          </a:ln>
          <a:effectLst/>
        </p:spPr>
      </p:cxnSp>
      <p:cxnSp>
        <p:nvCxnSpPr>
          <p:cNvPr id="10" name="Straight Arrow Connector 9">
            <a:extLst>
              <a:ext uri="{FF2B5EF4-FFF2-40B4-BE49-F238E27FC236}">
                <a16:creationId xmlns:a16="http://schemas.microsoft.com/office/drawing/2014/main" id="{3E6B6996-DC7D-4296-AD74-4A1B9F96454C}"/>
              </a:ext>
            </a:extLst>
          </p:cNvPr>
          <p:cNvCxnSpPr/>
          <p:nvPr/>
        </p:nvCxnSpPr>
        <p:spPr bwMode="auto">
          <a:xfrm>
            <a:off x="6178551" y="5109632"/>
            <a:ext cx="5486399" cy="4234"/>
          </a:xfrm>
          <a:prstGeom prst="straightConnector1">
            <a:avLst/>
          </a:prstGeom>
          <a:solidFill>
            <a:schemeClr val="accent1"/>
          </a:solidFill>
          <a:ln w="57150" cap="flat" cmpd="sng" algn="ctr">
            <a:solidFill>
              <a:srgbClr val="0070C0"/>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54018E39-D239-43DC-92A7-BA21C253A450}"/>
              </a:ext>
            </a:extLst>
          </p:cNvPr>
          <p:cNvSpPr txBox="1"/>
          <p:nvPr/>
        </p:nvSpPr>
        <p:spPr>
          <a:xfrm>
            <a:off x="311150" y="1792817"/>
            <a:ext cx="518795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7030A0"/>
                </a:solidFill>
              </a:rPr>
              <a:t>*People with ataxia and oscillopsia (bouncy vision) have symptom severity scores comparable to those of bilateral vestibulopathy (BVH).</a:t>
            </a:r>
            <a:r>
              <a:rPr lang="en-US" sz="2000" b="1">
                <a:solidFill>
                  <a:srgbClr val="254B8E"/>
                </a:solidFill>
              </a:rPr>
              <a:t> </a:t>
            </a:r>
            <a:endParaRPr lang="en-US" sz="2000" b="1">
              <a:solidFill>
                <a:srgbClr val="254B8E"/>
              </a:solidFill>
              <a:cs typeface="Arial"/>
            </a:endParaRPr>
          </a:p>
        </p:txBody>
      </p:sp>
    </p:spTree>
    <p:extLst>
      <p:ext uri="{BB962C8B-B14F-4D97-AF65-F5344CB8AC3E}">
        <p14:creationId xmlns:p14="http://schemas.microsoft.com/office/powerpoint/2010/main" val="47536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D517-5521-49D5-9C04-D484D2CFE357}"/>
              </a:ext>
            </a:extLst>
          </p:cNvPr>
          <p:cNvSpPr>
            <a:spLocks noGrp="1"/>
          </p:cNvSpPr>
          <p:nvPr>
            <p:ph type="title"/>
          </p:nvPr>
        </p:nvSpPr>
        <p:spPr>
          <a:xfrm>
            <a:off x="79376" y="390525"/>
            <a:ext cx="11363324" cy="1143000"/>
          </a:xfrm>
        </p:spPr>
        <p:txBody>
          <a:bodyPr/>
          <a:lstStyle/>
          <a:p>
            <a:r>
              <a:rPr lang="en-US" sz="2800">
                <a:solidFill>
                  <a:srgbClr val="00B050"/>
                </a:solidFill>
                <a:ea typeface="+mj-lt"/>
                <a:cs typeface="+mj-lt"/>
              </a:rPr>
              <a:t>Vestibular ocular reflex gains with passive head rotation are impaired in ataxia patients versus healthy controls:</a:t>
            </a:r>
            <a:br>
              <a:rPr lang="en-US" sz="2400">
                <a:ea typeface="+mj-lt"/>
                <a:cs typeface="+mj-lt"/>
              </a:rPr>
            </a:br>
            <a:r>
              <a:rPr lang="en-US" sz="2000" b="0">
                <a:ea typeface="ＭＳ Ｐゴシック"/>
                <a:cs typeface="Arial"/>
              </a:rPr>
              <a:t>                                                                                                                        Millar, Schubert, 2021 </a:t>
            </a:r>
            <a:endParaRPr lang="en-US" sz="2000" b="0" u="sng">
              <a:ea typeface="ＭＳ Ｐゴシック"/>
              <a:cs typeface="Arial"/>
            </a:endParaRPr>
          </a:p>
        </p:txBody>
      </p:sp>
      <p:pic>
        <p:nvPicPr>
          <p:cNvPr id="4" name="Picture 4">
            <a:extLst>
              <a:ext uri="{FF2B5EF4-FFF2-40B4-BE49-F238E27FC236}">
                <a16:creationId xmlns:a16="http://schemas.microsoft.com/office/drawing/2014/main" id="{88E3F616-FCB6-437B-AB3D-ED87ABE9FC9D}"/>
              </a:ext>
            </a:extLst>
          </p:cNvPr>
          <p:cNvPicPr>
            <a:picLocks noGrp="1" noChangeAspect="1"/>
          </p:cNvPicPr>
          <p:nvPr>
            <p:ph idx="1"/>
          </p:nvPr>
        </p:nvPicPr>
        <p:blipFill>
          <a:blip r:embed="rId2"/>
          <a:stretch>
            <a:fillRect/>
          </a:stretch>
        </p:blipFill>
        <p:spPr>
          <a:xfrm>
            <a:off x="5424197" y="2029793"/>
            <a:ext cx="6890402" cy="4576833"/>
          </a:xfrm>
        </p:spPr>
      </p:pic>
      <p:sp>
        <p:nvSpPr>
          <p:cNvPr id="5" name="TextBox 4">
            <a:extLst>
              <a:ext uri="{FF2B5EF4-FFF2-40B4-BE49-F238E27FC236}">
                <a16:creationId xmlns:a16="http://schemas.microsoft.com/office/drawing/2014/main" id="{0102B9FE-93AB-4383-A31F-45D4E79244F8}"/>
              </a:ext>
            </a:extLst>
          </p:cNvPr>
          <p:cNvSpPr txBox="1"/>
          <p:nvPr/>
        </p:nvSpPr>
        <p:spPr>
          <a:xfrm>
            <a:off x="-2026" y="1546498"/>
            <a:ext cx="5422105"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7030A0"/>
                </a:solidFill>
                <a:ea typeface="+mn-lt"/>
                <a:cs typeface="+mn-lt"/>
              </a:rPr>
              <a:t>*Symptoms of oscillopsia (bouncy vision) in ataxia patients correlates with walking speed, yet not eye-head coordination.</a:t>
            </a:r>
            <a:endParaRPr lang="en-US" sz="2400">
              <a:ea typeface="+mn-lt"/>
              <a:cs typeface="+mn-lt"/>
            </a:endParaRPr>
          </a:p>
          <a:p>
            <a:endParaRPr lang="en-US" sz="2000">
              <a:solidFill>
                <a:schemeClr val="bg2"/>
              </a:solidFill>
              <a:cs typeface="Times New Roman"/>
            </a:endParaRPr>
          </a:p>
          <a:p>
            <a:r>
              <a:rPr lang="en-US">
                <a:solidFill>
                  <a:schemeClr val="bg2"/>
                </a:solidFill>
                <a:cs typeface="Times New Roman"/>
              </a:rPr>
              <a:t>The Box and whiskers plot indicate </a:t>
            </a:r>
            <a:r>
              <a:rPr lang="en-US" b="1">
                <a:solidFill>
                  <a:schemeClr val="bg2"/>
                </a:solidFill>
                <a:cs typeface="Times New Roman"/>
              </a:rPr>
              <a:t>a range of VOR gain values </a:t>
            </a:r>
            <a:r>
              <a:rPr lang="en-US">
                <a:solidFill>
                  <a:schemeClr val="bg2"/>
                </a:solidFill>
                <a:cs typeface="Times New Roman"/>
              </a:rPr>
              <a:t>of all 6 semicircular canal (SCC) planes.</a:t>
            </a:r>
            <a:endParaRPr lang="en-US">
              <a:solidFill>
                <a:schemeClr val="bg2"/>
              </a:solidFill>
            </a:endParaRPr>
          </a:p>
          <a:p>
            <a:endParaRPr lang="en-US"/>
          </a:p>
          <a:p>
            <a:r>
              <a:rPr lang="en-US" b="1">
                <a:solidFill>
                  <a:schemeClr val="bg2"/>
                </a:solidFill>
                <a:cs typeface="Times New Roman"/>
              </a:rPr>
              <a:t>White boxes </a:t>
            </a:r>
            <a:r>
              <a:rPr lang="en-US">
                <a:solidFill>
                  <a:schemeClr val="bg2"/>
                </a:solidFill>
                <a:cs typeface="Times New Roman"/>
              </a:rPr>
              <a:t>= 40 </a:t>
            </a:r>
            <a:r>
              <a:rPr lang="en-US" b="1">
                <a:solidFill>
                  <a:schemeClr val="bg2"/>
                </a:solidFill>
                <a:cs typeface="Times New Roman"/>
              </a:rPr>
              <a:t>healthy</a:t>
            </a:r>
            <a:r>
              <a:rPr lang="en-US">
                <a:solidFill>
                  <a:schemeClr val="bg2"/>
                </a:solidFill>
                <a:cs typeface="Times New Roman"/>
              </a:rPr>
              <a:t> controls. </a:t>
            </a:r>
          </a:p>
          <a:p>
            <a:r>
              <a:rPr lang="en-US" b="1">
                <a:solidFill>
                  <a:schemeClr val="bg2"/>
                </a:solidFill>
                <a:cs typeface="Times New Roman"/>
              </a:rPr>
              <a:t>Gray boxes </a:t>
            </a:r>
            <a:r>
              <a:rPr lang="en-US">
                <a:solidFill>
                  <a:schemeClr val="bg2"/>
                </a:solidFill>
                <a:cs typeface="Times New Roman"/>
              </a:rPr>
              <a:t>= 19 </a:t>
            </a:r>
            <a:r>
              <a:rPr lang="en-US" b="1">
                <a:solidFill>
                  <a:schemeClr val="bg2"/>
                </a:solidFill>
                <a:cs typeface="Times New Roman"/>
              </a:rPr>
              <a:t>ataxia</a:t>
            </a:r>
            <a:r>
              <a:rPr lang="en-US">
                <a:solidFill>
                  <a:schemeClr val="bg2"/>
                </a:solidFill>
                <a:cs typeface="Times New Roman"/>
              </a:rPr>
              <a:t> patients. </a:t>
            </a:r>
          </a:p>
          <a:p>
            <a:endParaRPr lang="en-US"/>
          </a:p>
          <a:p>
            <a:r>
              <a:rPr lang="en-US">
                <a:solidFill>
                  <a:schemeClr val="bg2"/>
                </a:solidFill>
                <a:cs typeface="Times New Roman"/>
              </a:rPr>
              <a:t>Left (L), Right (R)    Horizontal (H) </a:t>
            </a:r>
            <a:endParaRPr lang="en-US">
              <a:solidFill>
                <a:schemeClr val="bg2"/>
              </a:solidFill>
              <a:cs typeface="Arial"/>
            </a:endParaRPr>
          </a:p>
          <a:p>
            <a:r>
              <a:rPr lang="en-US">
                <a:solidFill>
                  <a:schemeClr val="bg2"/>
                </a:solidFill>
                <a:cs typeface="Times New Roman"/>
              </a:rPr>
              <a:t>Anterior (A) Posterior(P) canal planes</a:t>
            </a:r>
            <a:endParaRPr lang="en-US">
              <a:solidFill>
                <a:schemeClr val="bg2"/>
              </a:solidFill>
              <a:cs typeface="Arial"/>
            </a:endParaRPr>
          </a:p>
          <a:p>
            <a:endParaRPr lang="en-US" sz="2400" b="1">
              <a:solidFill>
                <a:srgbClr val="7030A0"/>
              </a:solidFill>
              <a:cs typeface="Arial"/>
            </a:endParaRPr>
          </a:p>
        </p:txBody>
      </p:sp>
    </p:spTree>
    <p:extLst>
      <p:ext uri="{BB962C8B-B14F-4D97-AF65-F5344CB8AC3E}">
        <p14:creationId xmlns:p14="http://schemas.microsoft.com/office/powerpoint/2010/main" val="3626184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079500" y="1981200"/>
            <a:ext cx="8785915" cy="4114800"/>
          </a:xfrm>
        </p:spPr>
        <p:txBody>
          <a:bodyPr/>
          <a:lstStyle/>
          <a:p>
            <a:pPr marL="0" indent="0">
              <a:buNone/>
            </a:pPr>
            <a:r>
              <a:rPr lang="en-US" b="1">
                <a:ea typeface="ＭＳ Ｐゴシック"/>
              </a:rPr>
              <a:t>A: Balance</a:t>
            </a:r>
            <a:endParaRPr lang="en-US"/>
          </a:p>
          <a:p>
            <a:pPr marL="0" indent="0">
              <a:buNone/>
            </a:pPr>
            <a:r>
              <a:rPr lang="en-US" b="1">
                <a:ea typeface="ＭＳ Ｐゴシック"/>
              </a:rPr>
              <a:t>B: Walking</a:t>
            </a:r>
          </a:p>
          <a:p>
            <a:endParaRPr lang="en-US" b="1">
              <a:ea typeface="ＭＳ Ｐゴシック"/>
            </a:endParaRPr>
          </a:p>
          <a:p>
            <a:pPr marL="0" indent="0">
              <a:buNone/>
            </a:pPr>
            <a:r>
              <a:rPr lang="en-US" b="1">
                <a:ea typeface="ＭＳ Ｐゴシック"/>
              </a:rPr>
              <a:t>Answer: </a:t>
            </a:r>
            <a:r>
              <a:rPr lang="en-US" sz="3200" b="1">
                <a:ea typeface="ＭＳ Ｐゴシック"/>
              </a:rPr>
              <a:t>Balance</a:t>
            </a:r>
            <a:endParaRPr lang="en-US"/>
          </a:p>
          <a:p>
            <a:pPr marL="0" indent="0">
              <a:buNone/>
            </a:pPr>
            <a:endParaRPr lang="en-US" sz="3200" b="1"/>
          </a:p>
          <a:p>
            <a:pPr lvl="1">
              <a:buNone/>
            </a:pPr>
            <a:r>
              <a:rPr lang="en-US">
                <a:ea typeface="+mn-lt"/>
                <a:cs typeface="+mn-lt"/>
              </a:rPr>
              <a:t>Balance ability predicts walking speed better than leg placement (Morton and Bastian, 2003)</a:t>
            </a:r>
            <a:endParaRPr lang="en-US"/>
          </a:p>
          <a:p>
            <a:pPr marL="457200" lvl="1" indent="0">
              <a:buNone/>
            </a:pPr>
            <a:endParaRPr lang="en-US" b="1">
              <a:cs typeface="Arial"/>
            </a:endParaRPr>
          </a:p>
          <a:p>
            <a:pPr lvl="2"/>
            <a:endParaRPr lang="en-US" b="1"/>
          </a:p>
          <a:p>
            <a:pPr lvl="2"/>
            <a:endParaRPr lang="en-US" b="1"/>
          </a:p>
          <a:p>
            <a:endParaRPr lang="en-US" sz="3200" b="1"/>
          </a:p>
        </p:txBody>
      </p:sp>
      <p:sp>
        <p:nvSpPr>
          <p:cNvPr id="4" name="Title 3"/>
          <p:cNvSpPr>
            <a:spLocks noGrp="1"/>
          </p:cNvSpPr>
          <p:nvPr>
            <p:ph type="title"/>
          </p:nvPr>
        </p:nvSpPr>
        <p:spPr>
          <a:xfrm>
            <a:off x="115610" y="353451"/>
            <a:ext cx="12076390" cy="1143000"/>
          </a:xfrm>
        </p:spPr>
        <p:txBody>
          <a:bodyPr/>
          <a:lstStyle/>
          <a:p>
            <a:r>
              <a:rPr lang="en-US"/>
              <a:t>Question: </a:t>
            </a:r>
            <a:br>
              <a:rPr lang="en-US"/>
            </a:br>
            <a:r>
              <a:rPr lang="en-US"/>
              <a:t>Does balance or leg placement ability predict walking? </a:t>
            </a:r>
          </a:p>
        </p:txBody>
      </p:sp>
    </p:spTree>
    <p:extLst>
      <p:ext uri="{BB962C8B-B14F-4D97-AF65-F5344CB8AC3E}">
        <p14:creationId xmlns:p14="http://schemas.microsoft.com/office/powerpoint/2010/main" val="76559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433A-1AC6-4D33-84F2-F28C800C90F7}"/>
              </a:ext>
            </a:extLst>
          </p:cNvPr>
          <p:cNvSpPr>
            <a:spLocks noGrp="1"/>
          </p:cNvSpPr>
          <p:nvPr>
            <p:ph type="title"/>
          </p:nvPr>
        </p:nvSpPr>
        <p:spPr/>
        <p:txBody>
          <a:bodyPr/>
          <a:lstStyle/>
          <a:p>
            <a:r>
              <a:rPr lang="en-US">
                <a:ea typeface="+mj-lt"/>
                <a:cs typeface="+mj-lt"/>
              </a:rPr>
              <a:t>Is Intensive PT beneficial?</a:t>
            </a:r>
            <a:endParaRPr lang="en-US"/>
          </a:p>
        </p:txBody>
      </p:sp>
      <p:pic>
        <p:nvPicPr>
          <p:cNvPr id="4" name="Picture 4" descr="A picture containing clipart&#10;&#10;Description automatically generated">
            <a:extLst>
              <a:ext uri="{FF2B5EF4-FFF2-40B4-BE49-F238E27FC236}">
                <a16:creationId xmlns:a16="http://schemas.microsoft.com/office/drawing/2014/main" id="{6EA9E949-B831-4DFB-8F14-EC6A555A0ED3}"/>
              </a:ext>
            </a:extLst>
          </p:cNvPr>
          <p:cNvPicPr>
            <a:picLocks noGrp="1" noChangeAspect="1"/>
          </p:cNvPicPr>
          <p:nvPr>
            <p:ph idx="1"/>
          </p:nvPr>
        </p:nvPicPr>
        <p:blipFill>
          <a:blip r:embed="rId2"/>
          <a:stretch>
            <a:fillRect/>
          </a:stretch>
        </p:blipFill>
        <p:spPr>
          <a:xfrm>
            <a:off x="6403975" y="1712119"/>
            <a:ext cx="5467350" cy="3086100"/>
          </a:xfrm>
        </p:spPr>
      </p:pic>
      <p:sp>
        <p:nvSpPr>
          <p:cNvPr id="5" name="Text Placeholder 9">
            <a:extLst>
              <a:ext uri="{FF2B5EF4-FFF2-40B4-BE49-F238E27FC236}">
                <a16:creationId xmlns:a16="http://schemas.microsoft.com/office/drawing/2014/main" id="{FFCB6EE7-B576-4351-8A84-9EEBC40850D2}"/>
              </a:ext>
            </a:extLst>
          </p:cNvPr>
          <p:cNvSpPr txBox="1">
            <a:spLocks/>
          </p:cNvSpPr>
          <p:nvPr/>
        </p:nvSpPr>
        <p:spPr>
          <a:xfrm>
            <a:off x="1077517" y="2406236"/>
            <a:ext cx="4572000" cy="734518"/>
          </a:xfrm>
          <a:prstGeom prst="rect">
            <a:avLst/>
          </a:prstGeom>
        </p:spPr>
        <p:txBody>
          <a:bodyPr vert="horz" lIns="91440" tIns="45720" rIns="91440" bIns="45720" rtlCol="0" anchor="t">
            <a:normAutofit fontScale="8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4000" b="1">
                <a:solidFill>
                  <a:srgbClr val="FFC000"/>
                </a:solidFill>
              </a:rPr>
              <a:t>BALANCE CONTROL</a:t>
            </a:r>
          </a:p>
        </p:txBody>
      </p:sp>
      <p:sp>
        <p:nvSpPr>
          <p:cNvPr id="3" name="TextBox 2">
            <a:extLst>
              <a:ext uri="{FF2B5EF4-FFF2-40B4-BE49-F238E27FC236}">
                <a16:creationId xmlns:a16="http://schemas.microsoft.com/office/drawing/2014/main" id="{5FDDE268-A33A-4034-86C2-F6C4723E8D3A}"/>
              </a:ext>
            </a:extLst>
          </p:cNvPr>
          <p:cNvSpPr txBox="1"/>
          <p:nvPr/>
        </p:nvSpPr>
        <p:spPr>
          <a:xfrm>
            <a:off x="590550" y="3781425"/>
            <a:ext cx="59436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Participants who rated their home balance exercises more </a:t>
            </a:r>
            <a:r>
              <a:rPr lang="en-US" sz="2800" u="sng"/>
              <a:t>challenging</a:t>
            </a:r>
            <a:r>
              <a:rPr lang="en-US" sz="2800"/>
              <a:t> demonstrated more improvements in </a:t>
            </a:r>
            <a:r>
              <a:rPr lang="en-US" sz="2800">
                <a:solidFill>
                  <a:srgbClr val="FFC000"/>
                </a:solidFill>
              </a:rPr>
              <a:t>walking speed</a:t>
            </a:r>
            <a:r>
              <a:rPr lang="en-US" sz="2800"/>
              <a:t>. </a:t>
            </a:r>
            <a:endParaRPr lang="en-US"/>
          </a:p>
          <a:p>
            <a:pPr algn="ctr"/>
            <a:r>
              <a:rPr lang="en-US" sz="2800"/>
              <a:t>-Keller &amp; Bastian 2014</a:t>
            </a:r>
            <a:endParaRPr lang="en-US"/>
          </a:p>
          <a:p>
            <a:pPr algn="ctr"/>
            <a:endParaRPr lang="en-US" sz="2800">
              <a:cs typeface="Arial"/>
            </a:endParaRPr>
          </a:p>
        </p:txBody>
      </p:sp>
    </p:spTree>
    <p:extLst>
      <p:ext uri="{BB962C8B-B14F-4D97-AF65-F5344CB8AC3E}">
        <p14:creationId xmlns:p14="http://schemas.microsoft.com/office/powerpoint/2010/main" val="407798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A5EC-A741-4312-80A2-0559E11C6435}"/>
              </a:ext>
            </a:extLst>
          </p:cNvPr>
          <p:cNvSpPr>
            <a:spLocks noGrp="1"/>
          </p:cNvSpPr>
          <p:nvPr>
            <p:ph type="title"/>
          </p:nvPr>
        </p:nvSpPr>
        <p:spPr/>
        <p:txBody>
          <a:bodyPr/>
          <a:lstStyle/>
          <a:p>
            <a:r>
              <a:rPr lang="en-US">
                <a:ea typeface="+mj-lt"/>
                <a:cs typeface="+mj-lt"/>
              </a:rPr>
              <a:t>What do PTs mean by Intensity? </a:t>
            </a:r>
            <a:br>
              <a:rPr lang="en-US">
                <a:ea typeface="+mj-lt"/>
                <a:cs typeface="+mj-lt"/>
              </a:rPr>
            </a:br>
            <a:r>
              <a:rPr lang="en-US">
                <a:ea typeface="+mj-lt"/>
                <a:cs typeface="+mj-lt"/>
              </a:rPr>
              <a:t>Dosing?</a:t>
            </a:r>
            <a:endParaRPr lang="en-US"/>
          </a:p>
        </p:txBody>
      </p:sp>
      <p:sp>
        <p:nvSpPr>
          <p:cNvPr id="3" name="Content Placeholder 2">
            <a:extLst>
              <a:ext uri="{FF2B5EF4-FFF2-40B4-BE49-F238E27FC236}">
                <a16:creationId xmlns:a16="http://schemas.microsoft.com/office/drawing/2014/main" id="{B476C37B-7E0D-435B-9886-F0501E6EEE4C}"/>
              </a:ext>
            </a:extLst>
          </p:cNvPr>
          <p:cNvSpPr>
            <a:spLocks noGrp="1"/>
          </p:cNvSpPr>
          <p:nvPr>
            <p:ph idx="1"/>
          </p:nvPr>
        </p:nvSpPr>
        <p:spPr/>
        <p:txBody>
          <a:bodyPr/>
          <a:lstStyle/>
          <a:p>
            <a:pPr>
              <a:lnSpc>
                <a:spcPct val="90000"/>
              </a:lnSpc>
              <a:spcBef>
                <a:spcPts val="1000"/>
              </a:spcBef>
              <a:spcAft>
                <a:spcPts val="0"/>
              </a:spcAft>
            </a:pPr>
            <a:r>
              <a:rPr lang="en-US" sz="2800">
                <a:ea typeface="+mn-lt"/>
                <a:cs typeface="+mn-lt"/>
              </a:rPr>
              <a:t> </a:t>
            </a:r>
            <a:r>
              <a:rPr lang="en-US" sz="2800">
                <a:solidFill>
                  <a:srgbClr val="7030A0"/>
                </a:solidFill>
                <a:ea typeface="+mn-lt"/>
                <a:cs typeface="+mn-lt"/>
              </a:rPr>
              <a:t>FREQUENCY </a:t>
            </a:r>
            <a:r>
              <a:rPr lang="en-US" sz="2800">
                <a:ea typeface="+mn-lt"/>
                <a:cs typeface="+mn-lt"/>
              </a:rPr>
              <a:t> =  number of sessions a week and number of weeks </a:t>
            </a:r>
          </a:p>
          <a:p>
            <a:pPr>
              <a:lnSpc>
                <a:spcPct val="90000"/>
              </a:lnSpc>
              <a:spcBef>
                <a:spcPts val="1000"/>
              </a:spcBef>
              <a:spcAft>
                <a:spcPts val="0"/>
              </a:spcAft>
            </a:pPr>
            <a:r>
              <a:rPr lang="en-US" sz="2800">
                <a:ea typeface="+mn-lt"/>
                <a:cs typeface="+mn-lt"/>
              </a:rPr>
              <a:t> </a:t>
            </a:r>
            <a:r>
              <a:rPr lang="en-US" sz="2800">
                <a:solidFill>
                  <a:srgbClr val="7030A0"/>
                </a:solidFill>
                <a:ea typeface="+mn-lt"/>
                <a:cs typeface="+mn-lt"/>
              </a:rPr>
              <a:t>INTENSITY</a:t>
            </a:r>
            <a:r>
              <a:rPr lang="en-US" sz="2800">
                <a:ea typeface="+mn-lt"/>
                <a:cs typeface="+mn-lt"/>
              </a:rPr>
              <a:t>  =   how strenuous is the exercise each session</a:t>
            </a:r>
          </a:p>
          <a:p>
            <a:pPr>
              <a:lnSpc>
                <a:spcPct val="90000"/>
              </a:lnSpc>
              <a:spcBef>
                <a:spcPts val="1000"/>
              </a:spcBef>
              <a:spcAft>
                <a:spcPts val="0"/>
              </a:spcAft>
            </a:pPr>
            <a:r>
              <a:rPr lang="en-US" sz="2800">
                <a:ea typeface="+mn-lt"/>
                <a:cs typeface="+mn-lt"/>
              </a:rPr>
              <a:t> </a:t>
            </a:r>
            <a:r>
              <a:rPr lang="en-US" sz="2800">
                <a:solidFill>
                  <a:srgbClr val="7030A0"/>
                </a:solidFill>
                <a:ea typeface="+mn-lt"/>
                <a:cs typeface="+mn-lt"/>
              </a:rPr>
              <a:t>TIME</a:t>
            </a:r>
            <a:r>
              <a:rPr lang="en-US" sz="2800">
                <a:ea typeface="+mn-lt"/>
                <a:cs typeface="+mn-lt"/>
              </a:rPr>
              <a:t>  =  the length of time per session </a:t>
            </a:r>
          </a:p>
          <a:p>
            <a:pPr>
              <a:lnSpc>
                <a:spcPct val="90000"/>
              </a:lnSpc>
              <a:spcBef>
                <a:spcPts val="1000"/>
              </a:spcBef>
              <a:spcAft>
                <a:spcPts val="0"/>
              </a:spcAft>
            </a:pPr>
            <a:r>
              <a:rPr lang="en-US" sz="2800">
                <a:ea typeface="+mn-lt"/>
                <a:cs typeface="+mn-lt"/>
              </a:rPr>
              <a:t> </a:t>
            </a:r>
            <a:r>
              <a:rPr lang="en-US" sz="2800">
                <a:solidFill>
                  <a:srgbClr val="7030A0"/>
                </a:solidFill>
                <a:ea typeface="+mn-lt"/>
                <a:cs typeface="+mn-lt"/>
              </a:rPr>
              <a:t>TYPE</a:t>
            </a:r>
            <a:r>
              <a:rPr lang="en-US" sz="2800">
                <a:ea typeface="+mn-lt"/>
                <a:cs typeface="+mn-lt"/>
              </a:rPr>
              <a:t>  = the type of exercise that is performed.</a:t>
            </a:r>
          </a:p>
          <a:p>
            <a:pPr marL="0" indent="0">
              <a:lnSpc>
                <a:spcPct val="90000"/>
              </a:lnSpc>
              <a:spcBef>
                <a:spcPts val="1000"/>
              </a:spcBef>
              <a:spcAft>
                <a:spcPts val="0"/>
              </a:spcAft>
              <a:buNone/>
            </a:pPr>
            <a:endParaRPr lang="en-US" sz="2800">
              <a:ea typeface="+mn-lt"/>
              <a:cs typeface="+mn-lt"/>
            </a:endParaRPr>
          </a:p>
          <a:p>
            <a:pPr>
              <a:lnSpc>
                <a:spcPct val="90000"/>
              </a:lnSpc>
              <a:spcBef>
                <a:spcPts val="1000"/>
              </a:spcBef>
              <a:spcAft>
                <a:spcPts val="0"/>
              </a:spcAft>
            </a:pPr>
            <a:r>
              <a:rPr lang="en-US" sz="2800">
                <a:ea typeface="+mn-lt"/>
                <a:cs typeface="+mn-lt"/>
              </a:rPr>
              <a:t> </a:t>
            </a:r>
            <a:r>
              <a:rPr lang="en-US" sz="2800">
                <a:solidFill>
                  <a:srgbClr val="C00000"/>
                </a:solidFill>
                <a:ea typeface="+mn-lt"/>
                <a:cs typeface="+mn-lt"/>
              </a:rPr>
              <a:t>IS</a:t>
            </a:r>
            <a:r>
              <a:rPr lang="en-US" sz="2800">
                <a:ea typeface="+mn-lt"/>
                <a:cs typeface="+mn-lt"/>
              </a:rPr>
              <a:t> an intense bout of PT indicated?</a:t>
            </a:r>
          </a:p>
          <a:p>
            <a:pPr>
              <a:lnSpc>
                <a:spcPct val="90000"/>
              </a:lnSpc>
              <a:spcBef>
                <a:spcPts val="1000"/>
              </a:spcBef>
              <a:spcAft>
                <a:spcPts val="0"/>
              </a:spcAft>
            </a:pPr>
            <a:r>
              <a:rPr lang="en-US" sz="2800">
                <a:solidFill>
                  <a:srgbClr val="C00000"/>
                </a:solidFill>
                <a:ea typeface="+mn-lt"/>
                <a:cs typeface="+mn-lt"/>
              </a:rPr>
              <a:t>WHEN</a:t>
            </a:r>
            <a:r>
              <a:rPr lang="en-US" sz="2800">
                <a:ea typeface="+mn-lt"/>
                <a:cs typeface="+mn-lt"/>
              </a:rPr>
              <a:t> in might an intense bout be indicated?</a:t>
            </a:r>
            <a:endParaRPr lang="en-US" sz="2800">
              <a:cs typeface="Arial"/>
            </a:endParaRPr>
          </a:p>
        </p:txBody>
      </p:sp>
    </p:spTree>
    <p:extLst>
      <p:ext uri="{BB962C8B-B14F-4D97-AF65-F5344CB8AC3E}">
        <p14:creationId xmlns:p14="http://schemas.microsoft.com/office/powerpoint/2010/main" val="196718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F56E-15EE-4B85-A990-58439CC0661A}"/>
              </a:ext>
            </a:extLst>
          </p:cNvPr>
          <p:cNvSpPr>
            <a:spLocks noGrp="1"/>
          </p:cNvSpPr>
          <p:nvPr>
            <p:ph type="title"/>
          </p:nvPr>
        </p:nvSpPr>
        <p:spPr/>
        <p:txBody>
          <a:bodyPr vert="horz" wrap="square" lIns="91440" tIns="45720" rIns="91440" bIns="45720" numCol="1" anchor="ctr" anchorCtr="0" compatLnSpc="1">
            <a:prstTxWarp prst="textNoShape">
              <a:avLst/>
            </a:prstTxWarp>
          </a:bodyPr>
          <a:lstStyle/>
          <a:p>
            <a:r>
              <a:rPr lang="en-US">
                <a:ea typeface="ＭＳ Ｐゴシック"/>
              </a:rPr>
              <a:t>Balance exercise guidelines:</a:t>
            </a:r>
            <a:endParaRPr lang="en-US"/>
          </a:p>
        </p:txBody>
      </p:sp>
      <p:sp>
        <p:nvSpPr>
          <p:cNvPr id="3" name="Content Placeholder 2">
            <a:extLst>
              <a:ext uri="{FF2B5EF4-FFF2-40B4-BE49-F238E27FC236}">
                <a16:creationId xmlns:a16="http://schemas.microsoft.com/office/drawing/2014/main" id="{AF7F26DC-0CC4-4B55-81CA-D87A97218CBC}"/>
              </a:ext>
            </a:extLst>
          </p:cNvPr>
          <p:cNvSpPr>
            <a:spLocks noGrp="1"/>
          </p:cNvSpPr>
          <p:nvPr>
            <p:ph idx="1"/>
          </p:nvPr>
        </p:nvSpPr>
        <p:spPr>
          <a:xfrm>
            <a:off x="1079500" y="1981200"/>
            <a:ext cx="10363200" cy="4614862"/>
          </a:xfrm>
        </p:spPr>
        <p:txBody>
          <a:bodyPr/>
          <a:lstStyle/>
          <a:p>
            <a:pPr marL="0" indent="0">
              <a:buNone/>
            </a:pPr>
            <a:r>
              <a:rPr lang="en-US">
                <a:ea typeface="ＭＳ Ｐゴシック"/>
              </a:rPr>
              <a:t>Recommended intensity/frequency:</a:t>
            </a:r>
            <a:endParaRPr lang="en-US"/>
          </a:p>
          <a:p>
            <a:r>
              <a:rPr lang="en-US">
                <a:solidFill>
                  <a:srgbClr val="FFC000"/>
                </a:solidFill>
                <a:ea typeface="ＭＳ Ｐゴシック"/>
              </a:rPr>
              <a:t>Balance training:</a:t>
            </a:r>
          </a:p>
          <a:p>
            <a:pPr lvl="1"/>
            <a:r>
              <a:rPr lang="en-US">
                <a:ea typeface="ＭＳ Ｐゴシック"/>
              </a:rPr>
              <a:t>A minimum of </a:t>
            </a:r>
            <a:endParaRPr lang="en-US"/>
          </a:p>
          <a:p>
            <a:pPr lvl="1"/>
            <a:r>
              <a:rPr lang="en-US">
                <a:ea typeface="ＭＳ Ｐゴシック"/>
              </a:rPr>
              <a:t>20 minutes, 4 times per week</a:t>
            </a:r>
            <a:endParaRPr lang="en-US">
              <a:ea typeface="ＭＳ Ｐゴシック"/>
              <a:cs typeface="Arial"/>
            </a:endParaRPr>
          </a:p>
          <a:p>
            <a:pPr marL="457200" lvl="1" indent="0">
              <a:buNone/>
            </a:pPr>
            <a:r>
              <a:rPr lang="en-US" sz="2400">
                <a:ea typeface="ＭＳ Ｐゴシック"/>
                <a:cs typeface="Arial"/>
              </a:rPr>
              <a:t>(Keller, Bastian 2014)</a:t>
            </a:r>
          </a:p>
          <a:p>
            <a:endParaRPr lang="en-US">
              <a:ea typeface="ＭＳ Ｐゴシック"/>
            </a:endParaRPr>
          </a:p>
          <a:p>
            <a:pPr marL="0" indent="0">
              <a:buNone/>
            </a:pPr>
            <a:r>
              <a:rPr lang="en-US">
                <a:ea typeface="ＭＳ Ｐゴシック"/>
              </a:rPr>
              <a:t>…....At a level that is </a:t>
            </a:r>
            <a:r>
              <a:rPr lang="en-US">
                <a:solidFill>
                  <a:srgbClr val="FFC000"/>
                </a:solidFill>
                <a:ea typeface="ＭＳ Ｐゴシック"/>
              </a:rPr>
              <a:t>challenging</a:t>
            </a:r>
            <a:r>
              <a:rPr lang="en-US">
                <a:ea typeface="ＭＳ Ｐゴシック"/>
              </a:rPr>
              <a:t>, yet do-able/safe.</a:t>
            </a:r>
          </a:p>
          <a:p>
            <a:pPr marL="0" indent="0">
              <a:buNone/>
            </a:pPr>
            <a:r>
              <a:rPr lang="en-US">
                <a:ea typeface="ＭＳ Ｐゴシック"/>
              </a:rPr>
              <a:t>                </a:t>
            </a:r>
            <a:r>
              <a:rPr lang="en-US" b="1" i="1">
                <a:ea typeface="ＭＳ Ｐゴシック"/>
              </a:rPr>
              <a:t>Challenging yourself matters! </a:t>
            </a:r>
          </a:p>
        </p:txBody>
      </p:sp>
    </p:spTree>
    <p:extLst>
      <p:ext uri="{BB962C8B-B14F-4D97-AF65-F5344CB8AC3E}">
        <p14:creationId xmlns:p14="http://schemas.microsoft.com/office/powerpoint/2010/main" val="146111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69965" y="605232"/>
            <a:ext cx="11652070" cy="799610"/>
          </a:xfrm>
        </p:spPr>
        <p:txBody>
          <a:bodyPr>
            <a:normAutofit fontScale="90000"/>
          </a:bodyPr>
          <a:lstStyle/>
          <a:p>
            <a:pPr algn="ctr"/>
            <a:r>
              <a:rPr lang="en-US" sz="8900" b="1">
                <a:solidFill>
                  <a:srgbClr val="002567"/>
                </a:solidFill>
                <a:latin typeface="Roboto" panose="02000000000000000000" pitchFamily="2" charset="0"/>
                <a:ea typeface="Roboto" panose="02000000000000000000" pitchFamily="2" charset="0"/>
              </a:rPr>
              <a:t>DISCLAIMER</a:t>
            </a:r>
            <a:endParaRPr lang="en-US" sz="6000" b="1">
              <a:solidFill>
                <a:srgbClr val="002567"/>
              </a:solidFill>
              <a:latin typeface="Roboto" panose="02000000000000000000" pitchFamily="2" charset="0"/>
              <a:ea typeface="Roboto" panose="02000000000000000000" pitchFamily="2" charset="0"/>
            </a:endParaRPr>
          </a:p>
        </p:txBody>
      </p:sp>
      <p:graphicFrame>
        <p:nvGraphicFramePr>
          <p:cNvPr id="7" name="Content Placeholder 6">
            <a:extLst>
              <a:ext uri="{FF2B5EF4-FFF2-40B4-BE49-F238E27FC236}">
                <a16:creationId xmlns:a16="http://schemas.microsoft.com/office/drawing/2014/main" id="{EFDA4605-EFB6-4D11-B612-D1D53FFFB417}"/>
              </a:ext>
            </a:extLst>
          </p:cNvPr>
          <p:cNvGraphicFramePr>
            <a:graphicFrameLocks noGrp="1"/>
          </p:cNvGraphicFramePr>
          <p:nvPr>
            <p:ph sz="half" idx="1"/>
            <p:extLst>
              <p:ext uri="{D42A27DB-BD31-4B8C-83A1-F6EECF244321}">
                <p14:modId xmlns:p14="http://schemas.microsoft.com/office/powerpoint/2010/main" val="912665910"/>
              </p:ext>
            </p:extLst>
          </p:nvPr>
        </p:nvGraphicFramePr>
        <p:xfrm>
          <a:off x="1473399" y="1853482"/>
          <a:ext cx="10448636" cy="473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7">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pic>
        <p:nvPicPr>
          <p:cNvPr id="16" name="Graphic 15" descr="Presentation with org chart with solid fill">
            <a:extLst>
              <a:ext uri="{FF2B5EF4-FFF2-40B4-BE49-F238E27FC236}">
                <a16:creationId xmlns:a16="http://schemas.microsoft.com/office/drawing/2014/main" id="{80AC93F4-16B0-4289-9303-203BA56AA2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86554" y="5752939"/>
            <a:ext cx="817225" cy="817225"/>
          </a:xfrm>
          <a:prstGeom prst="rect">
            <a:avLst/>
          </a:prstGeom>
        </p:spPr>
      </p:pic>
      <p:pic>
        <p:nvPicPr>
          <p:cNvPr id="18" name="Graphic 17" descr="Doctor female with solid fill">
            <a:extLst>
              <a:ext uri="{FF2B5EF4-FFF2-40B4-BE49-F238E27FC236}">
                <a16:creationId xmlns:a16="http://schemas.microsoft.com/office/drawing/2014/main" id="{19FD8F84-BF1C-48A7-9FD8-468C11BA19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61567" y="3843743"/>
            <a:ext cx="914400" cy="914400"/>
          </a:xfrm>
          <a:prstGeom prst="rect">
            <a:avLst/>
          </a:prstGeom>
        </p:spPr>
      </p:pic>
      <p:pic>
        <p:nvPicPr>
          <p:cNvPr id="20" name="Graphic 19" descr="Teacher with solid fill">
            <a:extLst>
              <a:ext uri="{FF2B5EF4-FFF2-40B4-BE49-F238E27FC236}">
                <a16:creationId xmlns:a16="http://schemas.microsoft.com/office/drawing/2014/main" id="{5E3A81CB-70BA-4F10-861F-053B262AB15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89379" y="2099857"/>
            <a:ext cx="914400" cy="914400"/>
          </a:xfrm>
          <a:prstGeom prst="rect">
            <a:avLst/>
          </a:prstGeom>
        </p:spPr>
      </p:pic>
      <p:sp>
        <p:nvSpPr>
          <p:cNvPr id="21" name="TextBox 20">
            <a:extLst>
              <a:ext uri="{FF2B5EF4-FFF2-40B4-BE49-F238E27FC236}">
                <a16:creationId xmlns:a16="http://schemas.microsoft.com/office/drawing/2014/main" id="{285DED1F-5F89-4C44-8C03-6012DB28D9E0}"/>
              </a:ext>
            </a:extLst>
          </p:cNvPr>
          <p:cNvSpPr txBox="1"/>
          <p:nvPr/>
        </p:nvSpPr>
        <p:spPr>
          <a:xfrm>
            <a:off x="42111" y="566463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22" name="Picture 21" descr="Icon&#10;&#10;Description automatically generated">
            <a:extLst>
              <a:ext uri="{FF2B5EF4-FFF2-40B4-BE49-F238E27FC236}">
                <a16:creationId xmlns:a16="http://schemas.microsoft.com/office/drawing/2014/main" id="{398C154D-F029-49D8-AE8E-055D2C9BA0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129218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52F2-6230-42C2-8B7F-0A77DFDD486C}"/>
              </a:ext>
            </a:extLst>
          </p:cNvPr>
          <p:cNvSpPr>
            <a:spLocks noGrp="1"/>
          </p:cNvSpPr>
          <p:nvPr>
            <p:ph type="title"/>
          </p:nvPr>
        </p:nvSpPr>
        <p:spPr/>
        <p:txBody>
          <a:bodyPr/>
          <a:lstStyle/>
          <a:p>
            <a:r>
              <a:rPr lang="en-US" b="0">
                <a:ea typeface="+mj-lt"/>
                <a:cs typeface="+mj-lt"/>
              </a:rPr>
              <a:t>Motor learning principles and cerebellar control </a:t>
            </a:r>
            <a:endParaRPr lang="en-US"/>
          </a:p>
        </p:txBody>
      </p:sp>
      <p:pic>
        <p:nvPicPr>
          <p:cNvPr id="5" name="Picture 5" descr="A picture containing text, outdoor, sign&#10;&#10;Description automatically generated">
            <a:extLst>
              <a:ext uri="{FF2B5EF4-FFF2-40B4-BE49-F238E27FC236}">
                <a16:creationId xmlns:a16="http://schemas.microsoft.com/office/drawing/2014/main" id="{FC23F5E1-D770-4009-AAE1-1C47F02BA8E0}"/>
              </a:ext>
            </a:extLst>
          </p:cNvPr>
          <p:cNvPicPr>
            <a:picLocks noChangeAspect="1"/>
          </p:cNvPicPr>
          <p:nvPr/>
        </p:nvPicPr>
        <p:blipFill>
          <a:blip r:embed="rId2"/>
          <a:stretch>
            <a:fillRect/>
          </a:stretch>
        </p:blipFill>
        <p:spPr>
          <a:xfrm>
            <a:off x="868363" y="1874838"/>
            <a:ext cx="1581150" cy="2435225"/>
          </a:xfrm>
          <a:prstGeom prst="rect">
            <a:avLst/>
          </a:prstGeom>
        </p:spPr>
      </p:pic>
      <p:pic>
        <p:nvPicPr>
          <p:cNvPr id="6" name="Picture 6">
            <a:extLst>
              <a:ext uri="{FF2B5EF4-FFF2-40B4-BE49-F238E27FC236}">
                <a16:creationId xmlns:a16="http://schemas.microsoft.com/office/drawing/2014/main" id="{F4F382A9-6BFF-421F-88E4-B257F5090626}"/>
              </a:ext>
            </a:extLst>
          </p:cNvPr>
          <p:cNvPicPr>
            <a:picLocks noChangeAspect="1"/>
          </p:cNvPicPr>
          <p:nvPr/>
        </p:nvPicPr>
        <p:blipFill>
          <a:blip r:embed="rId3"/>
          <a:stretch>
            <a:fillRect/>
          </a:stretch>
        </p:blipFill>
        <p:spPr>
          <a:xfrm>
            <a:off x="2724150" y="3849971"/>
            <a:ext cx="3327400" cy="2390207"/>
          </a:xfrm>
          <a:prstGeom prst="rect">
            <a:avLst/>
          </a:prstGeom>
        </p:spPr>
      </p:pic>
      <p:pic>
        <p:nvPicPr>
          <p:cNvPr id="7" name="Picture 7">
            <a:extLst>
              <a:ext uri="{FF2B5EF4-FFF2-40B4-BE49-F238E27FC236}">
                <a16:creationId xmlns:a16="http://schemas.microsoft.com/office/drawing/2014/main" id="{29E01455-554A-4999-B25C-C2574EBD216E}"/>
              </a:ext>
            </a:extLst>
          </p:cNvPr>
          <p:cNvPicPr>
            <a:picLocks noChangeAspect="1"/>
          </p:cNvPicPr>
          <p:nvPr/>
        </p:nvPicPr>
        <p:blipFill>
          <a:blip r:embed="rId4"/>
          <a:stretch>
            <a:fillRect/>
          </a:stretch>
        </p:blipFill>
        <p:spPr>
          <a:xfrm>
            <a:off x="6848475" y="1671638"/>
            <a:ext cx="1905000" cy="2438400"/>
          </a:xfrm>
          <a:prstGeom prst="rect">
            <a:avLst/>
          </a:prstGeom>
        </p:spPr>
      </p:pic>
      <p:pic>
        <p:nvPicPr>
          <p:cNvPr id="8" name="Picture 8" descr="A person riding a bicycle&#10;&#10;Description automatically generated">
            <a:extLst>
              <a:ext uri="{FF2B5EF4-FFF2-40B4-BE49-F238E27FC236}">
                <a16:creationId xmlns:a16="http://schemas.microsoft.com/office/drawing/2014/main" id="{0C1702A2-95E8-4DB5-BD16-057A1D9153BA}"/>
              </a:ext>
            </a:extLst>
          </p:cNvPr>
          <p:cNvPicPr>
            <a:picLocks noChangeAspect="1"/>
          </p:cNvPicPr>
          <p:nvPr/>
        </p:nvPicPr>
        <p:blipFill>
          <a:blip r:embed="rId5"/>
          <a:stretch>
            <a:fillRect/>
          </a:stretch>
        </p:blipFill>
        <p:spPr>
          <a:xfrm>
            <a:off x="8905875" y="3924543"/>
            <a:ext cx="2743200" cy="1980713"/>
          </a:xfrm>
          <a:prstGeom prst="rect">
            <a:avLst/>
          </a:prstGeom>
        </p:spPr>
      </p:pic>
      <p:sp>
        <p:nvSpPr>
          <p:cNvPr id="13" name="TextBox 12">
            <a:extLst>
              <a:ext uri="{FF2B5EF4-FFF2-40B4-BE49-F238E27FC236}">
                <a16:creationId xmlns:a16="http://schemas.microsoft.com/office/drawing/2014/main" id="{06183B6D-6296-4A1D-B6C9-98FD02303EE4}"/>
              </a:ext>
            </a:extLst>
          </p:cNvPr>
          <p:cNvSpPr txBox="1"/>
          <p:nvPr/>
        </p:nvSpPr>
        <p:spPr>
          <a:xfrm>
            <a:off x="4876800" y="2276475"/>
            <a:ext cx="6096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50" b="1">
                <a:solidFill>
                  <a:srgbClr val="FFC000"/>
                </a:solidFill>
                <a:latin typeface="Papyrus"/>
              </a:rPr>
              <a:t>?</a:t>
            </a:r>
          </a:p>
        </p:txBody>
      </p:sp>
    </p:spTree>
    <p:extLst>
      <p:ext uri="{BB962C8B-B14F-4D97-AF65-F5344CB8AC3E}">
        <p14:creationId xmlns:p14="http://schemas.microsoft.com/office/powerpoint/2010/main" val="830269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745C-D4B6-4377-8064-E5572CADC8E5}"/>
              </a:ext>
            </a:extLst>
          </p:cNvPr>
          <p:cNvSpPr>
            <a:spLocks noGrp="1"/>
          </p:cNvSpPr>
          <p:nvPr>
            <p:ph type="title"/>
          </p:nvPr>
        </p:nvSpPr>
        <p:spPr>
          <a:xfrm>
            <a:off x="115095" y="485775"/>
            <a:ext cx="11958636" cy="1143000"/>
          </a:xfrm>
        </p:spPr>
        <p:txBody>
          <a:bodyPr/>
          <a:lstStyle/>
          <a:p>
            <a:r>
              <a:rPr lang="en-US">
                <a:ea typeface="+mj-lt"/>
                <a:cs typeface="+mj-lt"/>
              </a:rPr>
              <a:t>How do individuals with ataxia (re)learn motor tasks?</a:t>
            </a:r>
            <a:endParaRPr lang="en-US"/>
          </a:p>
        </p:txBody>
      </p:sp>
      <p:pic>
        <p:nvPicPr>
          <p:cNvPr id="4" name="Picture 4">
            <a:extLst>
              <a:ext uri="{FF2B5EF4-FFF2-40B4-BE49-F238E27FC236}">
                <a16:creationId xmlns:a16="http://schemas.microsoft.com/office/drawing/2014/main" id="{82E7FC8E-4FF9-4E70-B28B-27E4C9C5765F}"/>
              </a:ext>
            </a:extLst>
          </p:cNvPr>
          <p:cNvPicPr>
            <a:picLocks noGrp="1" noChangeAspect="1"/>
          </p:cNvPicPr>
          <p:nvPr>
            <p:ph idx="1"/>
          </p:nvPr>
        </p:nvPicPr>
        <p:blipFill>
          <a:blip r:embed="rId2"/>
          <a:stretch>
            <a:fillRect/>
          </a:stretch>
        </p:blipFill>
        <p:spPr>
          <a:xfrm>
            <a:off x="1072671" y="1791958"/>
            <a:ext cx="7213839" cy="4737699"/>
          </a:xfrm>
        </p:spPr>
      </p:pic>
      <p:sp>
        <p:nvSpPr>
          <p:cNvPr id="6" name="TextBox 5">
            <a:extLst>
              <a:ext uri="{FF2B5EF4-FFF2-40B4-BE49-F238E27FC236}">
                <a16:creationId xmlns:a16="http://schemas.microsoft.com/office/drawing/2014/main" id="{D6919ABD-1BE8-48E1-91EF-E5D0F8C07251}"/>
              </a:ext>
            </a:extLst>
          </p:cNvPr>
          <p:cNvSpPr txBox="1"/>
          <p:nvPr/>
        </p:nvSpPr>
        <p:spPr>
          <a:xfrm>
            <a:off x="943155" y="6090249"/>
            <a:ext cx="40515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Therrien, Wolpert, and Bastian, 2016</a:t>
            </a:r>
            <a:endParaRPr lang="en-US"/>
          </a:p>
          <a:p>
            <a:pPr algn="l"/>
            <a:endParaRPr lang="en-US">
              <a:cs typeface="Arial"/>
            </a:endParaRPr>
          </a:p>
        </p:txBody>
      </p:sp>
    </p:spTree>
    <p:extLst>
      <p:ext uri="{BB962C8B-B14F-4D97-AF65-F5344CB8AC3E}">
        <p14:creationId xmlns:p14="http://schemas.microsoft.com/office/powerpoint/2010/main" val="373202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5407-C3F7-41D2-A7DF-65BE56280CCB}"/>
              </a:ext>
            </a:extLst>
          </p:cNvPr>
          <p:cNvSpPr>
            <a:spLocks noGrp="1"/>
          </p:cNvSpPr>
          <p:nvPr>
            <p:ph type="title"/>
          </p:nvPr>
        </p:nvSpPr>
        <p:spPr/>
        <p:txBody>
          <a:bodyPr/>
          <a:lstStyle/>
          <a:p>
            <a:r>
              <a:rPr lang="en-US">
                <a:ea typeface="+mj-lt"/>
                <a:cs typeface="+mj-lt"/>
              </a:rPr>
              <a:t>People with ataxia show retention of learning under the reinforcement feedback condition.</a:t>
            </a:r>
            <a:endParaRPr lang="en-US"/>
          </a:p>
          <a:p>
            <a:endParaRPr lang="en-US"/>
          </a:p>
        </p:txBody>
      </p:sp>
      <p:pic>
        <p:nvPicPr>
          <p:cNvPr id="4" name="Picture 4" descr="Graphical user interface, chart&#10;&#10;Description automatically generated">
            <a:extLst>
              <a:ext uri="{FF2B5EF4-FFF2-40B4-BE49-F238E27FC236}">
                <a16:creationId xmlns:a16="http://schemas.microsoft.com/office/drawing/2014/main" id="{BFD86CD2-932B-42CA-81C8-23E460B9050A}"/>
              </a:ext>
            </a:extLst>
          </p:cNvPr>
          <p:cNvPicPr>
            <a:picLocks noGrp="1" noChangeAspect="1"/>
          </p:cNvPicPr>
          <p:nvPr>
            <p:ph idx="1"/>
          </p:nvPr>
        </p:nvPicPr>
        <p:blipFill rotWithShape="1">
          <a:blip r:embed="rId2"/>
          <a:srcRect l="443" t="1532" r="-665" b="50222"/>
          <a:stretch/>
        </p:blipFill>
        <p:spPr>
          <a:xfrm>
            <a:off x="1366810" y="1708030"/>
            <a:ext cx="9184761" cy="4508476"/>
          </a:xfrm>
        </p:spPr>
      </p:pic>
      <p:sp>
        <p:nvSpPr>
          <p:cNvPr id="5" name="TextBox 4">
            <a:extLst>
              <a:ext uri="{FF2B5EF4-FFF2-40B4-BE49-F238E27FC236}">
                <a16:creationId xmlns:a16="http://schemas.microsoft.com/office/drawing/2014/main" id="{D2680AE2-4013-472B-B142-0800E7452664}"/>
              </a:ext>
            </a:extLst>
          </p:cNvPr>
          <p:cNvSpPr txBox="1"/>
          <p:nvPr/>
        </p:nvSpPr>
        <p:spPr>
          <a:xfrm>
            <a:off x="382438" y="6377796"/>
            <a:ext cx="40515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Therrien, Wolpert, and Bastian, 2016</a:t>
            </a:r>
            <a:endParaRPr lang="en-US"/>
          </a:p>
          <a:p>
            <a:pPr algn="l"/>
            <a:endParaRPr lang="en-US">
              <a:cs typeface="Arial"/>
            </a:endParaRPr>
          </a:p>
        </p:txBody>
      </p:sp>
    </p:spTree>
    <p:extLst>
      <p:ext uri="{BB962C8B-B14F-4D97-AF65-F5344CB8AC3E}">
        <p14:creationId xmlns:p14="http://schemas.microsoft.com/office/powerpoint/2010/main" val="4018362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C9E1-7011-4963-B4E0-C012E8B1ED48}"/>
              </a:ext>
            </a:extLst>
          </p:cNvPr>
          <p:cNvSpPr>
            <a:spLocks noGrp="1"/>
          </p:cNvSpPr>
          <p:nvPr>
            <p:ph type="title"/>
          </p:nvPr>
        </p:nvSpPr>
        <p:spPr/>
        <p:txBody>
          <a:bodyPr/>
          <a:lstStyle/>
          <a:p>
            <a:r>
              <a:rPr lang="en-US">
                <a:ea typeface="+mj-lt"/>
                <a:cs typeface="+mj-lt"/>
              </a:rPr>
              <a:t>What we now know doesn’t work: </a:t>
            </a:r>
            <a:endParaRPr lang="en-US"/>
          </a:p>
        </p:txBody>
      </p:sp>
      <p:sp>
        <p:nvSpPr>
          <p:cNvPr id="3" name="Content Placeholder 2">
            <a:extLst>
              <a:ext uri="{FF2B5EF4-FFF2-40B4-BE49-F238E27FC236}">
                <a16:creationId xmlns:a16="http://schemas.microsoft.com/office/drawing/2014/main" id="{FFA882A5-1BD7-4AFF-A7C6-48D5C158605F}"/>
              </a:ext>
            </a:extLst>
          </p:cNvPr>
          <p:cNvSpPr>
            <a:spLocks noGrp="1"/>
          </p:cNvSpPr>
          <p:nvPr>
            <p:ph idx="1"/>
          </p:nvPr>
        </p:nvSpPr>
        <p:spPr>
          <a:xfrm>
            <a:off x="402167" y="2034117"/>
            <a:ext cx="10363200" cy="4114800"/>
          </a:xfrm>
        </p:spPr>
        <p:txBody>
          <a:bodyPr/>
          <a:lstStyle/>
          <a:p>
            <a:r>
              <a:rPr lang="en-US" sz="2800">
                <a:ea typeface="+mn-lt"/>
                <a:cs typeface="+mn-lt"/>
              </a:rPr>
              <a:t>Use of external limb weights to control acceleration/ inertial forces has been proven </a:t>
            </a:r>
            <a:r>
              <a:rPr lang="en-US" sz="2800" b="1">
                <a:ea typeface="+mn-lt"/>
                <a:cs typeface="+mn-lt"/>
              </a:rPr>
              <a:t>ineffective </a:t>
            </a:r>
            <a:r>
              <a:rPr lang="en-US" sz="2800">
                <a:ea typeface="+mn-lt"/>
                <a:cs typeface="+mn-lt"/>
              </a:rPr>
              <a:t>in people with degenerative cerebellar ataxias.</a:t>
            </a:r>
            <a:r>
              <a:rPr lang="en-US" sz="2800" b="1">
                <a:ea typeface="+mn-lt"/>
                <a:cs typeface="+mn-lt"/>
              </a:rPr>
              <a:t> </a:t>
            </a:r>
            <a:r>
              <a:rPr lang="en-US" sz="2800">
                <a:ea typeface="+mn-lt"/>
                <a:cs typeface="+mn-lt"/>
              </a:rPr>
              <a:t>(Bastian et al, 2018)</a:t>
            </a:r>
            <a:endParaRPr lang="en-US" sz="2800"/>
          </a:p>
          <a:p>
            <a:endParaRPr lang="en-US" sz="2800">
              <a:ea typeface="+mn-lt"/>
              <a:cs typeface="+mn-lt"/>
            </a:endParaRPr>
          </a:p>
          <a:p>
            <a:r>
              <a:rPr lang="en-US" sz="2800">
                <a:ea typeface="+mn-lt"/>
                <a:cs typeface="+mn-lt"/>
              </a:rPr>
              <a:t>Use of limb weights for strength training is fine!</a:t>
            </a:r>
            <a:endParaRPr lang="en-US" sz="2800"/>
          </a:p>
          <a:p>
            <a:endParaRPr lang="en-US" sz="2800"/>
          </a:p>
        </p:txBody>
      </p:sp>
      <p:pic>
        <p:nvPicPr>
          <p:cNvPr id="4" name="Picture 4" descr="A picture containing text&#10;&#10;Description automatically generated">
            <a:extLst>
              <a:ext uri="{FF2B5EF4-FFF2-40B4-BE49-F238E27FC236}">
                <a16:creationId xmlns:a16="http://schemas.microsoft.com/office/drawing/2014/main" id="{8B5A5687-099F-4C49-8D68-C84C74224417}"/>
              </a:ext>
            </a:extLst>
          </p:cNvPr>
          <p:cNvPicPr>
            <a:picLocks noChangeAspect="1"/>
          </p:cNvPicPr>
          <p:nvPr/>
        </p:nvPicPr>
        <p:blipFill>
          <a:blip r:embed="rId2"/>
          <a:stretch>
            <a:fillRect/>
          </a:stretch>
        </p:blipFill>
        <p:spPr>
          <a:xfrm>
            <a:off x="8798983" y="3430621"/>
            <a:ext cx="2743200" cy="2748425"/>
          </a:xfrm>
          <a:prstGeom prst="rect">
            <a:avLst/>
          </a:prstGeom>
        </p:spPr>
      </p:pic>
    </p:spTree>
    <p:extLst>
      <p:ext uri="{BB962C8B-B14F-4D97-AF65-F5344CB8AC3E}">
        <p14:creationId xmlns:p14="http://schemas.microsoft.com/office/powerpoint/2010/main" val="2434482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10;&#10;Description automatically generated">
            <a:extLst>
              <a:ext uri="{FF2B5EF4-FFF2-40B4-BE49-F238E27FC236}">
                <a16:creationId xmlns:a16="http://schemas.microsoft.com/office/drawing/2014/main" id="{6BE9B112-5DE0-4A44-8E8F-E826143BC8F0}"/>
              </a:ext>
            </a:extLst>
          </p:cNvPr>
          <p:cNvPicPr>
            <a:picLocks noGrp="1" noChangeAspect="1"/>
          </p:cNvPicPr>
          <p:nvPr>
            <p:ph idx="1"/>
          </p:nvPr>
        </p:nvPicPr>
        <p:blipFill>
          <a:blip r:embed="rId2"/>
          <a:stretch>
            <a:fillRect/>
          </a:stretch>
        </p:blipFill>
        <p:spPr>
          <a:xfrm>
            <a:off x="5060649" y="1716115"/>
            <a:ext cx="7131261" cy="2460131"/>
          </a:xfrm>
        </p:spPr>
      </p:pic>
      <p:sp>
        <p:nvSpPr>
          <p:cNvPr id="2" name="Title 1">
            <a:extLst>
              <a:ext uri="{FF2B5EF4-FFF2-40B4-BE49-F238E27FC236}">
                <a16:creationId xmlns:a16="http://schemas.microsoft.com/office/drawing/2014/main" id="{4628D1CA-9BF2-4B76-AC6F-483594F81CB0}"/>
              </a:ext>
            </a:extLst>
          </p:cNvPr>
          <p:cNvSpPr>
            <a:spLocks noGrp="1"/>
          </p:cNvSpPr>
          <p:nvPr>
            <p:ph type="title"/>
          </p:nvPr>
        </p:nvSpPr>
        <p:spPr/>
        <p:txBody>
          <a:bodyPr/>
          <a:lstStyle/>
          <a:p>
            <a:r>
              <a:rPr lang="en-US" sz="3200">
                <a:ea typeface="ＭＳ Ｐゴシック"/>
              </a:rPr>
              <a:t>Endurance training:</a:t>
            </a:r>
            <a:endParaRPr lang="en-US" sz="3200"/>
          </a:p>
        </p:txBody>
      </p:sp>
      <p:sp>
        <p:nvSpPr>
          <p:cNvPr id="5" name="TextBox 4">
            <a:extLst>
              <a:ext uri="{FF2B5EF4-FFF2-40B4-BE49-F238E27FC236}">
                <a16:creationId xmlns:a16="http://schemas.microsoft.com/office/drawing/2014/main" id="{815C7FB6-34B6-4DB6-A413-D8371E772A1B}"/>
              </a:ext>
            </a:extLst>
          </p:cNvPr>
          <p:cNvSpPr txBox="1"/>
          <p:nvPr/>
        </p:nvSpPr>
        <p:spPr>
          <a:xfrm>
            <a:off x="372874" y="2687765"/>
            <a:ext cx="4867340" cy="3416320"/>
          </a:xfrm>
          <a:prstGeom prst="rect">
            <a:avLst/>
          </a:prstGeom>
          <a:noFill/>
          <a:ln w="57150">
            <a:solidFill>
              <a:srgbClr val="00256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cs typeface="Arial"/>
              </a:rPr>
              <a:t>Intervention:</a:t>
            </a:r>
            <a:r>
              <a:rPr lang="en-US" sz="2400">
                <a:solidFill>
                  <a:schemeClr val="accent6"/>
                </a:solidFill>
                <a:cs typeface="Arial"/>
              </a:rPr>
              <a:t> </a:t>
            </a:r>
            <a:r>
              <a:rPr lang="en-US" sz="2400" b="1">
                <a:solidFill>
                  <a:schemeClr val="accent6"/>
                </a:solidFill>
                <a:cs typeface="Arial"/>
              </a:rPr>
              <a:t>Stationary biking</a:t>
            </a:r>
            <a:endParaRPr lang="en-US" b="1">
              <a:solidFill>
                <a:schemeClr val="accent6"/>
              </a:solidFill>
              <a:cs typeface="Arial"/>
            </a:endParaRPr>
          </a:p>
          <a:p>
            <a:pPr marL="285750" indent="-285750">
              <a:buFont typeface="Arial"/>
              <a:buChar char="•"/>
            </a:pPr>
            <a:r>
              <a:rPr lang="en-US" sz="2400">
                <a:cs typeface="Arial"/>
              </a:rPr>
              <a:t>Frequency:</a:t>
            </a:r>
            <a:r>
              <a:rPr lang="en-US" sz="2400">
                <a:solidFill>
                  <a:schemeClr val="accent6"/>
                </a:solidFill>
                <a:cs typeface="Arial"/>
              </a:rPr>
              <a:t> </a:t>
            </a:r>
            <a:r>
              <a:rPr lang="en-US" sz="2400" b="1">
                <a:solidFill>
                  <a:schemeClr val="accent6"/>
                </a:solidFill>
                <a:ea typeface="+mn-lt"/>
                <a:cs typeface="+mn-lt"/>
              </a:rPr>
              <a:t>5 days per week for 4 weeks</a:t>
            </a:r>
            <a:endParaRPr lang="en-US" b="1">
              <a:solidFill>
                <a:schemeClr val="accent6"/>
              </a:solidFill>
              <a:ea typeface="+mn-lt"/>
              <a:cs typeface="+mn-lt"/>
            </a:endParaRPr>
          </a:p>
          <a:p>
            <a:pPr marL="285750" indent="-285750">
              <a:buFont typeface="Arial"/>
              <a:buChar char="•"/>
            </a:pPr>
            <a:r>
              <a:rPr lang="en-US" sz="2400">
                <a:cs typeface="Arial"/>
              </a:rPr>
              <a:t>Intensity:</a:t>
            </a:r>
            <a:r>
              <a:rPr lang="en-US" sz="2400">
                <a:solidFill>
                  <a:schemeClr val="accent6"/>
                </a:solidFill>
                <a:cs typeface="Arial"/>
              </a:rPr>
              <a:t> </a:t>
            </a:r>
            <a:r>
              <a:rPr lang="en-US" sz="2400" b="1">
                <a:solidFill>
                  <a:schemeClr val="accent6"/>
                </a:solidFill>
                <a:cs typeface="Arial"/>
              </a:rPr>
              <a:t>&gt; 60-65 rpms</a:t>
            </a:r>
            <a:r>
              <a:rPr lang="en-US" sz="2400">
                <a:solidFill>
                  <a:schemeClr val="accent6"/>
                </a:solidFill>
                <a:cs typeface="Arial"/>
              </a:rPr>
              <a:t> </a:t>
            </a:r>
            <a:endParaRPr lang="en-US">
              <a:solidFill>
                <a:schemeClr val="accent6"/>
              </a:solidFill>
              <a:cs typeface="Arial"/>
            </a:endParaRPr>
          </a:p>
          <a:p>
            <a:pPr marL="285750" indent="-285750">
              <a:buFont typeface="Arial"/>
              <a:buChar char="•"/>
            </a:pPr>
            <a:r>
              <a:rPr lang="en-US" sz="2400">
                <a:ea typeface="+mn-lt"/>
                <a:cs typeface="+mn-lt"/>
              </a:rPr>
              <a:t>Duration: </a:t>
            </a:r>
            <a:r>
              <a:rPr lang="en-US" sz="2400" b="1">
                <a:solidFill>
                  <a:schemeClr val="accent6"/>
                </a:solidFill>
                <a:ea typeface="+mn-lt"/>
                <a:cs typeface="+mn-lt"/>
              </a:rPr>
              <a:t>&gt; 30 minutes</a:t>
            </a:r>
            <a:endParaRPr lang="en-US" sz="2400" b="1">
              <a:solidFill>
                <a:schemeClr val="accent6"/>
              </a:solidFill>
              <a:cs typeface="Arial"/>
            </a:endParaRPr>
          </a:p>
          <a:p>
            <a:endParaRPr lang="en-US" sz="2400">
              <a:solidFill>
                <a:schemeClr val="accent6"/>
              </a:solidFill>
              <a:cs typeface="Arial"/>
            </a:endParaRPr>
          </a:p>
          <a:p>
            <a:pPr marL="285750" indent="-285750">
              <a:buFont typeface="Arial"/>
              <a:buChar char="•"/>
            </a:pPr>
            <a:r>
              <a:rPr lang="en-US" sz="2400">
                <a:cs typeface="Arial"/>
              </a:rPr>
              <a:t>Results:</a:t>
            </a:r>
            <a:r>
              <a:rPr lang="en-US" sz="2400">
                <a:solidFill>
                  <a:schemeClr val="accent6"/>
                </a:solidFill>
                <a:cs typeface="Arial"/>
              </a:rPr>
              <a:t> </a:t>
            </a:r>
            <a:r>
              <a:rPr lang="en-US" sz="2400" b="1">
                <a:solidFill>
                  <a:srgbClr val="FFC000"/>
                </a:solidFill>
                <a:cs typeface="Arial"/>
              </a:rPr>
              <a:t>SARA scores improved 2.1 points</a:t>
            </a:r>
          </a:p>
          <a:p>
            <a:pPr marL="285750" indent="-285750">
              <a:buFont typeface="Arial"/>
              <a:buChar char="•"/>
            </a:pPr>
            <a:endParaRPr lang="en-US" sz="2400">
              <a:solidFill>
                <a:schemeClr val="accent6"/>
              </a:solidFill>
              <a:cs typeface="Arial"/>
            </a:endParaRPr>
          </a:p>
        </p:txBody>
      </p:sp>
    </p:spTree>
    <p:extLst>
      <p:ext uri="{BB962C8B-B14F-4D97-AF65-F5344CB8AC3E}">
        <p14:creationId xmlns:p14="http://schemas.microsoft.com/office/powerpoint/2010/main" val="878689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a:latin typeface="Roboto" panose="02000000000000000000" pitchFamily="2" charset="0"/>
                <a:ea typeface="Roboto" panose="02000000000000000000" pitchFamily="2" charset="0"/>
              </a:rPr>
              <a:t>Outline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1626345"/>
            <a:ext cx="9675868" cy="4351338"/>
          </a:xfrm>
        </p:spPr>
        <p:txBody>
          <a:bodyPr vert="horz" lIns="91440" tIns="45720" rIns="91440" bIns="45720" rtlCol="0" anchor="t">
            <a:normAutofit/>
          </a:bodyPr>
          <a:lstStyle/>
          <a:p>
            <a:pPr marL="342900" indent="-342900"/>
            <a:endParaRPr lang="en-US" sz="2400">
              <a:ea typeface="+mn-lt"/>
              <a:cs typeface="+mn-lt"/>
            </a:endParaRPr>
          </a:p>
          <a:p>
            <a:pPr marL="342900" indent="-342900"/>
            <a:endParaRPr lang="en-US" sz="2400">
              <a:cs typeface="Calibri" panose="020F0502020204030204"/>
            </a:endParaRPr>
          </a:p>
          <a:p>
            <a:pPr marL="342900" indent="-342900"/>
            <a:r>
              <a:rPr lang="en-US" sz="2400">
                <a:latin typeface="Calibri"/>
                <a:ea typeface="Roboto"/>
                <a:cs typeface="Calibri"/>
              </a:rPr>
              <a:t>Discuss </a:t>
            </a:r>
            <a:r>
              <a:rPr lang="en-US" sz="2400" b="1">
                <a:latin typeface="Calibri"/>
                <a:ea typeface="Roboto"/>
                <a:cs typeface="Calibri"/>
              </a:rPr>
              <a:t>safe mobility strategies</a:t>
            </a:r>
            <a:r>
              <a:rPr lang="en-US" sz="2400">
                <a:latin typeface="Calibri"/>
                <a:ea typeface="Roboto"/>
                <a:cs typeface="Calibri"/>
              </a:rPr>
              <a:t>.</a:t>
            </a:r>
          </a:p>
          <a:p>
            <a:endParaRPr lang="en-US" sz="1400">
              <a:latin typeface="Roboto" panose="02000000000000000000" pitchFamily="2" charset="0"/>
              <a:ea typeface="Roboto" panose="02000000000000000000" pitchFamily="2" charset="0"/>
              <a:cs typeface="Calibri"/>
            </a:endParaRPr>
          </a:p>
        </p:txBody>
      </p:sp>
    </p:spTree>
    <p:extLst>
      <p:ext uri="{BB962C8B-B14F-4D97-AF65-F5344CB8AC3E}">
        <p14:creationId xmlns:p14="http://schemas.microsoft.com/office/powerpoint/2010/main" val="3481745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BC1E-A6A6-4BD9-8F19-1630DBC8CB75}"/>
              </a:ext>
            </a:extLst>
          </p:cNvPr>
          <p:cNvSpPr>
            <a:spLocks noGrp="1"/>
          </p:cNvSpPr>
          <p:nvPr>
            <p:ph type="title"/>
          </p:nvPr>
        </p:nvSpPr>
        <p:spPr/>
        <p:txBody>
          <a:bodyPr/>
          <a:lstStyle/>
          <a:p>
            <a:r>
              <a:rPr lang="en-US" b="0">
                <a:ea typeface="ＭＳ Ｐゴシック"/>
                <a:cs typeface="Arial"/>
              </a:rPr>
              <a:t>What </a:t>
            </a:r>
            <a:r>
              <a:rPr lang="en-US">
                <a:ea typeface="ＭＳ Ｐゴシック"/>
                <a:cs typeface="Arial"/>
              </a:rPr>
              <a:t>Strategy</a:t>
            </a:r>
            <a:r>
              <a:rPr lang="en-US" b="0">
                <a:ea typeface="ＭＳ Ｐゴシック"/>
                <a:cs typeface="Arial"/>
              </a:rPr>
              <a:t> can be changed?</a:t>
            </a:r>
            <a:br>
              <a:rPr lang="en-US" b="0">
                <a:ea typeface="ＭＳ Ｐゴシック"/>
                <a:cs typeface="Arial"/>
              </a:rPr>
            </a:br>
            <a:r>
              <a:rPr lang="en-US" b="0">
                <a:ea typeface="ＭＳ Ｐゴシック"/>
                <a:cs typeface="Arial"/>
              </a:rPr>
              <a:t>        Tips for navigating safely:</a:t>
            </a:r>
            <a:endParaRPr lang="en-US"/>
          </a:p>
        </p:txBody>
      </p:sp>
      <p:sp>
        <p:nvSpPr>
          <p:cNvPr id="3" name="Content Placeholder 2">
            <a:extLst>
              <a:ext uri="{FF2B5EF4-FFF2-40B4-BE49-F238E27FC236}">
                <a16:creationId xmlns:a16="http://schemas.microsoft.com/office/drawing/2014/main" id="{2D08391F-4E1F-4532-8F35-E3EE5809F6E4}"/>
              </a:ext>
            </a:extLst>
          </p:cNvPr>
          <p:cNvSpPr>
            <a:spLocks noGrp="1"/>
          </p:cNvSpPr>
          <p:nvPr>
            <p:ph idx="1"/>
          </p:nvPr>
        </p:nvSpPr>
        <p:spPr>
          <a:xfrm>
            <a:off x="254000" y="1867429"/>
            <a:ext cx="11835605" cy="4912519"/>
          </a:xfrm>
        </p:spPr>
        <p:txBody>
          <a:bodyPr/>
          <a:lstStyle/>
          <a:p>
            <a:pPr>
              <a:buFont typeface="Arial"/>
              <a:buChar char="•"/>
            </a:pPr>
            <a:r>
              <a:rPr lang="en-US" sz="2800" b="1">
                <a:ea typeface="+mn-lt"/>
                <a:cs typeface="+mn-lt"/>
              </a:rPr>
              <a:t>Simplify</a:t>
            </a:r>
            <a:r>
              <a:rPr lang="en-US" sz="2800">
                <a:ea typeface="+mn-lt"/>
                <a:cs typeface="+mn-lt"/>
              </a:rPr>
              <a:t> movements. </a:t>
            </a:r>
            <a:r>
              <a:rPr lang="en-US" sz="2400">
                <a:ea typeface="+mn-lt"/>
                <a:cs typeface="+mn-lt"/>
              </a:rPr>
              <a:t>– stabilize elbow on table when drinking </a:t>
            </a:r>
            <a:endParaRPr lang="en-US" sz="2400">
              <a:cs typeface="Arial"/>
            </a:endParaRPr>
          </a:p>
          <a:p>
            <a:pPr>
              <a:buFont typeface="Arial"/>
              <a:buChar char="•"/>
            </a:pPr>
            <a:r>
              <a:rPr lang="en-US" sz="2800" b="1">
                <a:ea typeface="+mn-lt"/>
                <a:cs typeface="+mn-lt"/>
              </a:rPr>
              <a:t>Move slowly</a:t>
            </a:r>
            <a:r>
              <a:rPr lang="en-US" sz="2800">
                <a:ea typeface="+mn-lt"/>
                <a:cs typeface="+mn-lt"/>
              </a:rPr>
              <a:t>. Take your time. </a:t>
            </a:r>
            <a:endParaRPr lang="en-US" sz="2800"/>
          </a:p>
          <a:p>
            <a:pPr marL="0" indent="0">
              <a:buNone/>
            </a:pPr>
            <a:r>
              <a:rPr lang="en-US" sz="2800">
                <a:ea typeface="+mn-lt"/>
                <a:cs typeface="+mn-lt"/>
              </a:rPr>
              <a:t>     –</a:t>
            </a:r>
            <a:r>
              <a:rPr lang="en-US" sz="2400">
                <a:ea typeface="+mn-lt"/>
                <a:cs typeface="+mn-lt"/>
              </a:rPr>
              <a:t>Upon standing, wait a few seconds to ensure stability</a:t>
            </a:r>
            <a:endParaRPr lang="en-US" sz="2400"/>
          </a:p>
          <a:p>
            <a:pPr marL="0" indent="0">
              <a:buNone/>
            </a:pPr>
            <a:r>
              <a:rPr lang="en-US" sz="2400">
                <a:ea typeface="+mn-lt"/>
                <a:cs typeface="+mn-lt"/>
              </a:rPr>
              <a:t>     –Once stable, then take a step.</a:t>
            </a:r>
            <a:endParaRPr lang="en-US" sz="2400"/>
          </a:p>
          <a:p>
            <a:pPr marL="0" indent="0">
              <a:buNone/>
            </a:pPr>
            <a:r>
              <a:rPr lang="en-US" sz="2800">
                <a:ea typeface="+mn-lt"/>
                <a:cs typeface="+mn-lt"/>
              </a:rPr>
              <a:t>•  </a:t>
            </a:r>
            <a:r>
              <a:rPr lang="en-US" sz="2800" b="1">
                <a:ea typeface="+mn-lt"/>
                <a:cs typeface="+mn-lt"/>
              </a:rPr>
              <a:t>Do one thing at a time</a:t>
            </a:r>
            <a:r>
              <a:rPr lang="en-US" sz="2800">
                <a:ea typeface="+mn-lt"/>
                <a:cs typeface="+mn-lt"/>
              </a:rPr>
              <a:t>.</a:t>
            </a:r>
            <a:endParaRPr lang="en-US" sz="2800"/>
          </a:p>
          <a:p>
            <a:pPr marL="0" indent="0">
              <a:buNone/>
            </a:pPr>
            <a:r>
              <a:rPr lang="en-US" sz="2800">
                <a:ea typeface="+mn-lt"/>
                <a:cs typeface="+mn-lt"/>
              </a:rPr>
              <a:t>    </a:t>
            </a:r>
            <a:r>
              <a:rPr lang="en-US" sz="2400">
                <a:ea typeface="+mn-lt"/>
                <a:cs typeface="+mn-lt"/>
              </a:rPr>
              <a:t> –Avoid multi-tasking.</a:t>
            </a:r>
            <a:endParaRPr lang="en-US" sz="2400"/>
          </a:p>
          <a:p>
            <a:pPr marL="0" indent="0">
              <a:buNone/>
            </a:pPr>
            <a:r>
              <a:rPr lang="en-US" sz="2800">
                <a:ea typeface="+mn-lt"/>
                <a:cs typeface="+mn-lt"/>
              </a:rPr>
              <a:t>•  Give oneself permission to </a:t>
            </a:r>
            <a:r>
              <a:rPr lang="en-US" sz="2800" b="1">
                <a:ea typeface="+mn-lt"/>
                <a:cs typeface="+mn-lt"/>
              </a:rPr>
              <a:t>accept help</a:t>
            </a:r>
            <a:r>
              <a:rPr lang="en-US" sz="2800">
                <a:ea typeface="+mn-lt"/>
                <a:cs typeface="+mn-lt"/>
              </a:rPr>
              <a:t>. </a:t>
            </a:r>
            <a:endParaRPr lang="en-US" sz="2800"/>
          </a:p>
          <a:p>
            <a:pPr marL="0" indent="0">
              <a:buNone/>
            </a:pPr>
            <a:r>
              <a:rPr lang="en-US" sz="2800">
                <a:ea typeface="+mn-lt"/>
                <a:cs typeface="+mn-lt"/>
              </a:rPr>
              <a:t>  </a:t>
            </a:r>
            <a:r>
              <a:rPr lang="en-US" sz="2400">
                <a:ea typeface="+mn-lt"/>
                <a:cs typeface="+mn-lt"/>
              </a:rPr>
              <a:t>   –Let someone else take a hot dish out of the oven or carry laundry on stairs. </a:t>
            </a:r>
            <a:endParaRPr lang="en-US" sz="2400"/>
          </a:p>
          <a:p>
            <a:pPr marL="0" indent="0">
              <a:buNone/>
            </a:pPr>
            <a:endParaRPr lang="en-US">
              <a:cs typeface="Arial"/>
            </a:endParaRPr>
          </a:p>
          <a:p>
            <a:pPr lvl="1"/>
            <a:endParaRPr lang="en-US">
              <a:cs typeface="Arial"/>
            </a:endParaRPr>
          </a:p>
          <a:p>
            <a:pPr lvl="1"/>
            <a:endParaRPr lang="en-US">
              <a:cs typeface="Arial"/>
            </a:endParaRPr>
          </a:p>
          <a:p>
            <a:pPr marL="457200" lvl="1" indent="0">
              <a:buNone/>
            </a:pPr>
            <a:endParaRPr lang="en-US">
              <a:cs typeface="Arial"/>
            </a:endParaRPr>
          </a:p>
          <a:p>
            <a:endParaRPr lang="en-US">
              <a:cs typeface="Arial"/>
            </a:endParaRPr>
          </a:p>
        </p:txBody>
      </p:sp>
    </p:spTree>
    <p:extLst>
      <p:ext uri="{BB962C8B-B14F-4D97-AF65-F5344CB8AC3E}">
        <p14:creationId xmlns:p14="http://schemas.microsoft.com/office/powerpoint/2010/main" val="85431089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EE071-657C-4621-B2EB-1B3BE65DF419}"/>
              </a:ext>
            </a:extLst>
          </p:cNvPr>
          <p:cNvSpPr>
            <a:spLocks noGrp="1"/>
          </p:cNvSpPr>
          <p:nvPr>
            <p:ph type="title"/>
          </p:nvPr>
        </p:nvSpPr>
        <p:spPr/>
        <p:txBody>
          <a:bodyPr/>
          <a:lstStyle/>
          <a:p>
            <a:r>
              <a:rPr lang="en-US">
                <a:ea typeface="ＭＳ Ｐゴシック"/>
              </a:rPr>
              <a:t>Fall history predicts future falls: Be careful!</a:t>
            </a: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F3296957-F843-437F-8ABC-C9990ED2F7F3}"/>
              </a:ext>
            </a:extLst>
          </p:cNvPr>
          <p:cNvPicPr>
            <a:picLocks noGrp="1" noChangeAspect="1"/>
          </p:cNvPicPr>
          <p:nvPr>
            <p:ph idx="1"/>
          </p:nvPr>
        </p:nvPicPr>
        <p:blipFill>
          <a:blip r:embed="rId2"/>
          <a:stretch>
            <a:fillRect/>
          </a:stretch>
        </p:blipFill>
        <p:spPr>
          <a:xfrm>
            <a:off x="419100" y="1613492"/>
            <a:ext cx="10363200" cy="3631016"/>
          </a:xfrm>
        </p:spPr>
      </p:pic>
      <p:sp>
        <p:nvSpPr>
          <p:cNvPr id="5" name="TextBox 4">
            <a:extLst>
              <a:ext uri="{FF2B5EF4-FFF2-40B4-BE49-F238E27FC236}">
                <a16:creationId xmlns:a16="http://schemas.microsoft.com/office/drawing/2014/main" id="{A949E68B-9273-4DCC-B554-C03B4B33952E}"/>
              </a:ext>
            </a:extLst>
          </p:cNvPr>
          <p:cNvSpPr txBox="1"/>
          <p:nvPr/>
        </p:nvSpPr>
        <p:spPr>
          <a:xfrm>
            <a:off x="419100" y="5334000"/>
            <a:ext cx="105791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6"/>
                </a:solidFill>
                <a:ea typeface="+mn-lt"/>
                <a:cs typeface="+mn-lt"/>
              </a:rPr>
              <a:t>Fall status and frequency could be reliably predicted </a:t>
            </a:r>
            <a:r>
              <a:rPr lang="en-US" sz="2400">
                <a:solidFill>
                  <a:schemeClr val="accent6"/>
                </a:solidFill>
                <a:ea typeface="+mn-lt"/>
                <a:cs typeface="+mn-lt"/>
              </a:rPr>
              <a:t>(accuracy of 78 and 91%, respectively) </a:t>
            </a:r>
            <a:r>
              <a:rPr lang="en-US" sz="2400" b="1">
                <a:solidFill>
                  <a:schemeClr val="accent6"/>
                </a:solidFill>
                <a:ea typeface="+mn-lt"/>
                <a:cs typeface="+mn-lt"/>
              </a:rPr>
              <a:t>primarily based on number of falls a person has experienced in the past.</a:t>
            </a:r>
            <a:endParaRPr lang="en-US" sz="2400">
              <a:solidFill>
                <a:schemeClr val="accent6"/>
              </a:solidFill>
            </a:endParaRPr>
          </a:p>
          <a:p>
            <a:pPr algn="l"/>
            <a:endParaRPr lang="en-US">
              <a:cs typeface="Arial"/>
            </a:endParaRPr>
          </a:p>
        </p:txBody>
      </p:sp>
    </p:spTree>
    <p:extLst>
      <p:ext uri="{BB962C8B-B14F-4D97-AF65-F5344CB8AC3E}">
        <p14:creationId xmlns:p14="http://schemas.microsoft.com/office/powerpoint/2010/main" val="2268420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23D4-983E-4104-ADE8-B2B41BB73601}"/>
              </a:ext>
            </a:extLst>
          </p:cNvPr>
          <p:cNvSpPr>
            <a:spLocks noGrp="1"/>
          </p:cNvSpPr>
          <p:nvPr>
            <p:ph type="title"/>
          </p:nvPr>
        </p:nvSpPr>
        <p:spPr/>
        <p:txBody>
          <a:bodyPr/>
          <a:lstStyle/>
          <a:p>
            <a:r>
              <a:rPr lang="en-US">
                <a:ea typeface="+mj-lt"/>
                <a:cs typeface="+mj-lt"/>
              </a:rPr>
              <a:t>Assistive device considerations:</a:t>
            </a:r>
            <a:endParaRPr lang="en-US"/>
          </a:p>
        </p:txBody>
      </p:sp>
      <p:pic>
        <p:nvPicPr>
          <p:cNvPr id="4" name="Picture 4">
            <a:extLst>
              <a:ext uri="{FF2B5EF4-FFF2-40B4-BE49-F238E27FC236}">
                <a16:creationId xmlns:a16="http://schemas.microsoft.com/office/drawing/2014/main" id="{FC73E0AC-6367-459C-BFD0-388195B02EC0}"/>
              </a:ext>
            </a:extLst>
          </p:cNvPr>
          <p:cNvPicPr>
            <a:picLocks noGrp="1" noChangeAspect="1"/>
          </p:cNvPicPr>
          <p:nvPr>
            <p:ph idx="1"/>
          </p:nvPr>
        </p:nvPicPr>
        <p:blipFill>
          <a:blip r:embed="rId2"/>
          <a:stretch>
            <a:fillRect/>
          </a:stretch>
        </p:blipFill>
        <p:spPr>
          <a:xfrm>
            <a:off x="941292" y="1716617"/>
            <a:ext cx="9242615" cy="4845050"/>
          </a:xfrm>
        </p:spPr>
      </p:pic>
    </p:spTree>
    <p:extLst>
      <p:ext uri="{BB962C8B-B14F-4D97-AF65-F5344CB8AC3E}">
        <p14:creationId xmlns:p14="http://schemas.microsoft.com/office/powerpoint/2010/main" val="1049040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28E4-56E8-4C6C-8639-134C9FCCE31D}"/>
              </a:ext>
            </a:extLst>
          </p:cNvPr>
          <p:cNvSpPr>
            <a:spLocks noGrp="1"/>
          </p:cNvSpPr>
          <p:nvPr>
            <p:ph type="title"/>
          </p:nvPr>
        </p:nvSpPr>
        <p:spPr/>
        <p:txBody>
          <a:bodyPr/>
          <a:lstStyle/>
          <a:p>
            <a:r>
              <a:rPr lang="en-US">
                <a:ea typeface="ＭＳ Ｐゴシック"/>
              </a:rPr>
              <a:t>Track your Activity</a:t>
            </a:r>
            <a:endParaRPr lang="en-US"/>
          </a:p>
        </p:txBody>
      </p:sp>
      <p:pic>
        <p:nvPicPr>
          <p:cNvPr id="4" name="Picture 4" descr="Graphical user interface, application, icon&#10;&#10;Description automatically generated">
            <a:extLst>
              <a:ext uri="{FF2B5EF4-FFF2-40B4-BE49-F238E27FC236}">
                <a16:creationId xmlns:a16="http://schemas.microsoft.com/office/drawing/2014/main" id="{BDAFB247-C1BF-4062-B3F2-D266548BBB52}"/>
              </a:ext>
            </a:extLst>
          </p:cNvPr>
          <p:cNvPicPr>
            <a:picLocks noGrp="1" noChangeAspect="1"/>
          </p:cNvPicPr>
          <p:nvPr>
            <p:ph idx="1"/>
          </p:nvPr>
        </p:nvPicPr>
        <p:blipFill>
          <a:blip r:embed="rId2"/>
          <a:stretch>
            <a:fillRect/>
          </a:stretch>
        </p:blipFill>
        <p:spPr>
          <a:xfrm>
            <a:off x="914400" y="1941639"/>
            <a:ext cx="10363200" cy="3711321"/>
          </a:xfrm>
        </p:spPr>
      </p:pic>
    </p:spTree>
    <p:extLst>
      <p:ext uri="{BB962C8B-B14F-4D97-AF65-F5344CB8AC3E}">
        <p14:creationId xmlns:p14="http://schemas.microsoft.com/office/powerpoint/2010/main" val="343220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a:solidFill>
                  <a:srgbClr val="002567"/>
                </a:solidFill>
                <a:latin typeface="Roboto Black" pitchFamily="2" charset="0"/>
                <a:ea typeface="Roboto Black" pitchFamily="2" charset="0"/>
              </a:rPr>
              <a:t>PRESENTER DISCLOSURES</a:t>
            </a:r>
            <a:endParaRPr lang="en-US" sz="4000" b="1">
              <a:solidFill>
                <a:srgbClr val="002567"/>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vert="horz" lIns="91440" tIns="45720" rIns="91440" bIns="45720" rtlCol="0" anchor="t">
            <a:normAutofit/>
          </a:bodyPr>
          <a:lstStyle/>
          <a:p>
            <a:pPr marL="0" indent="0">
              <a:buNone/>
            </a:pPr>
            <a:r>
              <a:rPr lang="en-US">
                <a:solidFill>
                  <a:srgbClr val="002567"/>
                </a:solidFill>
                <a:latin typeface="Roboto"/>
                <a:ea typeface="Roboto"/>
              </a:rPr>
              <a:t>Jennifer Keller, MS, PT</a:t>
            </a:r>
          </a:p>
          <a:p>
            <a:pPr marL="0" indent="0">
              <a:buNone/>
            </a:pPr>
            <a:r>
              <a:rPr lang="en-US">
                <a:solidFill>
                  <a:srgbClr val="002567"/>
                </a:solidFill>
                <a:latin typeface="Roboto"/>
                <a:ea typeface="Roboto"/>
              </a:rPr>
              <a:t>Kennedy Krieger Institute </a:t>
            </a:r>
            <a:endParaRPr lang="en-US">
              <a:solidFill>
                <a:srgbClr val="002567"/>
              </a:solidFill>
              <a:latin typeface="Roboto" panose="02000000000000000000" pitchFamily="2" charset="0"/>
              <a:ea typeface="Roboto" panose="02000000000000000000" pitchFamily="2" charset="0"/>
            </a:endParaRPr>
          </a:p>
          <a:p>
            <a:pPr marL="0" indent="0">
              <a:buNone/>
            </a:pPr>
            <a:r>
              <a:rPr lang="en-US">
                <a:solidFill>
                  <a:srgbClr val="002567"/>
                </a:solidFill>
                <a:latin typeface="Roboto"/>
                <a:ea typeface="Roboto"/>
              </a:rPr>
              <a:t>Center for Movement Studies</a:t>
            </a:r>
            <a:endParaRPr lang="en-US">
              <a:solidFill>
                <a:srgbClr val="002567"/>
              </a:solidFill>
              <a:latin typeface="Roboto" panose="02000000000000000000" pitchFamily="2" charset="0"/>
              <a:ea typeface="Roboto" panose="02000000000000000000" pitchFamily="2" charset="0"/>
            </a:endParaRPr>
          </a:p>
          <a:p>
            <a:pPr marL="0" indent="0">
              <a:buNone/>
            </a:pPr>
            <a:endParaRPr lang="en-US">
              <a:solidFill>
                <a:srgbClr val="002567"/>
              </a:solidFill>
              <a:latin typeface="Roboto" panose="02000000000000000000" pitchFamily="2" charset="0"/>
              <a:ea typeface="Roboto" panose="02000000000000000000" pitchFamily="2" charset="0"/>
            </a:endParaRPr>
          </a:p>
          <a:p>
            <a:pPr marL="0" indent="0">
              <a:buNone/>
            </a:pPr>
            <a:r>
              <a:rPr lang="en-US">
                <a:solidFill>
                  <a:srgbClr val="002567"/>
                </a:solidFill>
                <a:latin typeface="Roboto"/>
                <a:ea typeface="Roboto"/>
              </a:rPr>
              <a:t>Jennifer Millar, MS, PT</a:t>
            </a:r>
            <a:endParaRPr lang="en-US">
              <a:solidFill>
                <a:srgbClr val="002567"/>
              </a:solidFill>
              <a:latin typeface="Roboto" panose="02000000000000000000" pitchFamily="2" charset="0"/>
              <a:ea typeface="Roboto" panose="02000000000000000000" pitchFamily="2" charset="0"/>
            </a:endParaRPr>
          </a:p>
          <a:p>
            <a:pPr marL="0" indent="0">
              <a:buNone/>
            </a:pPr>
            <a:r>
              <a:rPr lang="en-US">
                <a:solidFill>
                  <a:srgbClr val="002567"/>
                </a:solidFill>
                <a:latin typeface="Roboto"/>
                <a:ea typeface="Roboto"/>
              </a:rPr>
              <a:t>Johns Hopkins Ataxia Center</a:t>
            </a:r>
            <a:endParaRPr lang="en-US">
              <a:solidFill>
                <a:srgbClr val="002567"/>
              </a:solidFill>
              <a:latin typeface="Roboto" panose="02000000000000000000" pitchFamily="2" charset="0"/>
              <a:ea typeface="Roboto" panose="02000000000000000000" pitchFamily="2" charset="0"/>
            </a:endParaRPr>
          </a:p>
          <a:p>
            <a:pPr marL="0" indent="0">
              <a:buNone/>
            </a:pPr>
            <a:endParaRPr lang="en-US">
              <a:solidFill>
                <a:srgbClr val="002567"/>
              </a:solidFill>
              <a:latin typeface="Roboto" panose="02000000000000000000" pitchFamily="2" charset="0"/>
              <a:ea typeface="Roboto" panose="02000000000000000000" pitchFamily="2" charset="0"/>
            </a:endParaRPr>
          </a:p>
          <a:p>
            <a:pPr marL="0" indent="0">
              <a:buNone/>
            </a:pPr>
            <a:r>
              <a:rPr lang="en-US">
                <a:solidFill>
                  <a:srgbClr val="002567"/>
                </a:solidFill>
                <a:latin typeface="Roboto" panose="02000000000000000000" pitchFamily="2" charset="0"/>
                <a:ea typeface="Roboto" panose="02000000000000000000" pitchFamily="2" charset="0"/>
              </a:rPr>
              <a:t>No relationships to disclose or list</a:t>
            </a:r>
          </a:p>
          <a:p>
            <a:endParaRPr lang="en-US"/>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2768309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a:latin typeface="Roboto" panose="02000000000000000000" pitchFamily="2" charset="0"/>
                <a:ea typeface="Roboto" panose="02000000000000000000" pitchFamily="2" charset="0"/>
              </a:rPr>
              <a:t>Outline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1626345"/>
            <a:ext cx="9675868" cy="4351338"/>
          </a:xfrm>
        </p:spPr>
        <p:txBody>
          <a:bodyPr vert="horz" lIns="91440" tIns="45720" rIns="91440" bIns="45720" rtlCol="0" anchor="t">
            <a:normAutofit/>
          </a:bodyPr>
          <a:lstStyle/>
          <a:p>
            <a:pPr marL="342900" indent="-342900"/>
            <a:endParaRPr lang="en-US" sz="2400">
              <a:ea typeface="+mn-lt"/>
              <a:cs typeface="+mn-lt"/>
            </a:endParaRPr>
          </a:p>
          <a:p>
            <a:pPr marL="342900" indent="-342900"/>
            <a:endParaRPr lang="en-US" sz="2400">
              <a:cs typeface="Calibri" panose="020F0502020204030204"/>
            </a:endParaRPr>
          </a:p>
          <a:p>
            <a:pPr marL="342900" indent="-342900"/>
            <a:r>
              <a:rPr lang="en-US" sz="2400">
                <a:latin typeface="Calibri"/>
                <a:ea typeface="Roboto"/>
                <a:cs typeface="Calibri"/>
              </a:rPr>
              <a:t>Why seek </a:t>
            </a:r>
            <a:r>
              <a:rPr lang="en-US" sz="2400" b="1">
                <a:latin typeface="Calibri"/>
                <a:ea typeface="Roboto"/>
                <a:cs typeface="Calibri"/>
              </a:rPr>
              <a:t>rehabilitation</a:t>
            </a:r>
            <a:r>
              <a:rPr lang="en-US" sz="2400">
                <a:latin typeface="Calibri"/>
                <a:ea typeface="Roboto"/>
                <a:cs typeface="Calibri"/>
              </a:rPr>
              <a:t>?</a:t>
            </a:r>
            <a:endParaRPr lang="en-US" sz="2400">
              <a:latin typeface="Calibri"/>
              <a:ea typeface="Roboto" panose="02000000000000000000" pitchFamily="2" charset="0"/>
              <a:cs typeface="Calibri"/>
            </a:endParaRPr>
          </a:p>
          <a:p>
            <a:endParaRPr lang="en-US" sz="1400">
              <a:latin typeface="Roboto" panose="02000000000000000000" pitchFamily="2" charset="0"/>
              <a:ea typeface="Roboto" panose="02000000000000000000" pitchFamily="2" charset="0"/>
              <a:cs typeface="Calibri"/>
            </a:endParaRPr>
          </a:p>
        </p:txBody>
      </p:sp>
    </p:spTree>
    <p:extLst>
      <p:ext uri="{BB962C8B-B14F-4D97-AF65-F5344CB8AC3E}">
        <p14:creationId xmlns:p14="http://schemas.microsoft.com/office/powerpoint/2010/main" val="573260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48AD-ED2E-4A99-BB0F-A7E3A754EE6D}"/>
              </a:ext>
            </a:extLst>
          </p:cNvPr>
          <p:cNvSpPr>
            <a:spLocks noGrp="1"/>
          </p:cNvSpPr>
          <p:nvPr>
            <p:ph type="title"/>
          </p:nvPr>
        </p:nvSpPr>
        <p:spPr/>
        <p:txBody>
          <a:bodyPr/>
          <a:lstStyle/>
          <a:p>
            <a:r>
              <a:rPr lang="en-US">
                <a:ea typeface="ＭＳ Ｐゴシック"/>
                <a:cs typeface="Arial"/>
              </a:rPr>
              <a:t>What PT interventions are indicated? </a:t>
            </a:r>
            <a:endParaRPr lang="en-US">
              <a:cs typeface="Arial"/>
            </a:endParaRPr>
          </a:p>
        </p:txBody>
      </p:sp>
      <p:sp>
        <p:nvSpPr>
          <p:cNvPr id="3" name="Content Placeholder 2">
            <a:extLst>
              <a:ext uri="{FF2B5EF4-FFF2-40B4-BE49-F238E27FC236}">
                <a16:creationId xmlns:a16="http://schemas.microsoft.com/office/drawing/2014/main" id="{AE674710-07BE-4B3F-AABF-2D14801BDA7D}"/>
              </a:ext>
            </a:extLst>
          </p:cNvPr>
          <p:cNvSpPr>
            <a:spLocks noGrp="1"/>
          </p:cNvSpPr>
          <p:nvPr>
            <p:ph idx="1"/>
          </p:nvPr>
        </p:nvSpPr>
        <p:spPr>
          <a:xfrm>
            <a:off x="912813" y="1624012"/>
            <a:ext cx="10434637" cy="5174456"/>
          </a:xfrm>
        </p:spPr>
        <p:txBody>
          <a:bodyPr/>
          <a:lstStyle/>
          <a:p>
            <a:pPr marL="0" indent="0">
              <a:buNone/>
            </a:pPr>
            <a:r>
              <a:rPr lang="en-US">
                <a:ea typeface="+mn-lt"/>
                <a:cs typeface="+mn-lt"/>
              </a:rPr>
              <a:t>–</a:t>
            </a:r>
            <a:r>
              <a:rPr lang="en-US" b="1">
                <a:ea typeface="+mn-lt"/>
                <a:cs typeface="+mn-lt"/>
              </a:rPr>
              <a:t>Postural control / balance</a:t>
            </a:r>
            <a:endParaRPr lang="en-US">
              <a:cs typeface="+mn-lt"/>
            </a:endParaRPr>
          </a:p>
          <a:p>
            <a:pPr marL="0" indent="0">
              <a:buNone/>
            </a:pPr>
            <a:r>
              <a:rPr lang="en-US">
                <a:ea typeface="+mn-lt"/>
                <a:cs typeface="+mn-lt"/>
              </a:rPr>
              <a:t>•Optimizing sensorial and motor experiences</a:t>
            </a:r>
            <a:endParaRPr lang="en-US"/>
          </a:p>
          <a:p>
            <a:pPr marL="0" indent="0">
              <a:buNone/>
            </a:pPr>
            <a:r>
              <a:rPr lang="en-US">
                <a:ea typeface="+mn-lt"/>
                <a:cs typeface="+mn-lt"/>
              </a:rPr>
              <a:t>•Facilitating righting and equilibrium reactions</a:t>
            </a:r>
            <a:endParaRPr lang="en-US"/>
          </a:p>
          <a:p>
            <a:endParaRPr lang="en-US"/>
          </a:p>
          <a:p>
            <a:pPr marL="0" indent="0">
              <a:buNone/>
            </a:pPr>
            <a:r>
              <a:rPr lang="en-US">
                <a:ea typeface="+mn-lt"/>
                <a:cs typeface="+mn-lt"/>
              </a:rPr>
              <a:t>–</a:t>
            </a:r>
            <a:r>
              <a:rPr lang="en-US" b="1">
                <a:ea typeface="+mn-lt"/>
                <a:cs typeface="+mn-lt"/>
              </a:rPr>
              <a:t>Motor learning</a:t>
            </a:r>
            <a:r>
              <a:rPr lang="en-US">
                <a:ea typeface="+mn-lt"/>
                <a:cs typeface="+mn-lt"/>
              </a:rPr>
              <a:t> </a:t>
            </a:r>
            <a:endParaRPr lang="en-US"/>
          </a:p>
          <a:p>
            <a:pPr marL="0" indent="0">
              <a:buNone/>
            </a:pPr>
            <a:r>
              <a:rPr lang="en-US">
                <a:ea typeface="+mn-lt"/>
                <a:cs typeface="+mn-lt"/>
              </a:rPr>
              <a:t>•Varied tasks – within abilities</a:t>
            </a:r>
            <a:endParaRPr lang="en-US"/>
          </a:p>
          <a:p>
            <a:pPr marL="0" indent="0">
              <a:buNone/>
            </a:pPr>
            <a:r>
              <a:rPr lang="en-US">
                <a:ea typeface="+mn-lt"/>
                <a:cs typeface="+mn-lt"/>
              </a:rPr>
              <a:t>•Reinforce movements that yield success</a:t>
            </a:r>
            <a:endParaRPr lang="en-US"/>
          </a:p>
          <a:p>
            <a:pPr marL="0" indent="0">
              <a:buNone/>
            </a:pPr>
            <a:endParaRPr lang="en-US">
              <a:ea typeface="+mn-lt"/>
              <a:cs typeface="+mn-lt"/>
            </a:endParaRPr>
          </a:p>
          <a:p>
            <a:pPr marL="0" indent="0">
              <a:buNone/>
            </a:pPr>
            <a:r>
              <a:rPr lang="en-US">
                <a:ea typeface="+mn-lt"/>
                <a:cs typeface="+mn-lt"/>
              </a:rPr>
              <a:t>–</a:t>
            </a:r>
            <a:r>
              <a:rPr lang="en-US" b="1">
                <a:ea typeface="+mn-lt"/>
                <a:cs typeface="+mn-lt"/>
              </a:rPr>
              <a:t>Endurance training</a:t>
            </a:r>
            <a:endParaRPr lang="en-US"/>
          </a:p>
          <a:p>
            <a:endParaRPr lang="en-US"/>
          </a:p>
        </p:txBody>
      </p:sp>
    </p:spTree>
    <p:extLst>
      <p:ext uri="{BB962C8B-B14F-4D97-AF65-F5344CB8AC3E}">
        <p14:creationId xmlns:p14="http://schemas.microsoft.com/office/powerpoint/2010/main" val="1406950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BC5D-DCBF-4F3D-8413-AD62308BC5ED}"/>
              </a:ext>
            </a:extLst>
          </p:cNvPr>
          <p:cNvSpPr>
            <a:spLocks noGrp="1"/>
          </p:cNvSpPr>
          <p:nvPr>
            <p:ph type="title"/>
          </p:nvPr>
        </p:nvSpPr>
        <p:spPr>
          <a:xfrm>
            <a:off x="674688" y="390525"/>
            <a:ext cx="10768012" cy="1143000"/>
          </a:xfrm>
        </p:spPr>
        <p:txBody>
          <a:bodyPr/>
          <a:lstStyle/>
          <a:p>
            <a:r>
              <a:rPr lang="en-US">
                <a:ea typeface="ＭＳ Ｐゴシック"/>
                <a:cs typeface="Arial"/>
              </a:rPr>
              <a:t>Thoughts to Guide Us:</a:t>
            </a:r>
            <a:br>
              <a:rPr lang="en-US">
                <a:cs typeface="Arial"/>
              </a:rPr>
            </a:br>
            <a:r>
              <a:rPr lang="en-US">
                <a:ea typeface="ＭＳ Ｐゴシック"/>
                <a:cs typeface="Arial"/>
              </a:rPr>
              <a:t>Is a Bout of Intense PT Indicated? </a:t>
            </a:r>
            <a:r>
              <a:rPr lang="en-US" sz="2400" b="0">
                <a:solidFill>
                  <a:srgbClr val="FFC000"/>
                </a:solidFill>
                <a:ea typeface="ＭＳ Ｐゴシック"/>
                <a:cs typeface="Arial"/>
              </a:rPr>
              <a:t> </a:t>
            </a:r>
            <a:endParaRPr lang="en-US" sz="2400"/>
          </a:p>
        </p:txBody>
      </p:sp>
      <p:sp>
        <p:nvSpPr>
          <p:cNvPr id="3" name="Content Placeholder 2">
            <a:extLst>
              <a:ext uri="{FF2B5EF4-FFF2-40B4-BE49-F238E27FC236}">
                <a16:creationId xmlns:a16="http://schemas.microsoft.com/office/drawing/2014/main" id="{B0B86A5E-70E0-4C6B-B0B5-57B577535470}"/>
              </a:ext>
            </a:extLst>
          </p:cNvPr>
          <p:cNvSpPr>
            <a:spLocks noGrp="1"/>
          </p:cNvSpPr>
          <p:nvPr>
            <p:ph idx="1"/>
          </p:nvPr>
        </p:nvSpPr>
        <p:spPr>
          <a:xfrm>
            <a:off x="781844" y="1838325"/>
            <a:ext cx="11313053" cy="4829174"/>
          </a:xfrm>
        </p:spPr>
        <p:txBody>
          <a:bodyPr/>
          <a:lstStyle/>
          <a:p>
            <a:r>
              <a:rPr lang="en-US" sz="2800">
                <a:ea typeface="+mn-lt"/>
                <a:cs typeface="+mn-lt"/>
              </a:rPr>
              <a:t>What is your </a:t>
            </a:r>
            <a:r>
              <a:rPr lang="en-US" sz="2800" b="1">
                <a:ea typeface="+mn-lt"/>
                <a:cs typeface="+mn-lt"/>
              </a:rPr>
              <a:t>functional goal</a:t>
            </a:r>
            <a:r>
              <a:rPr lang="en-US" sz="2800">
                <a:ea typeface="+mn-lt"/>
                <a:cs typeface="+mn-lt"/>
              </a:rPr>
              <a:t>?</a:t>
            </a:r>
            <a:endParaRPr lang="en-US" sz="2800"/>
          </a:p>
          <a:p>
            <a:r>
              <a:rPr lang="en-US" sz="2800">
                <a:ea typeface="+mn-lt"/>
                <a:cs typeface="+mn-lt"/>
              </a:rPr>
              <a:t>What is the </a:t>
            </a:r>
            <a:r>
              <a:rPr lang="en-US" sz="2800" b="1">
                <a:ea typeface="+mn-lt"/>
                <a:cs typeface="+mn-lt"/>
              </a:rPr>
              <a:t>impairment(s) </a:t>
            </a:r>
            <a:r>
              <a:rPr lang="en-US" sz="2800" b="1" u="sng">
                <a:ea typeface="+mn-lt"/>
                <a:cs typeface="+mn-lt"/>
              </a:rPr>
              <a:t>constraining function</a:t>
            </a:r>
            <a:r>
              <a:rPr lang="en-US" sz="2800">
                <a:ea typeface="+mn-lt"/>
                <a:cs typeface="+mn-lt"/>
              </a:rPr>
              <a:t>?</a:t>
            </a:r>
            <a:endParaRPr lang="en-US" sz="2800"/>
          </a:p>
          <a:p>
            <a:r>
              <a:rPr lang="en-US" sz="2800">
                <a:ea typeface="+mn-lt"/>
                <a:cs typeface="+mn-lt"/>
              </a:rPr>
              <a:t>Is this impairment(s) within </a:t>
            </a:r>
            <a:r>
              <a:rPr lang="en-US" sz="2800" u="sng">
                <a:ea typeface="+mn-lt"/>
                <a:cs typeface="+mn-lt"/>
              </a:rPr>
              <a:t>PT scope of practice</a:t>
            </a:r>
            <a:r>
              <a:rPr lang="en-US" sz="2800">
                <a:ea typeface="+mn-lt"/>
                <a:cs typeface="+mn-lt"/>
              </a:rPr>
              <a:t> to address?</a:t>
            </a:r>
            <a:endParaRPr lang="en-US" sz="2800"/>
          </a:p>
          <a:p>
            <a:r>
              <a:rPr lang="en-US" sz="2800">
                <a:ea typeface="+mn-lt"/>
                <a:cs typeface="+mn-lt"/>
              </a:rPr>
              <a:t>If yes, is this impairment </a:t>
            </a:r>
            <a:r>
              <a:rPr lang="en-US" sz="2800" u="sng">
                <a:ea typeface="+mn-lt"/>
                <a:cs typeface="+mn-lt"/>
              </a:rPr>
              <a:t>amenable to change</a:t>
            </a:r>
            <a:r>
              <a:rPr lang="en-US" sz="2800">
                <a:ea typeface="+mn-lt"/>
                <a:cs typeface="+mn-lt"/>
              </a:rPr>
              <a:t>?</a:t>
            </a:r>
            <a:endParaRPr lang="en-US" sz="2800"/>
          </a:p>
          <a:p>
            <a:r>
              <a:rPr lang="en-US" sz="2800">
                <a:ea typeface="+mn-lt"/>
                <a:cs typeface="+mn-lt"/>
              </a:rPr>
              <a:t>Is there a concern about development of secondary complications (</a:t>
            </a:r>
            <a:r>
              <a:rPr lang="en-US" sz="2800" b="1">
                <a:ea typeface="+mn-lt"/>
                <a:cs typeface="+mn-lt"/>
              </a:rPr>
              <a:t>musculoskeletal, muscle weakness</a:t>
            </a:r>
            <a:r>
              <a:rPr lang="en-US" sz="2800">
                <a:ea typeface="+mn-lt"/>
                <a:cs typeface="+mn-lt"/>
              </a:rPr>
              <a:t>)?</a:t>
            </a:r>
            <a:endParaRPr lang="en-US" sz="2800"/>
          </a:p>
          <a:p>
            <a:r>
              <a:rPr lang="en-US" sz="2800">
                <a:ea typeface="+mn-lt"/>
                <a:cs typeface="+mn-lt"/>
              </a:rPr>
              <a:t>Do the other functional domains (</a:t>
            </a:r>
            <a:r>
              <a:rPr lang="en-US" sz="2800" b="1">
                <a:ea typeface="+mn-lt"/>
                <a:cs typeface="+mn-lt"/>
              </a:rPr>
              <a:t>cognition, language, behavioral</a:t>
            </a:r>
            <a:r>
              <a:rPr lang="en-US" sz="2800">
                <a:ea typeface="+mn-lt"/>
                <a:cs typeface="+mn-lt"/>
              </a:rPr>
              <a:t>) support motor learning?</a:t>
            </a:r>
            <a:endParaRPr lang="en-US" sz="2800"/>
          </a:p>
          <a:p>
            <a:r>
              <a:rPr lang="en-US" sz="2800">
                <a:ea typeface="+mn-lt"/>
                <a:cs typeface="+mn-lt"/>
              </a:rPr>
              <a:t>Is the PT provider skilled in </a:t>
            </a:r>
            <a:r>
              <a:rPr lang="en-US" sz="2800" b="1">
                <a:ea typeface="+mn-lt"/>
                <a:cs typeface="+mn-lt"/>
              </a:rPr>
              <a:t>neuro-rehabilitation</a:t>
            </a:r>
            <a:r>
              <a:rPr lang="en-US" sz="2800">
                <a:ea typeface="+mn-lt"/>
                <a:cs typeface="+mn-lt"/>
              </a:rPr>
              <a:t>?</a:t>
            </a:r>
            <a:endParaRPr lang="en-US" sz="2800"/>
          </a:p>
          <a:p>
            <a:endParaRPr lang="en-US"/>
          </a:p>
        </p:txBody>
      </p:sp>
    </p:spTree>
    <p:extLst>
      <p:ext uri="{BB962C8B-B14F-4D97-AF65-F5344CB8AC3E}">
        <p14:creationId xmlns:p14="http://schemas.microsoft.com/office/powerpoint/2010/main" val="4148885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1C4B-5714-49F3-844A-FAFAF0E768FD}"/>
              </a:ext>
            </a:extLst>
          </p:cNvPr>
          <p:cNvSpPr>
            <a:spLocks noGrp="1"/>
          </p:cNvSpPr>
          <p:nvPr>
            <p:ph type="title"/>
          </p:nvPr>
        </p:nvSpPr>
        <p:spPr/>
        <p:txBody>
          <a:bodyPr/>
          <a:lstStyle/>
          <a:p>
            <a:r>
              <a:rPr lang="en-US">
                <a:ea typeface="+mj-lt"/>
                <a:cs typeface="+mj-lt"/>
              </a:rPr>
              <a:t>Thoughts to Guide Us: </a:t>
            </a:r>
            <a:br>
              <a:rPr lang="en-US">
                <a:ea typeface="+mj-lt"/>
                <a:cs typeface="+mj-lt"/>
              </a:rPr>
            </a:br>
            <a:r>
              <a:rPr lang="en-US">
                <a:ea typeface="+mj-lt"/>
                <a:cs typeface="+mj-lt"/>
              </a:rPr>
              <a:t>Why consider a bout of intensive PT? </a:t>
            </a:r>
            <a:endParaRPr lang="en-US">
              <a:solidFill>
                <a:srgbClr val="FFC000"/>
              </a:solidFill>
              <a:ea typeface="+mj-lt"/>
              <a:cs typeface="+mj-lt"/>
            </a:endParaRPr>
          </a:p>
          <a:p>
            <a:endParaRPr lang="en-US"/>
          </a:p>
        </p:txBody>
      </p:sp>
      <p:sp>
        <p:nvSpPr>
          <p:cNvPr id="3" name="Content Placeholder 2">
            <a:extLst>
              <a:ext uri="{FF2B5EF4-FFF2-40B4-BE49-F238E27FC236}">
                <a16:creationId xmlns:a16="http://schemas.microsoft.com/office/drawing/2014/main" id="{121A3034-2C23-49AE-AC31-98A9BC6AC0EC}"/>
              </a:ext>
            </a:extLst>
          </p:cNvPr>
          <p:cNvSpPr>
            <a:spLocks noGrp="1"/>
          </p:cNvSpPr>
          <p:nvPr>
            <p:ph idx="1"/>
          </p:nvPr>
        </p:nvSpPr>
        <p:spPr>
          <a:xfrm>
            <a:off x="-182562" y="1612106"/>
            <a:ext cx="11315699" cy="5174455"/>
          </a:xfrm>
        </p:spPr>
        <p:txBody>
          <a:bodyPr/>
          <a:lstStyle/>
          <a:p>
            <a:pPr marL="914400" lvl="1" indent="-457200">
              <a:lnSpc>
                <a:spcPct val="90000"/>
              </a:lnSpc>
              <a:spcBef>
                <a:spcPts val="500"/>
              </a:spcBef>
              <a:spcAft>
                <a:spcPts val="0"/>
              </a:spcAft>
              <a:buFont typeface="Arial"/>
              <a:buChar char="•"/>
            </a:pPr>
            <a:r>
              <a:rPr lang="en-US">
                <a:ea typeface="+mn-lt"/>
                <a:cs typeface="+mn-lt"/>
              </a:rPr>
              <a:t>Gain capacity to take an </a:t>
            </a:r>
            <a:r>
              <a:rPr lang="en-US">
                <a:solidFill>
                  <a:srgbClr val="FFC000"/>
                </a:solidFill>
                <a:ea typeface="+mn-lt"/>
                <a:cs typeface="+mn-lt"/>
              </a:rPr>
              <a:t>emerging skill</a:t>
            </a:r>
            <a:r>
              <a:rPr lang="en-US">
                <a:ea typeface="+mn-lt"/>
                <a:cs typeface="+mn-lt"/>
              </a:rPr>
              <a:t> to a “safely”  independent skill that can then be practiced, practiced, practiced outside of PT in the home and community setting.</a:t>
            </a:r>
            <a:endParaRPr lang="en-US">
              <a:cs typeface="+mn-lt"/>
            </a:endParaRPr>
          </a:p>
          <a:p>
            <a:pPr marL="457200" lvl="1" indent="0">
              <a:lnSpc>
                <a:spcPct val="90000"/>
              </a:lnSpc>
              <a:spcBef>
                <a:spcPts val="500"/>
              </a:spcBef>
              <a:spcAft>
                <a:spcPts val="0"/>
              </a:spcAft>
              <a:buNone/>
            </a:pPr>
            <a:endParaRPr lang="en-US">
              <a:cs typeface="Arial"/>
            </a:endParaRPr>
          </a:p>
          <a:p>
            <a:pPr marL="914400" lvl="1" indent="-457200">
              <a:lnSpc>
                <a:spcPct val="90000"/>
              </a:lnSpc>
              <a:spcBef>
                <a:spcPts val="500"/>
              </a:spcBef>
              <a:spcAft>
                <a:spcPts val="0"/>
              </a:spcAft>
              <a:buFont typeface="Arial"/>
              <a:buChar char="•"/>
            </a:pPr>
            <a:r>
              <a:rPr lang="en-US">
                <a:solidFill>
                  <a:srgbClr val="FFC000"/>
                </a:solidFill>
                <a:ea typeface="+mn-lt"/>
                <a:cs typeface="+mn-lt"/>
              </a:rPr>
              <a:t>Learn a new skill</a:t>
            </a:r>
            <a:r>
              <a:rPr lang="en-US">
                <a:ea typeface="+mn-lt"/>
                <a:cs typeface="+mn-lt"/>
              </a:rPr>
              <a:t>, by practicing the components of which are present but not yet integrated.</a:t>
            </a:r>
          </a:p>
          <a:p>
            <a:pPr marL="457200" lvl="1" indent="0">
              <a:lnSpc>
                <a:spcPct val="90000"/>
              </a:lnSpc>
              <a:spcBef>
                <a:spcPts val="500"/>
              </a:spcBef>
              <a:spcAft>
                <a:spcPts val="0"/>
              </a:spcAft>
              <a:buNone/>
            </a:pPr>
            <a:endParaRPr lang="en-US">
              <a:ea typeface="+mn-lt"/>
              <a:cs typeface="+mn-lt"/>
            </a:endParaRPr>
          </a:p>
          <a:p>
            <a:pPr marL="914400" lvl="1" indent="-457200">
              <a:lnSpc>
                <a:spcPct val="90000"/>
              </a:lnSpc>
              <a:spcBef>
                <a:spcPts val="500"/>
              </a:spcBef>
              <a:spcAft>
                <a:spcPts val="0"/>
              </a:spcAft>
              <a:buFont typeface="Arial"/>
              <a:buChar char="•"/>
            </a:pPr>
            <a:r>
              <a:rPr lang="en-US">
                <a:solidFill>
                  <a:srgbClr val="FFC000"/>
                </a:solidFill>
                <a:ea typeface="+mn-lt"/>
                <a:cs typeface="+mn-lt"/>
              </a:rPr>
              <a:t>"Get unstuck", if stalled</a:t>
            </a:r>
            <a:r>
              <a:rPr lang="en-US">
                <a:ea typeface="+mn-lt"/>
                <a:cs typeface="+mn-lt"/>
              </a:rPr>
              <a:t> in learning a new skill beyond what the tested impairments can explain.</a:t>
            </a:r>
          </a:p>
          <a:p>
            <a:pPr marL="457200" lvl="1" indent="0">
              <a:lnSpc>
                <a:spcPct val="90000"/>
              </a:lnSpc>
              <a:spcBef>
                <a:spcPts val="500"/>
              </a:spcBef>
              <a:spcAft>
                <a:spcPts val="0"/>
              </a:spcAft>
              <a:buNone/>
            </a:pPr>
            <a:endParaRPr lang="en-US">
              <a:ea typeface="+mn-lt"/>
              <a:cs typeface="+mn-lt"/>
            </a:endParaRPr>
          </a:p>
          <a:p>
            <a:pPr marL="914400" lvl="1" indent="-457200">
              <a:lnSpc>
                <a:spcPct val="90000"/>
              </a:lnSpc>
              <a:spcBef>
                <a:spcPts val="500"/>
              </a:spcBef>
              <a:spcAft>
                <a:spcPts val="0"/>
              </a:spcAft>
              <a:buFont typeface="Arial"/>
              <a:buChar char="•"/>
            </a:pPr>
            <a:r>
              <a:rPr lang="en-US">
                <a:ea typeface="+mn-lt"/>
                <a:cs typeface="+mn-lt"/>
              </a:rPr>
              <a:t>Seek PT intervention to manage </a:t>
            </a:r>
            <a:r>
              <a:rPr lang="en-US">
                <a:solidFill>
                  <a:srgbClr val="FFC000"/>
                </a:solidFill>
                <a:ea typeface="+mn-lt"/>
                <a:cs typeface="+mn-lt"/>
              </a:rPr>
              <a:t>complex</a:t>
            </a:r>
            <a:r>
              <a:rPr lang="en-US">
                <a:ea typeface="+mn-lt"/>
                <a:cs typeface="+mn-lt"/>
              </a:rPr>
              <a:t> impairments and </a:t>
            </a:r>
            <a:r>
              <a:rPr lang="en-US">
                <a:solidFill>
                  <a:srgbClr val="FFC000"/>
                </a:solidFill>
                <a:ea typeface="+mn-lt"/>
                <a:cs typeface="+mn-lt"/>
              </a:rPr>
              <a:t>activities</a:t>
            </a:r>
            <a:r>
              <a:rPr lang="en-US">
                <a:ea typeface="+mn-lt"/>
                <a:cs typeface="+mn-lt"/>
              </a:rPr>
              <a:t> most meaningful to you.</a:t>
            </a:r>
          </a:p>
          <a:p>
            <a:pPr>
              <a:lnSpc>
                <a:spcPct val="90000"/>
              </a:lnSpc>
              <a:spcBef>
                <a:spcPts val="1000"/>
              </a:spcBef>
              <a:spcAft>
                <a:spcPts val="0"/>
              </a:spcAft>
            </a:pPr>
            <a:endParaRPr lang="en-US">
              <a:ea typeface="+mn-lt"/>
              <a:cs typeface="+mn-lt"/>
            </a:endParaRPr>
          </a:p>
          <a:p>
            <a:endParaRPr lang="en-US"/>
          </a:p>
        </p:txBody>
      </p:sp>
    </p:spTree>
    <p:extLst>
      <p:ext uri="{BB962C8B-B14F-4D97-AF65-F5344CB8AC3E}">
        <p14:creationId xmlns:p14="http://schemas.microsoft.com/office/powerpoint/2010/main" val="3690257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94ED3-A643-4511-B6D6-006DF52770F4}"/>
              </a:ext>
            </a:extLst>
          </p:cNvPr>
          <p:cNvSpPr>
            <a:spLocks noGrp="1"/>
          </p:cNvSpPr>
          <p:nvPr>
            <p:ph type="title"/>
          </p:nvPr>
        </p:nvSpPr>
        <p:spPr/>
        <p:txBody>
          <a:bodyPr/>
          <a:lstStyle/>
          <a:p>
            <a:r>
              <a:rPr lang="en-US">
                <a:ea typeface="ＭＳ Ｐゴシック"/>
                <a:cs typeface="Arial"/>
              </a:rPr>
              <a:t>Thoughts to Guide Us: </a:t>
            </a:r>
            <a:br>
              <a:rPr lang="en-US">
                <a:cs typeface="Arial"/>
              </a:rPr>
            </a:br>
            <a:r>
              <a:rPr lang="en-US">
                <a:ea typeface="ＭＳ Ｐゴシック"/>
                <a:cs typeface="Arial"/>
              </a:rPr>
              <a:t>Why not consider a bout of intensive PT?</a:t>
            </a:r>
            <a:endParaRPr lang="en-US">
              <a:ea typeface="ＭＳ Ｐゴシック"/>
            </a:endParaRPr>
          </a:p>
        </p:txBody>
      </p:sp>
      <p:sp>
        <p:nvSpPr>
          <p:cNvPr id="3" name="Content Placeholder 2">
            <a:extLst>
              <a:ext uri="{FF2B5EF4-FFF2-40B4-BE49-F238E27FC236}">
                <a16:creationId xmlns:a16="http://schemas.microsoft.com/office/drawing/2014/main" id="{F13BEE91-F9DD-474E-96E3-0981EBD20395}"/>
              </a:ext>
            </a:extLst>
          </p:cNvPr>
          <p:cNvSpPr>
            <a:spLocks noGrp="1"/>
          </p:cNvSpPr>
          <p:nvPr>
            <p:ph idx="1"/>
          </p:nvPr>
        </p:nvSpPr>
        <p:spPr/>
        <p:txBody>
          <a:bodyPr/>
          <a:lstStyle/>
          <a:p>
            <a:r>
              <a:rPr lang="en-US">
                <a:ea typeface="+mn-lt"/>
                <a:cs typeface="+mn-lt"/>
              </a:rPr>
              <a:t>Time, energy, financial </a:t>
            </a:r>
            <a:r>
              <a:rPr lang="en-US" b="1">
                <a:solidFill>
                  <a:srgbClr val="FFC000"/>
                </a:solidFill>
                <a:ea typeface="+mn-lt"/>
                <a:cs typeface="+mn-lt"/>
              </a:rPr>
              <a:t>costs</a:t>
            </a:r>
            <a:r>
              <a:rPr lang="en-US" b="1">
                <a:ea typeface="+mn-lt"/>
                <a:cs typeface="+mn-lt"/>
              </a:rPr>
              <a:t>.</a:t>
            </a:r>
            <a:endParaRPr lang="en-US"/>
          </a:p>
          <a:p>
            <a:pPr lvl="1"/>
            <a:r>
              <a:rPr lang="en-US">
                <a:ea typeface="+mn-lt"/>
                <a:cs typeface="+mn-lt"/>
              </a:rPr>
              <a:t>Does</a:t>
            </a:r>
            <a:r>
              <a:rPr lang="en-US" b="1">
                <a:ea typeface="+mn-lt"/>
                <a:cs typeface="+mn-lt"/>
              </a:rPr>
              <a:t> </a:t>
            </a:r>
            <a:r>
              <a:rPr lang="en-US" b="1">
                <a:solidFill>
                  <a:srgbClr val="FFC000"/>
                </a:solidFill>
                <a:ea typeface="+mn-lt"/>
                <a:cs typeface="+mn-lt"/>
              </a:rPr>
              <a:t>insurance</a:t>
            </a:r>
            <a:r>
              <a:rPr lang="en-US">
                <a:ea typeface="+mn-lt"/>
                <a:cs typeface="+mn-lt"/>
              </a:rPr>
              <a:t> cover rehabilitation? </a:t>
            </a:r>
            <a:endParaRPr lang="en-US">
              <a:cs typeface="+mn-lt"/>
            </a:endParaRPr>
          </a:p>
          <a:p>
            <a:pPr lvl="1"/>
            <a:r>
              <a:rPr lang="en-US">
                <a:ea typeface="+mn-lt"/>
                <a:cs typeface="+mn-lt"/>
              </a:rPr>
              <a:t>Know your insurance benefits and consider how to use your visits.</a:t>
            </a:r>
            <a:endParaRPr lang="en-US"/>
          </a:p>
          <a:p>
            <a:r>
              <a:rPr lang="en-US" b="1">
                <a:solidFill>
                  <a:srgbClr val="FFC000"/>
                </a:solidFill>
                <a:ea typeface="+mn-lt"/>
                <a:cs typeface="+mn-lt"/>
              </a:rPr>
              <a:t>If you are making progress</a:t>
            </a:r>
            <a:r>
              <a:rPr lang="en-US" b="1">
                <a:ea typeface="+mn-lt"/>
                <a:cs typeface="+mn-lt"/>
              </a:rPr>
              <a:t> </a:t>
            </a:r>
            <a:r>
              <a:rPr lang="en-US">
                <a:ea typeface="+mn-lt"/>
                <a:cs typeface="+mn-lt"/>
              </a:rPr>
              <a:t>between PT sessions, maybe less frequent visits are appropriate: </a:t>
            </a:r>
            <a:endParaRPr lang="en-US">
              <a:cs typeface="+mn-lt"/>
            </a:endParaRPr>
          </a:p>
          <a:p>
            <a:pPr lvl="1"/>
            <a:r>
              <a:rPr lang="en-US">
                <a:ea typeface="+mn-lt"/>
                <a:cs typeface="+mn-lt"/>
              </a:rPr>
              <a:t>to modify your home program </a:t>
            </a:r>
            <a:endParaRPr lang="en-US"/>
          </a:p>
          <a:p>
            <a:pPr lvl="1">
              <a:lnSpc>
                <a:spcPct val="90000"/>
              </a:lnSpc>
              <a:spcBef>
                <a:spcPts val="500"/>
              </a:spcBef>
              <a:spcAft>
                <a:spcPts val="0"/>
              </a:spcAft>
            </a:pPr>
            <a:r>
              <a:rPr lang="en-US">
                <a:ea typeface="ＭＳ Ｐゴシック"/>
                <a:cs typeface="Arial"/>
              </a:rPr>
              <a:t>to make gains at your own pace </a:t>
            </a:r>
            <a:endParaRPr lang="en-US">
              <a:solidFill>
                <a:srgbClr val="FFC000"/>
              </a:solidFill>
              <a:cs typeface="Arial"/>
            </a:endParaRPr>
          </a:p>
        </p:txBody>
      </p:sp>
    </p:spTree>
    <p:extLst>
      <p:ext uri="{BB962C8B-B14F-4D97-AF65-F5344CB8AC3E}">
        <p14:creationId xmlns:p14="http://schemas.microsoft.com/office/powerpoint/2010/main" val="2808926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3F8-BA1E-492D-9FD7-733902BFC4E0}"/>
              </a:ext>
            </a:extLst>
          </p:cNvPr>
          <p:cNvSpPr>
            <a:spLocks noGrp="1"/>
          </p:cNvSpPr>
          <p:nvPr>
            <p:ph type="title"/>
          </p:nvPr>
        </p:nvSpPr>
        <p:spPr>
          <a:xfrm>
            <a:off x="303123" y="5911431"/>
            <a:ext cx="8637916" cy="740434"/>
          </a:xfrm>
        </p:spPr>
        <p:txBody>
          <a:bodyPr/>
          <a:lstStyle/>
          <a:p>
            <a:br>
              <a:rPr lang="en-US" sz="2000">
                <a:ea typeface="ＭＳ Ｐゴシック"/>
              </a:rPr>
            </a:br>
            <a:r>
              <a:rPr lang="en-US" sz="2000" b="0">
                <a:ea typeface="+mj-lt"/>
                <a:cs typeface="+mj-lt"/>
                <a:hlinkClick r:id="rId2"/>
              </a:rPr>
              <a:t>https://aptaapps.apta.org/APTAPTDirectory/FindAPTDirectory.aspx</a:t>
            </a:r>
            <a:br>
              <a:rPr lang="en-US" sz="2000" b="0">
                <a:ea typeface="+mj-lt"/>
                <a:cs typeface="+mj-lt"/>
              </a:rPr>
            </a:br>
            <a:endParaRPr lang="en-US" sz="2000"/>
          </a:p>
        </p:txBody>
      </p:sp>
      <p:pic>
        <p:nvPicPr>
          <p:cNvPr id="9" name="Picture 9">
            <a:extLst>
              <a:ext uri="{FF2B5EF4-FFF2-40B4-BE49-F238E27FC236}">
                <a16:creationId xmlns:a16="http://schemas.microsoft.com/office/drawing/2014/main" id="{6D1E9A6D-3125-4DD2-AC78-3CBAB56D87BB}"/>
              </a:ext>
            </a:extLst>
          </p:cNvPr>
          <p:cNvPicPr>
            <a:picLocks noGrp="1" noChangeAspect="1"/>
          </p:cNvPicPr>
          <p:nvPr>
            <p:ph idx="1"/>
          </p:nvPr>
        </p:nvPicPr>
        <p:blipFill>
          <a:blip r:embed="rId3"/>
          <a:stretch>
            <a:fillRect/>
          </a:stretch>
        </p:blipFill>
        <p:spPr>
          <a:xfrm>
            <a:off x="310131" y="570242"/>
            <a:ext cx="3448050" cy="1962150"/>
          </a:xfrm>
        </p:spPr>
      </p:pic>
      <p:pic>
        <p:nvPicPr>
          <p:cNvPr id="10" name="Picture 10" descr="Graphical user interface, application&#10;&#10;Description automatically generated">
            <a:extLst>
              <a:ext uri="{FF2B5EF4-FFF2-40B4-BE49-F238E27FC236}">
                <a16:creationId xmlns:a16="http://schemas.microsoft.com/office/drawing/2014/main" id="{F3F1C317-DACD-4E00-833C-27465366968C}"/>
              </a:ext>
            </a:extLst>
          </p:cNvPr>
          <p:cNvPicPr>
            <a:picLocks noChangeAspect="1"/>
          </p:cNvPicPr>
          <p:nvPr/>
        </p:nvPicPr>
        <p:blipFill>
          <a:blip r:embed="rId4"/>
          <a:stretch>
            <a:fillRect/>
          </a:stretch>
        </p:blipFill>
        <p:spPr>
          <a:xfrm>
            <a:off x="3545456" y="563980"/>
            <a:ext cx="8407878" cy="5456872"/>
          </a:xfrm>
          <a:prstGeom prst="rect">
            <a:avLst/>
          </a:prstGeom>
        </p:spPr>
      </p:pic>
      <p:sp>
        <p:nvSpPr>
          <p:cNvPr id="11" name="TextBox 10">
            <a:extLst>
              <a:ext uri="{FF2B5EF4-FFF2-40B4-BE49-F238E27FC236}">
                <a16:creationId xmlns:a16="http://schemas.microsoft.com/office/drawing/2014/main" id="{D053623C-E6B0-4CF7-B283-44FC060D3C4A}"/>
              </a:ext>
            </a:extLst>
          </p:cNvPr>
          <p:cNvSpPr txBox="1"/>
          <p:nvPr/>
        </p:nvSpPr>
        <p:spPr>
          <a:xfrm>
            <a:off x="569343" y="2711570"/>
            <a:ext cx="2743200" cy="1938992"/>
          </a:xfrm>
          <a:prstGeom prst="rect">
            <a:avLst/>
          </a:prstGeom>
          <a:noFill/>
          <a:ln>
            <a:solidFill>
              <a:srgbClr val="002567"/>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solidFill>
                  <a:srgbClr val="002567"/>
                </a:solidFill>
                <a:cs typeface="Arial"/>
              </a:rPr>
              <a:t>Browser search:</a:t>
            </a:r>
          </a:p>
          <a:p>
            <a:pPr algn="ctr"/>
            <a:endParaRPr lang="en-US" sz="2400" b="1" u="sng">
              <a:solidFill>
                <a:srgbClr val="002567"/>
              </a:solidFill>
              <a:cs typeface="Arial"/>
            </a:endParaRPr>
          </a:p>
          <a:p>
            <a:pPr algn="ctr"/>
            <a:r>
              <a:rPr lang="en-US" sz="2400" b="1">
                <a:solidFill>
                  <a:srgbClr val="002567"/>
                </a:solidFill>
                <a:cs typeface="Arial"/>
              </a:rPr>
              <a:t>APTA</a:t>
            </a:r>
          </a:p>
          <a:p>
            <a:pPr algn="ctr"/>
            <a:r>
              <a:rPr lang="en-US" sz="2400" b="1">
                <a:solidFill>
                  <a:srgbClr val="002567"/>
                </a:solidFill>
                <a:cs typeface="Arial"/>
              </a:rPr>
              <a:t>Find a PT</a:t>
            </a:r>
          </a:p>
          <a:p>
            <a:pPr algn="ctr"/>
            <a:endParaRPr lang="en-US" sz="2400" b="1">
              <a:solidFill>
                <a:srgbClr val="002567"/>
              </a:solidFill>
              <a:cs typeface="Arial"/>
            </a:endParaRPr>
          </a:p>
        </p:txBody>
      </p:sp>
      <p:sp>
        <p:nvSpPr>
          <p:cNvPr id="12" name="Oval 11">
            <a:extLst>
              <a:ext uri="{FF2B5EF4-FFF2-40B4-BE49-F238E27FC236}">
                <a16:creationId xmlns:a16="http://schemas.microsoft.com/office/drawing/2014/main" id="{0411734E-9814-4CFE-A9CB-A4D3D06353D9}"/>
              </a:ext>
            </a:extLst>
          </p:cNvPr>
          <p:cNvSpPr/>
          <p:nvPr/>
        </p:nvSpPr>
        <p:spPr bwMode="auto">
          <a:xfrm>
            <a:off x="4732128" y="3287203"/>
            <a:ext cx="1949570" cy="741872"/>
          </a:xfrm>
          <a:prstGeom prst="ellipse">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Oval 12">
            <a:extLst>
              <a:ext uri="{FF2B5EF4-FFF2-40B4-BE49-F238E27FC236}">
                <a16:creationId xmlns:a16="http://schemas.microsoft.com/office/drawing/2014/main" id="{2E7D2B54-F7B6-4C40-A965-7E8DCAEDC539}"/>
              </a:ext>
            </a:extLst>
          </p:cNvPr>
          <p:cNvSpPr/>
          <p:nvPr/>
        </p:nvSpPr>
        <p:spPr bwMode="auto">
          <a:xfrm>
            <a:off x="5292844" y="4825580"/>
            <a:ext cx="1388853" cy="914400"/>
          </a:xfrm>
          <a:prstGeom prst="ellipse">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683625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95E0-48B4-4842-8E49-9FA227BB4313}"/>
              </a:ext>
            </a:extLst>
          </p:cNvPr>
          <p:cNvSpPr>
            <a:spLocks noGrp="1"/>
          </p:cNvSpPr>
          <p:nvPr>
            <p:ph type="title"/>
          </p:nvPr>
        </p:nvSpPr>
        <p:spPr/>
        <p:txBody>
          <a:bodyPr/>
          <a:lstStyle/>
          <a:p>
            <a:r>
              <a:rPr lang="en-US">
                <a:ea typeface="+mj-lt"/>
                <a:cs typeface="+mj-lt"/>
              </a:rPr>
              <a:t>When visiting PT: </a:t>
            </a:r>
            <a:br>
              <a:rPr lang="en-US">
                <a:ea typeface="+mj-lt"/>
                <a:cs typeface="+mj-lt"/>
              </a:rPr>
            </a:br>
            <a:r>
              <a:rPr lang="en-US">
                <a:ea typeface="+mj-lt"/>
                <a:cs typeface="+mj-lt"/>
              </a:rPr>
              <a:t>Be ready to address YOUR goals...</a:t>
            </a:r>
            <a:endParaRPr lang="en-US"/>
          </a:p>
        </p:txBody>
      </p:sp>
      <p:sp>
        <p:nvSpPr>
          <p:cNvPr id="3" name="Content Placeholder 2">
            <a:extLst>
              <a:ext uri="{FF2B5EF4-FFF2-40B4-BE49-F238E27FC236}">
                <a16:creationId xmlns:a16="http://schemas.microsoft.com/office/drawing/2014/main" id="{CBE91417-008D-423A-823A-BCAFED4C42B3}"/>
              </a:ext>
            </a:extLst>
          </p:cNvPr>
          <p:cNvSpPr>
            <a:spLocks noGrp="1"/>
          </p:cNvSpPr>
          <p:nvPr>
            <p:ph idx="1"/>
          </p:nvPr>
        </p:nvSpPr>
        <p:spPr>
          <a:xfrm>
            <a:off x="304800" y="2070100"/>
            <a:ext cx="12166600" cy="4318000"/>
          </a:xfrm>
        </p:spPr>
        <p:txBody>
          <a:bodyPr/>
          <a:lstStyle/>
          <a:p>
            <a:r>
              <a:rPr lang="en-US">
                <a:ea typeface="+mn-lt"/>
                <a:cs typeface="+mn-lt"/>
              </a:rPr>
              <a:t>Break down your goals to </a:t>
            </a:r>
            <a:r>
              <a:rPr lang="en-US" b="1">
                <a:ea typeface="+mn-lt"/>
                <a:cs typeface="+mn-lt"/>
              </a:rPr>
              <a:t>smaller goals</a:t>
            </a:r>
            <a:endParaRPr lang="en-US"/>
          </a:p>
          <a:p>
            <a:pPr lvl="1"/>
            <a:r>
              <a:rPr lang="en-US">
                <a:ea typeface="+mn-lt"/>
                <a:cs typeface="+mn-lt"/>
              </a:rPr>
              <a:t>Example: Set a goal of increasing walking distance ability by 10%</a:t>
            </a:r>
            <a:endParaRPr lang="en-US"/>
          </a:p>
          <a:p>
            <a:pPr marL="457200" lvl="1" indent="0">
              <a:buNone/>
            </a:pPr>
            <a:endParaRPr lang="en-US">
              <a:ea typeface="+mn-lt"/>
              <a:cs typeface="+mn-lt"/>
            </a:endParaRPr>
          </a:p>
          <a:p>
            <a:r>
              <a:rPr lang="en-US" u="sng">
                <a:ea typeface="+mn-lt"/>
                <a:cs typeface="+mn-lt"/>
              </a:rPr>
              <a:t>Be mentally okay with modifying expectations</a:t>
            </a:r>
            <a:r>
              <a:rPr lang="en-US">
                <a:ea typeface="+mn-lt"/>
                <a:cs typeface="+mn-lt"/>
              </a:rPr>
              <a:t> and give oneself permission to do tasks slightly differently</a:t>
            </a:r>
            <a:endParaRPr lang="en-US"/>
          </a:p>
          <a:p>
            <a:pPr marL="0" indent="0">
              <a:buNone/>
            </a:pPr>
            <a:endParaRPr lang="en-US">
              <a:ea typeface="+mn-lt"/>
              <a:cs typeface="+mn-lt"/>
            </a:endParaRPr>
          </a:p>
          <a:p>
            <a:r>
              <a:rPr lang="en-US">
                <a:ea typeface="+mn-lt"/>
                <a:cs typeface="+mn-lt"/>
              </a:rPr>
              <a:t>Acknowledge and address your safety concerns</a:t>
            </a:r>
            <a:endParaRPr lang="en-US"/>
          </a:p>
          <a:p>
            <a:pPr marL="0" indent="0">
              <a:buNone/>
            </a:pPr>
            <a:endParaRPr lang="en-US">
              <a:cs typeface="Arial"/>
            </a:endParaRPr>
          </a:p>
          <a:p>
            <a:endParaRPr lang="en-US"/>
          </a:p>
        </p:txBody>
      </p:sp>
    </p:spTree>
    <p:extLst>
      <p:ext uri="{BB962C8B-B14F-4D97-AF65-F5344CB8AC3E}">
        <p14:creationId xmlns:p14="http://schemas.microsoft.com/office/powerpoint/2010/main" val="1929072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D3D6-CC95-421C-9CD2-9FD7CC905B80}"/>
              </a:ext>
            </a:extLst>
          </p:cNvPr>
          <p:cNvSpPr>
            <a:spLocks noGrp="1"/>
          </p:cNvSpPr>
          <p:nvPr>
            <p:ph type="title"/>
          </p:nvPr>
        </p:nvSpPr>
        <p:spPr/>
        <p:txBody>
          <a:bodyPr/>
          <a:lstStyle/>
          <a:p>
            <a:r>
              <a:rPr lang="en-US">
                <a:ea typeface="+mj-lt"/>
                <a:cs typeface="+mj-lt"/>
              </a:rPr>
              <a:t>Key Takeaways:</a:t>
            </a:r>
            <a:br>
              <a:rPr lang="en-US">
                <a:ea typeface="+mj-lt"/>
                <a:cs typeface="+mj-lt"/>
              </a:rPr>
            </a:br>
            <a:r>
              <a:rPr lang="en-US">
                <a:ea typeface="ＭＳ Ｐゴシック"/>
              </a:rPr>
              <a:t>What is cerebellar ataxia?</a:t>
            </a:r>
            <a:endParaRPr lang="en-US"/>
          </a:p>
        </p:txBody>
      </p:sp>
      <p:sp>
        <p:nvSpPr>
          <p:cNvPr id="3" name="Content Placeholder 2">
            <a:extLst>
              <a:ext uri="{FF2B5EF4-FFF2-40B4-BE49-F238E27FC236}">
                <a16:creationId xmlns:a16="http://schemas.microsoft.com/office/drawing/2014/main" id="{81070826-6C08-487A-826E-AD0A55C3A95A}"/>
              </a:ext>
            </a:extLst>
          </p:cNvPr>
          <p:cNvSpPr>
            <a:spLocks noGrp="1"/>
          </p:cNvSpPr>
          <p:nvPr>
            <p:ph idx="1"/>
          </p:nvPr>
        </p:nvSpPr>
        <p:spPr/>
        <p:txBody>
          <a:bodyPr/>
          <a:lstStyle/>
          <a:p>
            <a:r>
              <a:rPr lang="en-US">
                <a:ea typeface="+mn-lt"/>
                <a:cs typeface="+mn-lt"/>
              </a:rPr>
              <a:t>The </a:t>
            </a:r>
            <a:r>
              <a:rPr lang="en-US">
                <a:solidFill>
                  <a:srgbClr val="FFC000"/>
                </a:solidFill>
                <a:ea typeface="+mn-lt"/>
                <a:cs typeface="+mn-lt"/>
              </a:rPr>
              <a:t>movement disorder </a:t>
            </a:r>
            <a:r>
              <a:rPr lang="en-US">
                <a:ea typeface="+mn-lt"/>
                <a:cs typeface="+mn-lt"/>
              </a:rPr>
              <a:t>that results from damage to the cerebellum.</a:t>
            </a:r>
            <a:endParaRPr lang="en-US"/>
          </a:p>
          <a:p>
            <a:r>
              <a:rPr lang="en-US">
                <a:ea typeface="+mn-lt"/>
                <a:cs typeface="+mn-lt"/>
              </a:rPr>
              <a:t>Presents as </a:t>
            </a:r>
            <a:r>
              <a:rPr lang="en-US">
                <a:solidFill>
                  <a:srgbClr val="FFC000"/>
                </a:solidFill>
                <a:ea typeface="+mn-lt"/>
                <a:cs typeface="+mn-lt"/>
              </a:rPr>
              <a:t>poorly coordinated movement </a:t>
            </a:r>
            <a:r>
              <a:rPr lang="en-US">
                <a:ea typeface="+mn-lt"/>
                <a:cs typeface="+mn-lt"/>
              </a:rPr>
              <a:t>without weakness or sensory loss. </a:t>
            </a:r>
            <a:endParaRPr lang="en-US"/>
          </a:p>
          <a:p>
            <a:r>
              <a:rPr lang="en-US">
                <a:solidFill>
                  <a:srgbClr val="FFC000"/>
                </a:solidFill>
                <a:ea typeface="+mn-lt"/>
                <a:cs typeface="+mn-lt"/>
              </a:rPr>
              <a:t>Rehabilitation therapy</a:t>
            </a:r>
            <a:r>
              <a:rPr lang="en-US">
                <a:ea typeface="+mn-lt"/>
                <a:cs typeface="+mn-lt"/>
              </a:rPr>
              <a:t> is the main course for symptom management</a:t>
            </a:r>
            <a:endParaRPr lang="en-US">
              <a:cs typeface="Arial"/>
            </a:endParaRPr>
          </a:p>
          <a:p>
            <a:pPr marL="0" indent="0">
              <a:buNone/>
            </a:pPr>
            <a:endParaRPr lang="en-US">
              <a:cs typeface="Arial"/>
            </a:endParaRPr>
          </a:p>
          <a:p>
            <a:endParaRPr lang="en-US"/>
          </a:p>
        </p:txBody>
      </p:sp>
    </p:spTree>
    <p:extLst>
      <p:ext uri="{BB962C8B-B14F-4D97-AF65-F5344CB8AC3E}">
        <p14:creationId xmlns:p14="http://schemas.microsoft.com/office/powerpoint/2010/main" val="1587979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7826-70A2-4BED-A355-3A849694879F}"/>
              </a:ext>
            </a:extLst>
          </p:cNvPr>
          <p:cNvSpPr>
            <a:spLocks noGrp="1"/>
          </p:cNvSpPr>
          <p:nvPr>
            <p:ph type="title"/>
          </p:nvPr>
        </p:nvSpPr>
        <p:spPr/>
        <p:txBody>
          <a:bodyPr/>
          <a:lstStyle/>
          <a:p>
            <a:r>
              <a:rPr lang="en-US">
                <a:ea typeface="ＭＳ Ｐゴシック"/>
              </a:rPr>
              <a:t>Key Takeaways</a:t>
            </a:r>
            <a:endParaRPr lang="en-US"/>
          </a:p>
        </p:txBody>
      </p:sp>
      <p:sp>
        <p:nvSpPr>
          <p:cNvPr id="3" name="Content Placeholder 2">
            <a:extLst>
              <a:ext uri="{FF2B5EF4-FFF2-40B4-BE49-F238E27FC236}">
                <a16:creationId xmlns:a16="http://schemas.microsoft.com/office/drawing/2014/main" id="{42058F6D-4AF3-41E6-A615-8946AD727E3C}"/>
              </a:ext>
            </a:extLst>
          </p:cNvPr>
          <p:cNvSpPr>
            <a:spLocks noGrp="1"/>
          </p:cNvSpPr>
          <p:nvPr>
            <p:ph idx="1"/>
          </p:nvPr>
        </p:nvSpPr>
        <p:spPr>
          <a:xfrm>
            <a:off x="338667" y="1663700"/>
            <a:ext cx="11519429" cy="4722018"/>
          </a:xfrm>
        </p:spPr>
        <p:txBody>
          <a:bodyPr/>
          <a:lstStyle/>
          <a:p>
            <a:r>
              <a:rPr lang="en-US" sz="2800" b="1">
                <a:ea typeface="+mn-lt"/>
                <a:cs typeface="+mn-lt"/>
              </a:rPr>
              <a:t>Keep moving</a:t>
            </a:r>
            <a:r>
              <a:rPr lang="en-US" sz="2800">
                <a:ea typeface="+mn-lt"/>
                <a:cs typeface="+mn-lt"/>
              </a:rPr>
              <a:t>: Evidence in the literature has shown exercise and activity in ataxia IS beneficial!</a:t>
            </a:r>
            <a:endParaRPr lang="en-US" sz="2800"/>
          </a:p>
          <a:p>
            <a:r>
              <a:rPr lang="en-US" sz="2800">
                <a:ea typeface="+mn-lt"/>
                <a:cs typeface="+mn-lt"/>
              </a:rPr>
              <a:t>Consider seeking a </a:t>
            </a:r>
            <a:r>
              <a:rPr lang="en-US" sz="2800" b="1">
                <a:ea typeface="+mn-lt"/>
                <a:cs typeface="+mn-lt"/>
              </a:rPr>
              <a:t>neurological specialized therapist </a:t>
            </a:r>
            <a:r>
              <a:rPr lang="en-US" sz="2800">
                <a:ea typeface="+mn-lt"/>
                <a:cs typeface="+mn-lt"/>
              </a:rPr>
              <a:t>for exercise/strategies specific for your situation.</a:t>
            </a:r>
            <a:endParaRPr lang="en-US" sz="2800"/>
          </a:p>
          <a:p>
            <a:r>
              <a:rPr lang="en-US" sz="2800" b="1">
                <a:ea typeface="+mn-lt"/>
                <a:cs typeface="+mn-lt"/>
              </a:rPr>
              <a:t>Communicate</a:t>
            </a:r>
            <a:r>
              <a:rPr lang="en-US" sz="2800">
                <a:ea typeface="+mn-lt"/>
                <a:cs typeface="+mn-lt"/>
              </a:rPr>
              <a:t> to your therapist the activities most meaningful to you.</a:t>
            </a:r>
            <a:endParaRPr lang="en-US" sz="2800"/>
          </a:p>
          <a:p>
            <a:r>
              <a:rPr lang="en-US" sz="2800" b="1">
                <a:ea typeface="+mn-lt"/>
                <a:cs typeface="+mn-lt"/>
              </a:rPr>
              <a:t>Set realistic goals </a:t>
            </a:r>
            <a:r>
              <a:rPr lang="en-US" sz="2800">
                <a:ea typeface="+mn-lt"/>
                <a:cs typeface="+mn-lt"/>
              </a:rPr>
              <a:t>and modify expectations as needed.</a:t>
            </a:r>
            <a:endParaRPr lang="en-US" sz="2800"/>
          </a:p>
          <a:p>
            <a:r>
              <a:rPr lang="en-US" sz="2800" b="1">
                <a:ea typeface="+mn-lt"/>
                <a:cs typeface="+mn-lt"/>
              </a:rPr>
              <a:t>Utilize safe strategies: </a:t>
            </a:r>
            <a:r>
              <a:rPr lang="en-US" sz="2800">
                <a:ea typeface="+mn-lt"/>
                <a:cs typeface="+mn-lt"/>
              </a:rPr>
              <a:t>set yourself up for success and prevent falls.</a:t>
            </a:r>
            <a:endParaRPr lang="en-US" sz="2800"/>
          </a:p>
          <a:p>
            <a:r>
              <a:rPr lang="en-US" sz="2800">
                <a:ea typeface="+mn-lt"/>
                <a:cs typeface="+mn-lt"/>
              </a:rPr>
              <a:t>You're not alone on this journey!</a:t>
            </a:r>
          </a:p>
          <a:p>
            <a:pPr marL="0" indent="0">
              <a:buNone/>
            </a:pPr>
            <a:r>
              <a:rPr lang="en-US" b="1">
                <a:solidFill>
                  <a:srgbClr val="FFC000"/>
                </a:solidFill>
                <a:ea typeface="+mn-lt"/>
                <a:cs typeface="+mn-lt"/>
              </a:rPr>
              <a:t>                                       </a:t>
            </a:r>
            <a:endParaRPr lang="en-US">
              <a:solidFill>
                <a:srgbClr val="FFC000"/>
              </a:solidFill>
              <a:cs typeface="Arial"/>
            </a:endParaRPr>
          </a:p>
        </p:txBody>
      </p:sp>
    </p:spTree>
    <p:extLst>
      <p:ext uri="{BB962C8B-B14F-4D97-AF65-F5344CB8AC3E}">
        <p14:creationId xmlns:p14="http://schemas.microsoft.com/office/powerpoint/2010/main" val="1702326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CC12-D7DA-4F40-84F0-F79D5A40E93D}"/>
              </a:ext>
            </a:extLst>
          </p:cNvPr>
          <p:cNvSpPr>
            <a:spLocks noGrp="1"/>
          </p:cNvSpPr>
          <p:nvPr>
            <p:ph type="title"/>
          </p:nvPr>
        </p:nvSpPr>
        <p:spPr/>
        <p:txBody>
          <a:bodyPr/>
          <a:lstStyle/>
          <a:p>
            <a:r>
              <a:rPr lang="en-US">
                <a:ea typeface="ＭＳ Ｐゴシック"/>
              </a:rPr>
              <a:t>Thank You!</a:t>
            </a:r>
            <a:endParaRPr lang="en-US"/>
          </a:p>
        </p:txBody>
      </p:sp>
      <p:sp>
        <p:nvSpPr>
          <p:cNvPr id="8" name="Content Placeholder 7">
            <a:extLst>
              <a:ext uri="{FF2B5EF4-FFF2-40B4-BE49-F238E27FC236}">
                <a16:creationId xmlns:a16="http://schemas.microsoft.com/office/drawing/2014/main" id="{E1521588-256F-43F6-BD4D-2064E4C7BEC7}"/>
              </a:ext>
            </a:extLst>
          </p:cNvPr>
          <p:cNvSpPr>
            <a:spLocks noGrp="1"/>
          </p:cNvSpPr>
          <p:nvPr>
            <p:ph idx="1"/>
          </p:nvPr>
        </p:nvSpPr>
        <p:spPr/>
        <p:txBody>
          <a:bodyPr/>
          <a:lstStyle/>
          <a:p>
            <a:r>
              <a:rPr lang="en-US">
                <a:ea typeface="ＭＳ Ｐゴシック"/>
              </a:rPr>
              <a:t>Participants</a:t>
            </a:r>
          </a:p>
          <a:p>
            <a:r>
              <a:rPr lang="en-US">
                <a:ea typeface="ＭＳ Ｐゴシック"/>
              </a:rPr>
              <a:t>Conference organizers, Lori Shogren</a:t>
            </a:r>
            <a:endParaRPr lang="en-US"/>
          </a:p>
          <a:p>
            <a:r>
              <a:rPr lang="en-US">
                <a:ea typeface="ＭＳ Ｐゴシック"/>
              </a:rPr>
              <a:t>Johns Hopkins Ataxia Center funders/supporters</a:t>
            </a:r>
            <a:endParaRPr lang="en-US"/>
          </a:p>
          <a:p>
            <a:r>
              <a:rPr lang="en-US">
                <a:ea typeface="ＭＳ Ｐゴシック"/>
              </a:rPr>
              <a:t>Kennedy Krieger Center of Movement Studies and Pediatric Ataxia Clinic</a:t>
            </a:r>
            <a:endParaRPr lang="en-US"/>
          </a:p>
        </p:txBody>
      </p:sp>
      <p:pic>
        <p:nvPicPr>
          <p:cNvPr id="9" name="Picture 9" descr="Logo, company name&#10;&#10;Description automatically generated">
            <a:extLst>
              <a:ext uri="{FF2B5EF4-FFF2-40B4-BE49-F238E27FC236}">
                <a16:creationId xmlns:a16="http://schemas.microsoft.com/office/drawing/2014/main" id="{1B80B576-186C-4E96-A6DD-D2243056F083}"/>
              </a:ext>
            </a:extLst>
          </p:cNvPr>
          <p:cNvPicPr>
            <a:picLocks noChangeAspect="1"/>
          </p:cNvPicPr>
          <p:nvPr/>
        </p:nvPicPr>
        <p:blipFill>
          <a:blip r:embed="rId2"/>
          <a:stretch>
            <a:fillRect/>
          </a:stretch>
        </p:blipFill>
        <p:spPr>
          <a:xfrm>
            <a:off x="1078706" y="5066209"/>
            <a:ext cx="2743200" cy="1586505"/>
          </a:xfrm>
          <a:prstGeom prst="rect">
            <a:avLst/>
          </a:prstGeom>
        </p:spPr>
      </p:pic>
      <p:pic>
        <p:nvPicPr>
          <p:cNvPr id="3" name="Picture 3" descr="A picture containing text&#10;&#10;Description automatically generated">
            <a:extLst>
              <a:ext uri="{FF2B5EF4-FFF2-40B4-BE49-F238E27FC236}">
                <a16:creationId xmlns:a16="http://schemas.microsoft.com/office/drawing/2014/main" id="{07EF519E-D11D-4240-BCC4-A1DF2526E914}"/>
              </a:ext>
            </a:extLst>
          </p:cNvPr>
          <p:cNvPicPr>
            <a:picLocks noChangeAspect="1"/>
          </p:cNvPicPr>
          <p:nvPr/>
        </p:nvPicPr>
        <p:blipFill>
          <a:blip r:embed="rId3"/>
          <a:stretch>
            <a:fillRect/>
          </a:stretch>
        </p:blipFill>
        <p:spPr>
          <a:xfrm>
            <a:off x="4969265" y="5347439"/>
            <a:ext cx="2743200" cy="993913"/>
          </a:xfrm>
          <a:prstGeom prst="rect">
            <a:avLst/>
          </a:prstGeom>
        </p:spPr>
      </p:pic>
      <p:pic>
        <p:nvPicPr>
          <p:cNvPr id="4" name="Picture 4" descr="Logo, company name&#10;&#10;Description automatically generated">
            <a:extLst>
              <a:ext uri="{FF2B5EF4-FFF2-40B4-BE49-F238E27FC236}">
                <a16:creationId xmlns:a16="http://schemas.microsoft.com/office/drawing/2014/main" id="{5331BC79-3A47-4DAA-A2ED-09FC7A5BB1C0}"/>
              </a:ext>
            </a:extLst>
          </p:cNvPr>
          <p:cNvPicPr>
            <a:picLocks noChangeAspect="1"/>
          </p:cNvPicPr>
          <p:nvPr/>
        </p:nvPicPr>
        <p:blipFill>
          <a:blip r:embed="rId4"/>
          <a:stretch>
            <a:fillRect/>
          </a:stretch>
        </p:blipFill>
        <p:spPr>
          <a:xfrm>
            <a:off x="9451181" y="5018824"/>
            <a:ext cx="2743200" cy="1678103"/>
          </a:xfrm>
          <a:prstGeom prst="rect">
            <a:avLst/>
          </a:prstGeom>
        </p:spPr>
      </p:pic>
    </p:spTree>
    <p:extLst>
      <p:ext uri="{BB962C8B-B14F-4D97-AF65-F5344CB8AC3E}">
        <p14:creationId xmlns:p14="http://schemas.microsoft.com/office/powerpoint/2010/main" val="188737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a:latin typeface="Roboto" panose="02000000000000000000" pitchFamily="2" charset="0"/>
                <a:ea typeface="Roboto" panose="02000000000000000000" pitchFamily="2" charset="0"/>
              </a:rPr>
              <a:t>Outline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1626345"/>
            <a:ext cx="9675868" cy="4351338"/>
          </a:xfrm>
        </p:spPr>
        <p:txBody>
          <a:bodyPr vert="horz" lIns="91440" tIns="45720" rIns="91440" bIns="45720" rtlCol="0" anchor="t">
            <a:normAutofit lnSpcReduction="10000"/>
          </a:bodyPr>
          <a:lstStyle/>
          <a:p>
            <a:pPr marL="342900" indent="-342900"/>
            <a:endParaRPr lang="en-US" sz="2400">
              <a:ea typeface="+mn-lt"/>
              <a:cs typeface="+mn-lt"/>
            </a:endParaRPr>
          </a:p>
          <a:p>
            <a:pPr marL="342900" indent="-342900"/>
            <a:r>
              <a:rPr lang="en-US" sz="2400">
                <a:ea typeface="+mn-lt"/>
                <a:cs typeface="+mn-lt"/>
              </a:rPr>
              <a:t>How does the </a:t>
            </a:r>
            <a:r>
              <a:rPr lang="en-US" sz="2400" b="1">
                <a:ea typeface="+mn-lt"/>
                <a:cs typeface="+mn-lt"/>
              </a:rPr>
              <a:t>cerebellum</a:t>
            </a:r>
            <a:r>
              <a:rPr lang="en-US" sz="2400">
                <a:ea typeface="+mn-lt"/>
                <a:cs typeface="+mn-lt"/>
              </a:rPr>
              <a:t> work?</a:t>
            </a:r>
            <a:endParaRPr lang="en-US" sz="2400">
              <a:latin typeface="Roboto" panose="02000000000000000000" pitchFamily="2" charset="0"/>
              <a:ea typeface="Roboto" panose="02000000000000000000" pitchFamily="2" charset="0"/>
              <a:cs typeface="+mn-lt"/>
            </a:endParaRPr>
          </a:p>
          <a:p>
            <a:pPr marL="342900" indent="-342900"/>
            <a:r>
              <a:rPr lang="en-US" sz="2400">
                <a:ea typeface="+mn-lt"/>
                <a:cs typeface="+mn-lt"/>
              </a:rPr>
              <a:t>Identify </a:t>
            </a:r>
            <a:r>
              <a:rPr lang="en-US" sz="2400" b="1">
                <a:ea typeface="+mn-lt"/>
                <a:cs typeface="+mn-lt"/>
              </a:rPr>
              <a:t>common impairments </a:t>
            </a:r>
            <a:r>
              <a:rPr lang="en-US" sz="2400">
                <a:ea typeface="+mn-lt"/>
                <a:cs typeface="+mn-lt"/>
              </a:rPr>
              <a:t>in people living with ataxia.</a:t>
            </a:r>
            <a:endParaRPr lang="en-US" sz="2400">
              <a:latin typeface="Roboto" panose="02000000000000000000" pitchFamily="2" charset="0"/>
              <a:ea typeface="Roboto" panose="02000000000000000000" pitchFamily="2" charset="0"/>
              <a:cs typeface="+mn-lt"/>
            </a:endParaRPr>
          </a:p>
          <a:p>
            <a:pPr marL="800100" lvl="1" indent="-342900">
              <a:buFont typeface="Wingdings" panose="020B0604020202020204" pitchFamily="34" charset="0"/>
              <a:buChar char="Ø"/>
            </a:pPr>
            <a:r>
              <a:rPr lang="en-US">
                <a:ea typeface="+mn-lt"/>
                <a:cs typeface="+mn-lt"/>
              </a:rPr>
              <a:t>Imbalance</a:t>
            </a:r>
          </a:p>
          <a:p>
            <a:pPr marL="800100" lvl="1" indent="-342900">
              <a:buFont typeface="Wingdings" panose="020B0604020202020204" pitchFamily="34" charset="0"/>
              <a:buChar char="Ø"/>
            </a:pPr>
            <a:r>
              <a:rPr lang="en-US">
                <a:ea typeface="+mn-lt"/>
                <a:cs typeface="+mn-lt"/>
              </a:rPr>
              <a:t>Limb ataxia</a:t>
            </a:r>
          </a:p>
          <a:p>
            <a:pPr marL="800100" lvl="1" indent="-342900">
              <a:buFont typeface="Wingdings" panose="020B0604020202020204" pitchFamily="34" charset="0"/>
              <a:buChar char="Ø"/>
            </a:pPr>
            <a:r>
              <a:rPr lang="en-US">
                <a:ea typeface="+mn-lt"/>
                <a:cs typeface="+mn-lt"/>
              </a:rPr>
              <a:t>Dynamic oculomotor impairments</a:t>
            </a:r>
          </a:p>
          <a:p>
            <a:pPr marL="800100" lvl="1" indent="-342900">
              <a:buFont typeface="Wingdings" panose="020B0604020202020204" pitchFamily="34" charset="0"/>
              <a:buChar char="Ø"/>
            </a:pPr>
            <a:r>
              <a:rPr lang="en-US">
                <a:ea typeface="+mn-lt"/>
                <a:cs typeface="+mn-lt"/>
              </a:rPr>
              <a:t>Identify</a:t>
            </a:r>
            <a:r>
              <a:rPr lang="en-US" sz="2400">
                <a:ea typeface="+mn-lt"/>
                <a:cs typeface="+mn-lt"/>
              </a:rPr>
              <a:t> </a:t>
            </a:r>
            <a:r>
              <a:rPr lang="en-US" sz="2400" b="1">
                <a:ea typeface="+mn-lt"/>
                <a:cs typeface="+mn-lt"/>
              </a:rPr>
              <a:t>motor learning strategies.</a:t>
            </a:r>
            <a:endParaRPr lang="en-US"/>
          </a:p>
          <a:p>
            <a:pPr marL="342900" indent="-342900"/>
            <a:r>
              <a:rPr lang="en-US" sz="2400">
                <a:ea typeface="+mn-lt"/>
                <a:cs typeface="+mn-lt"/>
              </a:rPr>
              <a:t>Discuss current rehab </a:t>
            </a:r>
            <a:r>
              <a:rPr lang="en-US" sz="2400" b="1">
                <a:ea typeface="+mn-lt"/>
                <a:cs typeface="+mn-lt"/>
              </a:rPr>
              <a:t>evidence</a:t>
            </a:r>
            <a:r>
              <a:rPr lang="en-US" sz="2400">
                <a:ea typeface="+mn-lt"/>
                <a:cs typeface="+mn-lt"/>
              </a:rPr>
              <a:t> in the literature.</a:t>
            </a:r>
          </a:p>
          <a:p>
            <a:pPr marL="800100" lvl="1" indent="-342900">
              <a:buFont typeface="Wingdings" panose="020B0604020202020204" pitchFamily="34" charset="0"/>
              <a:buChar char="Ø"/>
            </a:pPr>
            <a:r>
              <a:rPr lang="en-US" sz="2000">
                <a:ea typeface="+mn-lt"/>
                <a:cs typeface="+mn-lt"/>
              </a:rPr>
              <a:t>Identify rehab</a:t>
            </a:r>
            <a:r>
              <a:rPr lang="en-US" sz="2000" b="1">
                <a:ea typeface="+mn-lt"/>
                <a:cs typeface="+mn-lt"/>
              </a:rPr>
              <a:t> evaluation tools and treatment principles</a:t>
            </a:r>
            <a:r>
              <a:rPr lang="en-US" sz="2000">
                <a:ea typeface="+mn-lt"/>
                <a:cs typeface="+mn-lt"/>
              </a:rPr>
              <a:t>.</a:t>
            </a:r>
            <a:endParaRPr lang="en-US" sz="2000">
              <a:cs typeface="Calibri" panose="020F0502020204030204"/>
            </a:endParaRPr>
          </a:p>
          <a:p>
            <a:pPr marL="342900" indent="-342900"/>
            <a:r>
              <a:rPr lang="en-US" sz="2400">
                <a:ea typeface="+mn-lt"/>
                <a:cs typeface="+mn-lt"/>
              </a:rPr>
              <a:t>Discuss </a:t>
            </a:r>
            <a:r>
              <a:rPr lang="en-US" sz="2400" b="1">
                <a:ea typeface="+mn-lt"/>
                <a:cs typeface="+mn-lt"/>
              </a:rPr>
              <a:t>safe mobility strategies</a:t>
            </a:r>
            <a:r>
              <a:rPr lang="en-US" sz="2400">
                <a:ea typeface="+mn-lt"/>
                <a:cs typeface="+mn-lt"/>
              </a:rPr>
              <a:t>.</a:t>
            </a:r>
            <a:endParaRPr lang="en-US" sz="2400">
              <a:cs typeface="Calibri" panose="020F0502020204030204"/>
            </a:endParaRPr>
          </a:p>
          <a:p>
            <a:pPr marL="342900" indent="-342900"/>
            <a:r>
              <a:rPr lang="en-US" sz="2400">
                <a:latin typeface="Calibri"/>
                <a:ea typeface="Roboto"/>
                <a:cs typeface="Calibri"/>
              </a:rPr>
              <a:t>Why seek </a:t>
            </a:r>
            <a:r>
              <a:rPr lang="en-US" sz="2400" b="1">
                <a:latin typeface="Calibri"/>
                <a:ea typeface="Roboto"/>
                <a:cs typeface="Calibri"/>
              </a:rPr>
              <a:t>rehabilitation</a:t>
            </a:r>
            <a:r>
              <a:rPr lang="en-US" sz="2400">
                <a:latin typeface="Calibri"/>
                <a:ea typeface="Roboto"/>
                <a:cs typeface="Calibri"/>
              </a:rPr>
              <a:t>?</a:t>
            </a:r>
            <a:endParaRPr lang="en-US" sz="2400">
              <a:latin typeface="Calibri"/>
              <a:ea typeface="Roboto" panose="02000000000000000000" pitchFamily="2" charset="0"/>
              <a:cs typeface="Calibri"/>
            </a:endParaRPr>
          </a:p>
          <a:p>
            <a:endParaRPr lang="en-US" sz="1400">
              <a:latin typeface="Roboto" panose="02000000000000000000" pitchFamily="2" charset="0"/>
              <a:ea typeface="Roboto" panose="02000000000000000000" pitchFamily="2" charset="0"/>
              <a:cs typeface="Calibri"/>
            </a:endParaRPr>
          </a:p>
        </p:txBody>
      </p:sp>
    </p:spTree>
    <p:extLst>
      <p:ext uri="{BB962C8B-B14F-4D97-AF65-F5344CB8AC3E}">
        <p14:creationId xmlns:p14="http://schemas.microsoft.com/office/powerpoint/2010/main" val="2614192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EB38-C47F-45A2-8F7F-5C5945B2782C}"/>
              </a:ext>
            </a:extLst>
          </p:cNvPr>
          <p:cNvSpPr>
            <a:spLocks noGrp="1"/>
          </p:cNvSpPr>
          <p:nvPr>
            <p:ph type="title"/>
          </p:nvPr>
        </p:nvSpPr>
        <p:spPr/>
        <p:txBody>
          <a:bodyPr/>
          <a:lstStyle/>
          <a:p>
            <a:r>
              <a:rPr lang="en-US">
                <a:ea typeface="ＭＳ Ｐゴシック"/>
              </a:rPr>
              <a:t>References</a:t>
            </a:r>
            <a:endParaRPr lang="en-US"/>
          </a:p>
        </p:txBody>
      </p:sp>
      <p:sp>
        <p:nvSpPr>
          <p:cNvPr id="3" name="Content Placeholder 2">
            <a:extLst>
              <a:ext uri="{FF2B5EF4-FFF2-40B4-BE49-F238E27FC236}">
                <a16:creationId xmlns:a16="http://schemas.microsoft.com/office/drawing/2014/main" id="{CC03A53F-5554-425B-B0CB-988044292043}"/>
              </a:ext>
            </a:extLst>
          </p:cNvPr>
          <p:cNvSpPr>
            <a:spLocks noGrp="1"/>
          </p:cNvSpPr>
          <p:nvPr>
            <p:ph idx="1"/>
          </p:nvPr>
        </p:nvSpPr>
        <p:spPr>
          <a:xfrm>
            <a:off x="3969" y="1600200"/>
            <a:ext cx="12090928" cy="5043487"/>
          </a:xfrm>
        </p:spPr>
        <p:txBody>
          <a:bodyPr/>
          <a:lstStyle/>
          <a:p>
            <a:pPr>
              <a:buFont typeface="Arial"/>
              <a:buChar char="•"/>
            </a:pPr>
            <a:r>
              <a:rPr lang="en-US" sz="1500">
                <a:ea typeface="+mn-lt"/>
                <a:cs typeface="+mn-lt"/>
              </a:rPr>
              <a:t>Bastian AJ. Learning to predict the future: the cerebellum adapts feedforward movement control. </a:t>
            </a:r>
            <a:r>
              <a:rPr lang="en-US" sz="1500" err="1">
                <a:ea typeface="+mn-lt"/>
                <a:cs typeface="+mn-lt"/>
              </a:rPr>
              <a:t>Curr</a:t>
            </a:r>
            <a:r>
              <a:rPr lang="en-US" sz="1500">
                <a:ea typeface="+mn-lt"/>
                <a:cs typeface="+mn-lt"/>
              </a:rPr>
              <a:t> </a:t>
            </a:r>
            <a:r>
              <a:rPr lang="en-US" sz="1500" err="1">
                <a:ea typeface="+mn-lt"/>
                <a:cs typeface="+mn-lt"/>
              </a:rPr>
              <a:t>Opin</a:t>
            </a:r>
            <a:r>
              <a:rPr lang="en-US" sz="1500">
                <a:ea typeface="+mn-lt"/>
                <a:cs typeface="+mn-lt"/>
              </a:rPr>
              <a:t> </a:t>
            </a:r>
            <a:r>
              <a:rPr lang="en-US" sz="1500" err="1">
                <a:ea typeface="+mn-lt"/>
                <a:cs typeface="+mn-lt"/>
              </a:rPr>
              <a:t>Neurobiol</a:t>
            </a:r>
            <a:r>
              <a:rPr lang="en-US" sz="1500">
                <a:ea typeface="+mn-lt"/>
                <a:cs typeface="+mn-lt"/>
              </a:rPr>
              <a:t> 2006, 16(6): 645-649. </a:t>
            </a:r>
            <a:endParaRPr lang="en-US" sz="1500"/>
          </a:p>
          <a:p>
            <a:pPr>
              <a:buFont typeface="Arial"/>
            </a:pPr>
            <a:r>
              <a:rPr lang="en-US" sz="1500">
                <a:ea typeface="+mn-lt"/>
                <a:cs typeface="+mn-lt"/>
              </a:rPr>
              <a:t>Barbuto S, Martelli D, Omofuma IB, et al. Phase I randomized single-blinded controlled study investigating the potential benefit of aerobic exercise in degenerative cerebellar disease. </a:t>
            </a:r>
            <a:r>
              <a:rPr lang="en-US" sz="1500" i="1">
                <a:ea typeface="+mn-lt"/>
                <a:cs typeface="+mn-lt"/>
              </a:rPr>
              <a:t>Clinical Rehabilitation</a:t>
            </a:r>
            <a:r>
              <a:rPr lang="en-US" sz="1500">
                <a:ea typeface="+mn-lt"/>
                <a:cs typeface="+mn-lt"/>
              </a:rPr>
              <a:t>. 2020;34(5):584-594. doi:</a:t>
            </a:r>
            <a:r>
              <a:rPr lang="en-US" sz="1500">
                <a:ea typeface="+mn-lt"/>
                <a:cs typeface="+mn-lt"/>
                <a:hlinkClick r:id="rId2"/>
              </a:rPr>
              <a:t>10.1177/0269215520905073</a:t>
            </a:r>
            <a:endParaRPr lang="en-US" sz="1500">
              <a:ea typeface="+mn-lt"/>
              <a:cs typeface="+mn-lt"/>
            </a:endParaRPr>
          </a:p>
          <a:p>
            <a:r>
              <a:rPr lang="en-US" sz="1500">
                <a:ea typeface="+mn-lt"/>
                <a:cs typeface="+mn-lt"/>
              </a:rPr>
              <a:t> Chang YJ, Chou CC, Huang WT, Lu CS, Wong AM, </a:t>
            </a:r>
            <a:r>
              <a:rPr lang="en-US" sz="1500" err="1">
                <a:ea typeface="+mn-lt"/>
                <a:cs typeface="+mn-lt"/>
              </a:rPr>
              <a:t>HsuMJ</a:t>
            </a:r>
            <a:r>
              <a:rPr lang="en-US" sz="1500">
                <a:ea typeface="+mn-lt"/>
                <a:cs typeface="+mn-lt"/>
              </a:rPr>
              <a:t>. Cycling regimen induces spinal circuitry plasticity and improves leg muscle coordination in individuals with spinocerebellar ataxia. </a:t>
            </a:r>
            <a:r>
              <a:rPr lang="en-US" sz="1500" i="1">
                <a:ea typeface="+mn-lt"/>
                <a:cs typeface="+mn-lt"/>
              </a:rPr>
              <a:t>Arch Phys Med </a:t>
            </a:r>
            <a:r>
              <a:rPr lang="en-US" sz="1500" i="1" err="1">
                <a:ea typeface="+mn-lt"/>
                <a:cs typeface="+mn-lt"/>
              </a:rPr>
              <a:t>Rehabil</a:t>
            </a:r>
            <a:r>
              <a:rPr lang="en-US" sz="1500">
                <a:ea typeface="+mn-lt"/>
                <a:cs typeface="+mn-lt"/>
              </a:rPr>
              <a:t>. 2015;96:1006-1013.</a:t>
            </a:r>
            <a:endParaRPr lang="en-US" sz="1500"/>
          </a:p>
          <a:p>
            <a:r>
              <a:rPr lang="en-US" sz="1500">
                <a:ea typeface="+mn-lt"/>
                <a:cs typeface="+mn-lt"/>
              </a:rPr>
              <a:t> De Silva, R., Greenfield, J., Cook, A., Bonney, H., </a:t>
            </a:r>
            <a:r>
              <a:rPr lang="en-US" sz="1500" err="1">
                <a:ea typeface="+mn-lt"/>
                <a:cs typeface="+mn-lt"/>
              </a:rPr>
              <a:t>Vallortigara</a:t>
            </a:r>
            <a:r>
              <a:rPr lang="en-US" sz="1500">
                <a:ea typeface="+mn-lt"/>
                <a:cs typeface="+mn-lt"/>
              </a:rPr>
              <a:t>, J., Hunt, B., and </a:t>
            </a:r>
            <a:r>
              <a:rPr lang="en-US" sz="1500" err="1">
                <a:ea typeface="+mn-lt"/>
                <a:cs typeface="+mn-lt"/>
              </a:rPr>
              <a:t>Giunti</a:t>
            </a:r>
            <a:r>
              <a:rPr lang="en-US" sz="1500">
                <a:ea typeface="+mn-lt"/>
                <a:cs typeface="+mn-lt"/>
              </a:rPr>
              <a:t>, P. Guidelines on the diagnosis and management of the progressive ataxias. </a:t>
            </a:r>
            <a:r>
              <a:rPr lang="en-US" sz="1500" err="1">
                <a:ea typeface="+mn-lt"/>
                <a:cs typeface="+mn-lt"/>
              </a:rPr>
              <a:t>Orphanet</a:t>
            </a:r>
            <a:r>
              <a:rPr lang="en-US" sz="1500">
                <a:ea typeface="+mn-lt"/>
                <a:cs typeface="+mn-lt"/>
              </a:rPr>
              <a:t> Journal of Rare Diseases 2019 (14); 51.</a:t>
            </a:r>
            <a:endParaRPr lang="en-US" sz="1500"/>
          </a:p>
          <a:p>
            <a:r>
              <a:rPr lang="en-US" sz="1500">
                <a:ea typeface="+mn-lt"/>
                <a:cs typeface="+mn-lt"/>
              </a:rPr>
              <a:t> Ilg W, </a:t>
            </a:r>
            <a:r>
              <a:rPr lang="en-US" sz="1500" err="1">
                <a:ea typeface="+mn-lt"/>
                <a:cs typeface="+mn-lt"/>
              </a:rPr>
              <a:t>Synofzik</a:t>
            </a:r>
            <a:r>
              <a:rPr lang="en-US" sz="1500">
                <a:ea typeface="+mn-lt"/>
                <a:cs typeface="+mn-lt"/>
              </a:rPr>
              <a:t> M, Brotz D, Burkard S, Giese MA, Schols L. Intensive coordinative training improves motor performance in degenerative cerebellar disease. Neurol 2009; 79 (20):2056-2060. </a:t>
            </a:r>
            <a:endParaRPr lang="en-US" sz="1500"/>
          </a:p>
          <a:p>
            <a:r>
              <a:rPr lang="en-US" sz="1500">
                <a:ea typeface="+mn-lt"/>
                <a:cs typeface="+mn-lt"/>
              </a:rPr>
              <a:t> Keller JL, Bastian AJ. A home balance exercise program improves walking in people with cerebellar ataxia. Neurorehabilitation and Neural Repair. 2014; 28(8): 770-778. </a:t>
            </a:r>
            <a:endParaRPr lang="en-US" sz="1500"/>
          </a:p>
          <a:p>
            <a:r>
              <a:rPr lang="en-US" sz="1500">
                <a:ea typeface="+mn-lt"/>
                <a:cs typeface="+mn-lt"/>
              </a:rPr>
              <a:t> Milne et al  Rehabilitation for Individuals With Genetic Degenerative Ataxia: A Systematic Review  Rehabilitation for Individuals With Genetic Degenerative Ataxia: A Systematic Review.  Neurorehabilitation and Neural Repair 31(7)  609-629.</a:t>
            </a:r>
            <a:endParaRPr lang="en-US" sz="1500"/>
          </a:p>
          <a:p>
            <a:r>
              <a:rPr lang="en-US" sz="1500">
                <a:ea typeface="+mn-lt"/>
                <a:cs typeface="+mn-lt"/>
              </a:rPr>
              <a:t> Millar JL, Schubert, Report of oscillopsia in ataxia patients correlates with activity, not vestibular ocular reflex gain, Journal of Vestibular Research, Accepted for publication, November 18, 2021.</a:t>
            </a:r>
            <a:endParaRPr lang="en-US" sz="1500"/>
          </a:p>
          <a:p>
            <a:r>
              <a:rPr lang="en-US" sz="1500">
                <a:ea typeface="+mn-lt"/>
                <a:cs typeface="+mn-lt"/>
              </a:rPr>
              <a:t> Morton SM, Bastian AJ. Relative contributions of balance and voluntary leg-coordination deficits to cerebellar gait ataxia. J </a:t>
            </a:r>
            <a:r>
              <a:rPr lang="en-US" sz="1500" err="1">
                <a:ea typeface="+mn-lt"/>
                <a:cs typeface="+mn-lt"/>
              </a:rPr>
              <a:t>Neurophysiol</a:t>
            </a:r>
            <a:r>
              <a:rPr lang="en-US" sz="1500">
                <a:ea typeface="+mn-lt"/>
                <a:cs typeface="+mn-lt"/>
              </a:rPr>
              <a:t> 2003; 89(4): 1844-1856.</a:t>
            </a:r>
            <a:endParaRPr lang="en-US" sz="1500"/>
          </a:p>
          <a:p>
            <a:r>
              <a:rPr lang="en-US" sz="1500">
                <a:ea typeface="+mn-lt"/>
                <a:cs typeface="+mn-lt"/>
              </a:rPr>
              <a:t> Morton SM, Bastian AJ.  Cerebellar control of balance and locomotion. Neuroscientist 2004; June (10): 247-59.</a:t>
            </a:r>
            <a:endParaRPr lang="en-US" sz="1500"/>
          </a:p>
          <a:p>
            <a:endParaRPr lang="en-US" sz="1600"/>
          </a:p>
        </p:txBody>
      </p:sp>
    </p:spTree>
    <p:extLst>
      <p:ext uri="{BB962C8B-B14F-4D97-AF65-F5344CB8AC3E}">
        <p14:creationId xmlns:p14="http://schemas.microsoft.com/office/powerpoint/2010/main" val="607290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882E4-F6A7-43A8-93B6-A49B229A918F}"/>
              </a:ext>
            </a:extLst>
          </p:cNvPr>
          <p:cNvSpPr>
            <a:spLocks noGrp="1"/>
          </p:cNvSpPr>
          <p:nvPr>
            <p:ph type="title"/>
          </p:nvPr>
        </p:nvSpPr>
        <p:spPr/>
        <p:txBody>
          <a:bodyPr/>
          <a:lstStyle/>
          <a:p>
            <a:r>
              <a:rPr lang="en-US">
                <a:ea typeface="ＭＳ Ｐゴシック"/>
              </a:rPr>
              <a:t>References</a:t>
            </a:r>
            <a:endParaRPr lang="en-US"/>
          </a:p>
        </p:txBody>
      </p:sp>
      <p:sp>
        <p:nvSpPr>
          <p:cNvPr id="3" name="Content Placeholder 2">
            <a:extLst>
              <a:ext uri="{FF2B5EF4-FFF2-40B4-BE49-F238E27FC236}">
                <a16:creationId xmlns:a16="http://schemas.microsoft.com/office/drawing/2014/main" id="{2E330B8D-C095-4CE2-976A-DF2719538678}"/>
              </a:ext>
            </a:extLst>
          </p:cNvPr>
          <p:cNvSpPr>
            <a:spLocks noGrp="1"/>
          </p:cNvSpPr>
          <p:nvPr>
            <p:ph idx="1"/>
          </p:nvPr>
        </p:nvSpPr>
        <p:spPr>
          <a:xfrm>
            <a:off x="60855" y="1609461"/>
            <a:ext cx="11961283" cy="4114800"/>
          </a:xfrm>
        </p:spPr>
        <p:txBody>
          <a:bodyPr/>
          <a:lstStyle/>
          <a:p>
            <a:r>
              <a:rPr lang="en-US" sz="1500">
                <a:ea typeface="+mn-lt"/>
                <a:cs typeface="+mn-lt"/>
              </a:rPr>
              <a:t> Miyai, I., Ito, M., Hattori, N., Mihara, M., Hatakenaka, M., Yagura, H., … Nishizawa, M. (2012). Cerebellar Ataxia Rehabilitation Trial in Degenerative Cerebellar Diseases. </a:t>
            </a:r>
            <a:r>
              <a:rPr lang="en-US" sz="1500" i="1">
                <a:ea typeface="+mn-lt"/>
                <a:cs typeface="+mn-lt"/>
              </a:rPr>
              <a:t>Neurorehabilitation and Neural Repair</a:t>
            </a:r>
            <a:r>
              <a:rPr lang="en-US" sz="1500">
                <a:ea typeface="+mn-lt"/>
                <a:cs typeface="+mn-lt"/>
              </a:rPr>
              <a:t>, </a:t>
            </a:r>
            <a:r>
              <a:rPr lang="en-US" sz="1500" i="1">
                <a:ea typeface="+mn-lt"/>
                <a:cs typeface="+mn-lt"/>
              </a:rPr>
              <a:t>26</a:t>
            </a:r>
            <a:r>
              <a:rPr lang="en-US" sz="1500">
                <a:ea typeface="+mn-lt"/>
                <a:cs typeface="+mn-lt"/>
              </a:rPr>
              <a:t>(5), 515- 522. </a:t>
            </a:r>
            <a:r>
              <a:rPr lang="en-US" sz="1500">
                <a:ea typeface="+mn-lt"/>
                <a:cs typeface="+mn-lt"/>
                <a:hlinkClick r:id="rId2"/>
              </a:rPr>
              <a:t>https://doi.org/10.1177/1545968311425918</a:t>
            </a:r>
            <a:endParaRPr lang="en-US" sz="1500"/>
          </a:p>
          <a:p>
            <a:r>
              <a:rPr lang="en-US" sz="1500">
                <a:ea typeface="+mn-lt"/>
                <a:cs typeface="+mn-lt"/>
              </a:rPr>
              <a:t> Reoli R, Therrien A, Cherry-Allen K, Keller J, Millar J, Bastian A, Is the dynamic gait index a useful outcome to measure balance and ambulation in patients with cerebellar ataxia?, Gait &amp; Posture, Volume 89, 2021, Pages 200-205, ISSN 0966-6362, </a:t>
            </a:r>
            <a:r>
              <a:rPr lang="en-US" sz="1500">
                <a:ea typeface="+mn-lt"/>
                <a:cs typeface="+mn-lt"/>
                <a:hlinkClick r:id="rId3"/>
              </a:rPr>
              <a:t>https://doi.org/10.1016/j.gaitpost.2021.07.011</a:t>
            </a:r>
            <a:r>
              <a:rPr lang="en-US" sz="1500">
                <a:ea typeface="+mn-lt"/>
                <a:cs typeface="+mn-lt"/>
              </a:rPr>
              <a:t>.</a:t>
            </a:r>
            <a:endParaRPr lang="en-US" sz="1500"/>
          </a:p>
          <a:p>
            <a:r>
              <a:rPr lang="en-US" sz="1500">
                <a:ea typeface="+mn-lt"/>
                <a:cs typeface="+mn-lt"/>
              </a:rPr>
              <a:t>Reoli R, Cherry-Allen K, Therrien A, Keller J, Leech K, Whitt AL, Bastian A. Can the ARAT Be Used to Measure Arm Function in People With Cerebellar Ataxia? Phys Ther. 2021 Feb 4;101(2):pzaa203. doi: 10.1093/ptj/pzaa203. PMID: 33336704; PMCID: PMC7899061.</a:t>
            </a:r>
          </a:p>
          <a:p>
            <a:r>
              <a:rPr lang="en-US" sz="1500">
                <a:ea typeface="+mn-lt"/>
                <a:cs typeface="+mn-lt"/>
              </a:rPr>
              <a:t> Schmitz-Hübsch T, du </a:t>
            </a:r>
            <a:r>
              <a:rPr lang="en-US" sz="1500" err="1">
                <a:ea typeface="+mn-lt"/>
                <a:cs typeface="+mn-lt"/>
              </a:rPr>
              <a:t>Montcel</a:t>
            </a:r>
            <a:r>
              <a:rPr lang="en-US" sz="1500">
                <a:ea typeface="+mn-lt"/>
                <a:cs typeface="+mn-lt"/>
              </a:rPr>
              <a:t> ST, Baliko L, </a:t>
            </a:r>
            <a:r>
              <a:rPr lang="en-US" sz="1500" err="1">
                <a:ea typeface="+mn-lt"/>
                <a:cs typeface="+mn-lt"/>
              </a:rPr>
              <a:t>Berciano</a:t>
            </a:r>
            <a:r>
              <a:rPr lang="en-US" sz="1500">
                <a:ea typeface="+mn-lt"/>
                <a:cs typeface="+mn-lt"/>
              </a:rPr>
              <a:t> J, Boesch S, </a:t>
            </a:r>
            <a:r>
              <a:rPr lang="en-US" sz="1500" err="1">
                <a:ea typeface="+mn-lt"/>
                <a:cs typeface="+mn-lt"/>
              </a:rPr>
              <a:t>Depondt</a:t>
            </a:r>
            <a:r>
              <a:rPr lang="en-US" sz="1500">
                <a:ea typeface="+mn-lt"/>
                <a:cs typeface="+mn-lt"/>
              </a:rPr>
              <a:t> C, </a:t>
            </a:r>
            <a:r>
              <a:rPr lang="en-US" sz="1500" err="1">
                <a:ea typeface="+mn-lt"/>
                <a:cs typeface="+mn-lt"/>
              </a:rPr>
              <a:t>Giunti</a:t>
            </a:r>
            <a:r>
              <a:rPr lang="en-US" sz="1500">
                <a:ea typeface="+mn-lt"/>
                <a:cs typeface="+mn-lt"/>
              </a:rPr>
              <a:t> P, </a:t>
            </a:r>
            <a:r>
              <a:rPr lang="en-US" sz="1500" err="1">
                <a:ea typeface="+mn-lt"/>
                <a:cs typeface="+mn-lt"/>
              </a:rPr>
              <a:t>Globas</a:t>
            </a:r>
            <a:r>
              <a:rPr lang="en-US" sz="1500">
                <a:ea typeface="+mn-lt"/>
                <a:cs typeface="+mn-lt"/>
              </a:rPr>
              <a:t> C, Infante J, Kang JS, et al. Scale for the assessment and rating of ataxia: development of a new clinical scale. Neurology. 2006; 66:1717–1720.</a:t>
            </a:r>
            <a:endParaRPr lang="en-US" sz="1500"/>
          </a:p>
          <a:p>
            <a:r>
              <a:rPr lang="en-US" sz="1500">
                <a:ea typeface="+mn-lt"/>
                <a:cs typeface="+mn-lt"/>
              </a:rPr>
              <a:t> Schmitz-Hübsch T, </a:t>
            </a:r>
            <a:r>
              <a:rPr lang="en-US" sz="1500" err="1">
                <a:ea typeface="+mn-lt"/>
                <a:cs typeface="+mn-lt"/>
              </a:rPr>
              <a:t>Tezenas</a:t>
            </a:r>
            <a:r>
              <a:rPr lang="en-US" sz="1500">
                <a:ea typeface="+mn-lt"/>
                <a:cs typeface="+mn-lt"/>
              </a:rPr>
              <a:t> du </a:t>
            </a:r>
            <a:r>
              <a:rPr lang="en-US" sz="1500" err="1">
                <a:ea typeface="+mn-lt"/>
                <a:cs typeface="+mn-lt"/>
              </a:rPr>
              <a:t>Montcel</a:t>
            </a:r>
            <a:r>
              <a:rPr lang="en-US" sz="1500">
                <a:ea typeface="+mn-lt"/>
                <a:cs typeface="+mn-lt"/>
              </a:rPr>
              <a:t> S, Baliko L, Boesch S, Bonato S, </a:t>
            </a:r>
            <a:r>
              <a:rPr lang="en-US" sz="1500" err="1">
                <a:ea typeface="+mn-lt"/>
                <a:cs typeface="+mn-lt"/>
              </a:rPr>
              <a:t>Fancellu</a:t>
            </a:r>
            <a:r>
              <a:rPr lang="en-US" sz="1500">
                <a:ea typeface="+mn-lt"/>
                <a:cs typeface="+mn-lt"/>
              </a:rPr>
              <a:t> R, </a:t>
            </a:r>
            <a:r>
              <a:rPr lang="en-US" sz="1500" err="1">
                <a:ea typeface="+mn-lt"/>
                <a:cs typeface="+mn-lt"/>
              </a:rPr>
              <a:t>Giunti</a:t>
            </a:r>
            <a:r>
              <a:rPr lang="en-US" sz="1500">
                <a:ea typeface="+mn-lt"/>
                <a:cs typeface="+mn-lt"/>
              </a:rPr>
              <a:t> P, </a:t>
            </a:r>
            <a:r>
              <a:rPr lang="en-US" sz="1500" err="1">
                <a:ea typeface="+mn-lt"/>
                <a:cs typeface="+mn-lt"/>
              </a:rPr>
              <a:t>Globas</a:t>
            </a:r>
            <a:r>
              <a:rPr lang="en-US" sz="1500">
                <a:ea typeface="+mn-lt"/>
                <a:cs typeface="+mn-lt"/>
              </a:rPr>
              <a:t> C, Kang JS, Kremer B, Mariotti C, Melegh B, Rakowicz M, Rola R, Romano S, </a:t>
            </a:r>
            <a:r>
              <a:rPr lang="en-US" sz="1500" err="1">
                <a:ea typeface="+mn-lt"/>
                <a:cs typeface="+mn-lt"/>
              </a:rPr>
              <a:t>Schöls</a:t>
            </a:r>
            <a:r>
              <a:rPr lang="en-US" sz="1500">
                <a:ea typeface="+mn-lt"/>
                <a:cs typeface="+mn-lt"/>
              </a:rPr>
              <a:t> L, Szymanski S, van de Warrenburg BP, </a:t>
            </a:r>
            <a:r>
              <a:rPr lang="en-US" sz="1500" err="1">
                <a:ea typeface="+mn-lt"/>
                <a:cs typeface="+mn-lt"/>
              </a:rPr>
              <a:t>Zdzienicka</a:t>
            </a:r>
            <a:r>
              <a:rPr lang="en-US" sz="1500">
                <a:ea typeface="+mn-lt"/>
                <a:cs typeface="+mn-lt"/>
              </a:rPr>
              <a:t> E, Dürr A, </a:t>
            </a:r>
            <a:r>
              <a:rPr lang="en-US" sz="1500" err="1">
                <a:ea typeface="+mn-lt"/>
                <a:cs typeface="+mn-lt"/>
              </a:rPr>
              <a:t>Klockgether</a:t>
            </a:r>
            <a:r>
              <a:rPr lang="en-US" sz="1500">
                <a:ea typeface="+mn-lt"/>
                <a:cs typeface="+mn-lt"/>
              </a:rPr>
              <a:t> T. Reliability and validity of the International Cooperative Ataxia Rating Scale: a study in 156 spinocerebellar ataxia patients. Mov </a:t>
            </a:r>
            <a:r>
              <a:rPr lang="en-US" sz="1500" err="1">
                <a:ea typeface="+mn-lt"/>
                <a:cs typeface="+mn-lt"/>
              </a:rPr>
              <a:t>Disord</a:t>
            </a:r>
            <a:r>
              <a:rPr lang="en-US" sz="1500">
                <a:ea typeface="+mn-lt"/>
                <a:cs typeface="+mn-lt"/>
              </a:rPr>
              <a:t>. 2006 May;21(5):699-704. </a:t>
            </a:r>
            <a:r>
              <a:rPr lang="en-US" sz="1500" err="1">
                <a:ea typeface="+mn-lt"/>
                <a:cs typeface="+mn-lt"/>
              </a:rPr>
              <a:t>doi</a:t>
            </a:r>
            <a:r>
              <a:rPr lang="en-US" sz="1500">
                <a:ea typeface="+mn-lt"/>
                <a:cs typeface="+mn-lt"/>
              </a:rPr>
              <a:t>: 10.1002/mds.20781. PMID: 16450347.</a:t>
            </a:r>
            <a:endParaRPr lang="en-US" sz="1500"/>
          </a:p>
          <a:p>
            <a:r>
              <a:rPr lang="en-US" sz="1500">
                <a:ea typeface="+mn-lt"/>
                <a:cs typeface="+mn-lt"/>
              </a:rPr>
              <a:t> Therrien AS, Wolpert DM, Bastian AJ. Effective reinforcement learning following cerebellar damage requires a balance between exploration and motor noise. Brain 2016, 139(1):101-14.</a:t>
            </a:r>
            <a:endParaRPr lang="en-US" sz="1500"/>
          </a:p>
          <a:p>
            <a:r>
              <a:rPr lang="en-US" sz="1500">
                <a:ea typeface="+mn-lt"/>
                <a:cs typeface="+mn-lt"/>
              </a:rPr>
              <a:t> </a:t>
            </a:r>
            <a:r>
              <a:rPr lang="en-US" sz="1500" err="1">
                <a:ea typeface="+mn-lt"/>
                <a:cs typeface="+mn-lt"/>
              </a:rPr>
              <a:t>Trouillas</a:t>
            </a:r>
            <a:r>
              <a:rPr lang="en-US" sz="1500">
                <a:ea typeface="+mn-lt"/>
                <a:cs typeface="+mn-lt"/>
              </a:rPr>
              <a:t> P, Takayanagi T, Hallett M, Currier RD, Subramony SH, Wessel K, Bryer A, Diener HC, Massaquoi S, Gomez CM, Coutinho P, Ben Hamida M, Campanella G, Filla A, Schut L, Timann D, </a:t>
            </a:r>
            <a:r>
              <a:rPr lang="en-US" sz="1500" err="1">
                <a:ea typeface="+mn-lt"/>
                <a:cs typeface="+mn-lt"/>
              </a:rPr>
              <a:t>Honnorat</a:t>
            </a:r>
            <a:r>
              <a:rPr lang="en-US" sz="1500">
                <a:ea typeface="+mn-lt"/>
                <a:cs typeface="+mn-lt"/>
              </a:rPr>
              <a:t> J, </a:t>
            </a:r>
            <a:r>
              <a:rPr lang="en-US" sz="1500" err="1">
                <a:ea typeface="+mn-lt"/>
                <a:cs typeface="+mn-lt"/>
              </a:rPr>
              <a:t>Nighoghossian</a:t>
            </a:r>
            <a:r>
              <a:rPr lang="en-US" sz="1500">
                <a:ea typeface="+mn-lt"/>
                <a:cs typeface="+mn-lt"/>
              </a:rPr>
              <a:t> N, Manyam B. International Cooperative Ataxia Rating Scale for pharmacological assessment of the cerebellar syndrome. The Ataxia Neuropharmacology Committee of the World Federation of Neurology. J Neurol Sci. 1997 Feb 12;145(2):205-11. </a:t>
            </a:r>
            <a:r>
              <a:rPr lang="en-US" sz="1500" err="1">
                <a:ea typeface="+mn-lt"/>
                <a:cs typeface="+mn-lt"/>
              </a:rPr>
              <a:t>doi</a:t>
            </a:r>
            <a:r>
              <a:rPr lang="en-US" sz="1500">
                <a:ea typeface="+mn-lt"/>
                <a:cs typeface="+mn-lt"/>
              </a:rPr>
              <a:t>: 10.1016/s0022-510x(96)00231-6. PMID: 9094050.</a:t>
            </a:r>
            <a:endParaRPr lang="en-US" sz="1500"/>
          </a:p>
          <a:p>
            <a:r>
              <a:rPr lang="en-US" sz="1500">
                <a:ea typeface="+mn-lt"/>
                <a:cs typeface="+mn-lt"/>
              </a:rPr>
              <a:t> Zimmet AM, Cowan NJ, Bastian AJ.  Patients with Cerebellar Ataxia Do Not Benefit from Limb Weights The Cerebellum 2019, 18:128–136.  </a:t>
            </a:r>
            <a:r>
              <a:rPr lang="en-US" sz="1500">
                <a:ea typeface="+mn-lt"/>
                <a:cs typeface="+mn-lt"/>
                <a:hlinkClick r:id="rId4"/>
              </a:rPr>
              <a:t>https://doi.org/10.1007/s12311-018-0962-1</a:t>
            </a:r>
            <a:endParaRPr lang="en-US" sz="1500"/>
          </a:p>
          <a:p>
            <a:endParaRPr lang="en-US" sz="1500"/>
          </a:p>
        </p:txBody>
      </p:sp>
    </p:spTree>
    <p:extLst>
      <p:ext uri="{BB962C8B-B14F-4D97-AF65-F5344CB8AC3E}">
        <p14:creationId xmlns:p14="http://schemas.microsoft.com/office/powerpoint/2010/main" val="3523797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a:solidFill>
                  <a:schemeClr val="bg1"/>
                </a:solidFill>
                <a:latin typeface="Roboto" panose="02000000000000000000" pitchFamily="2" charset="0"/>
                <a:ea typeface="Roboto" panose="02000000000000000000" pitchFamily="2" charset="0"/>
              </a:rPr>
              <a:t>2022 AAC</a:t>
            </a:r>
          </a:p>
          <a:p>
            <a:pPr algn="r"/>
            <a:r>
              <a:rPr lang="en-US" sz="2000" b="1">
                <a:solidFill>
                  <a:schemeClr val="bg1"/>
                </a:solidFill>
                <a:latin typeface="Roboto" panose="02000000000000000000" pitchFamily="2" charset="0"/>
                <a:ea typeface="Roboto" panose="02000000000000000000" pitchFamily="2" charset="0"/>
              </a:rPr>
              <a:t>A Virtual Event</a:t>
            </a:r>
          </a:p>
          <a:p>
            <a:pPr algn="r"/>
            <a:r>
              <a:rPr lang="en-US" sz="2000" b="1">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a:latin typeface="Roboto" panose="02000000000000000000" pitchFamily="2" charset="0"/>
                <a:ea typeface="Roboto" panose="02000000000000000000" pitchFamily="2" charset="0"/>
              </a:rPr>
              <a:t>Outline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1626345"/>
            <a:ext cx="9675868" cy="4351338"/>
          </a:xfrm>
        </p:spPr>
        <p:txBody>
          <a:bodyPr vert="horz" lIns="91440" tIns="45720" rIns="91440" bIns="45720" rtlCol="0" anchor="t">
            <a:normAutofit/>
          </a:bodyPr>
          <a:lstStyle/>
          <a:p>
            <a:pPr marL="342900" indent="-342900"/>
            <a:endParaRPr lang="en-US" sz="2400">
              <a:ea typeface="+mn-lt"/>
              <a:cs typeface="+mn-lt"/>
            </a:endParaRPr>
          </a:p>
          <a:p>
            <a:pPr marL="342900" indent="-342900"/>
            <a:r>
              <a:rPr lang="en-US" sz="2400">
                <a:ea typeface="+mn-lt"/>
                <a:cs typeface="+mn-lt"/>
              </a:rPr>
              <a:t>How does the </a:t>
            </a:r>
            <a:r>
              <a:rPr lang="en-US" sz="2400" b="1">
                <a:ea typeface="+mn-lt"/>
                <a:cs typeface="+mn-lt"/>
              </a:rPr>
              <a:t>cerebellum</a:t>
            </a:r>
            <a:r>
              <a:rPr lang="en-US" sz="2400">
                <a:ea typeface="+mn-lt"/>
                <a:cs typeface="+mn-lt"/>
              </a:rPr>
              <a:t> work?</a:t>
            </a:r>
            <a:endParaRPr lang="en-US" sz="2400">
              <a:latin typeface="Roboto" panose="02000000000000000000" pitchFamily="2" charset="0"/>
              <a:ea typeface="Roboto" panose="02000000000000000000" pitchFamily="2" charset="0"/>
              <a:cs typeface="+mn-lt"/>
            </a:endParaRPr>
          </a:p>
          <a:p>
            <a:pPr marL="342900" indent="-342900"/>
            <a:r>
              <a:rPr lang="en-US" sz="2400">
                <a:ea typeface="+mn-lt"/>
                <a:cs typeface="+mn-lt"/>
              </a:rPr>
              <a:t>Identify </a:t>
            </a:r>
            <a:r>
              <a:rPr lang="en-US" sz="2400" b="1">
                <a:ea typeface="+mn-lt"/>
                <a:cs typeface="+mn-lt"/>
              </a:rPr>
              <a:t>common impairments </a:t>
            </a:r>
            <a:r>
              <a:rPr lang="en-US" sz="2400">
                <a:ea typeface="+mn-lt"/>
                <a:cs typeface="+mn-lt"/>
              </a:rPr>
              <a:t>in people living with ataxia.</a:t>
            </a:r>
            <a:endParaRPr lang="en-US" sz="2400">
              <a:latin typeface="Roboto" panose="02000000000000000000" pitchFamily="2" charset="0"/>
              <a:ea typeface="Roboto" panose="02000000000000000000" pitchFamily="2" charset="0"/>
              <a:cs typeface="+mn-lt"/>
            </a:endParaRPr>
          </a:p>
          <a:p>
            <a:pPr marL="800100" lvl="1" indent="-342900">
              <a:buFont typeface="Wingdings" panose="020B0604020202020204" pitchFamily="34" charset="0"/>
              <a:buChar char="Ø"/>
            </a:pPr>
            <a:r>
              <a:rPr lang="en-US">
                <a:ea typeface="+mn-lt"/>
                <a:cs typeface="+mn-lt"/>
              </a:rPr>
              <a:t>Imbalance</a:t>
            </a:r>
          </a:p>
          <a:p>
            <a:pPr marL="800100" lvl="1" indent="-342900">
              <a:buFont typeface="Wingdings" panose="020B0604020202020204" pitchFamily="34" charset="0"/>
              <a:buChar char="Ø"/>
            </a:pPr>
            <a:r>
              <a:rPr lang="en-US">
                <a:ea typeface="+mn-lt"/>
                <a:cs typeface="+mn-lt"/>
              </a:rPr>
              <a:t>Limb ataxia</a:t>
            </a:r>
          </a:p>
          <a:p>
            <a:pPr marL="800100" lvl="1" indent="-342900">
              <a:buFont typeface="Wingdings" panose="020B0604020202020204" pitchFamily="34" charset="0"/>
              <a:buChar char="Ø"/>
            </a:pPr>
            <a:r>
              <a:rPr lang="en-US">
                <a:ea typeface="+mn-lt"/>
                <a:cs typeface="+mn-lt"/>
              </a:rPr>
              <a:t>Dynamic oculomotor impairments</a:t>
            </a:r>
          </a:p>
          <a:p>
            <a:pPr marL="800100" lvl="1" indent="-342900">
              <a:buFont typeface="Wingdings" panose="020B0604020202020204" pitchFamily="34" charset="0"/>
              <a:buChar char="Ø"/>
            </a:pPr>
            <a:r>
              <a:rPr lang="en-US">
                <a:ea typeface="+mn-lt"/>
                <a:cs typeface="+mn-lt"/>
              </a:rPr>
              <a:t>Identify</a:t>
            </a:r>
            <a:r>
              <a:rPr lang="en-US" sz="2400">
                <a:ea typeface="+mn-lt"/>
                <a:cs typeface="+mn-lt"/>
              </a:rPr>
              <a:t> </a:t>
            </a:r>
            <a:r>
              <a:rPr lang="en-US" sz="2400" b="1">
                <a:ea typeface="+mn-lt"/>
                <a:cs typeface="+mn-lt"/>
              </a:rPr>
              <a:t>motor learning strategies.</a:t>
            </a:r>
            <a:endParaRPr lang="en-US"/>
          </a:p>
          <a:p>
            <a:pPr marL="0" indent="0">
              <a:buNone/>
            </a:pPr>
            <a:endParaRPr lang="en-US" sz="2400">
              <a:latin typeface="Calibri"/>
              <a:ea typeface="Roboto" panose="02000000000000000000" pitchFamily="2" charset="0"/>
              <a:cs typeface="Calibri"/>
            </a:endParaRPr>
          </a:p>
          <a:p>
            <a:endParaRPr lang="en-US" sz="1400">
              <a:latin typeface="Roboto" panose="02000000000000000000" pitchFamily="2" charset="0"/>
              <a:ea typeface="Roboto" panose="02000000000000000000" pitchFamily="2" charset="0"/>
              <a:cs typeface="Calibri"/>
            </a:endParaRPr>
          </a:p>
        </p:txBody>
      </p:sp>
    </p:spTree>
    <p:extLst>
      <p:ext uri="{BB962C8B-B14F-4D97-AF65-F5344CB8AC3E}">
        <p14:creationId xmlns:p14="http://schemas.microsoft.com/office/powerpoint/2010/main" val="130052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0525"/>
            <a:ext cx="11389896" cy="1141998"/>
          </a:xfrm>
          <a:ln w="57150"/>
        </p:spPr>
        <p:txBody>
          <a:bodyPr/>
          <a:lstStyle/>
          <a:p>
            <a:r>
              <a:rPr lang="en-US">
                <a:solidFill>
                  <a:schemeClr val="tx1"/>
                </a:solidFill>
              </a:rPr>
              <a:t>Basic neural pathway: </a:t>
            </a:r>
            <a:r>
              <a:rPr lang="en-US">
                <a:solidFill>
                  <a:srgbClr val="FF0000"/>
                </a:solidFill>
              </a:rPr>
              <a:t>Sensory input </a:t>
            </a:r>
            <a:r>
              <a:rPr lang="en-US" b="0">
                <a:solidFill>
                  <a:schemeClr val="tx1"/>
                </a:solidFill>
              </a:rPr>
              <a:t>provides feedback to </a:t>
            </a:r>
            <a:r>
              <a:rPr lang="en-US">
                <a:solidFill>
                  <a:srgbClr val="00B050"/>
                </a:solidFill>
              </a:rPr>
              <a:t>cerebellum</a:t>
            </a:r>
            <a:r>
              <a:rPr lang="en-US"/>
              <a:t> </a:t>
            </a:r>
            <a:r>
              <a:rPr lang="en-US" b="0">
                <a:solidFill>
                  <a:schemeClr val="tx1"/>
                </a:solidFill>
              </a:rPr>
              <a:t>contributing to </a:t>
            </a:r>
            <a:r>
              <a:rPr lang="en-US"/>
              <a:t>motor output.</a:t>
            </a:r>
          </a:p>
        </p:txBody>
      </p:sp>
      <p:sp>
        <p:nvSpPr>
          <p:cNvPr id="5" name="Oval 4"/>
          <p:cNvSpPr/>
          <p:nvPr/>
        </p:nvSpPr>
        <p:spPr bwMode="auto">
          <a:xfrm>
            <a:off x="279272" y="4519398"/>
            <a:ext cx="2181498" cy="879566"/>
          </a:xfrm>
          <a:prstGeom prst="ellipse">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a:solidFill>
                  <a:srgbClr val="FF0000"/>
                </a:solidFill>
                <a:cs typeface="Calibri" panose="020F0502020204030204" pitchFamily="34" charset="0"/>
              </a:rPr>
              <a:t>Sensation</a:t>
            </a:r>
          </a:p>
        </p:txBody>
      </p:sp>
      <p:sp>
        <p:nvSpPr>
          <p:cNvPr id="6" name="Oval 5"/>
          <p:cNvSpPr/>
          <p:nvPr/>
        </p:nvSpPr>
        <p:spPr bwMode="auto">
          <a:xfrm>
            <a:off x="485320" y="2020857"/>
            <a:ext cx="1469366" cy="779008"/>
          </a:xfrm>
          <a:prstGeom prst="ellipse">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a:solidFill>
                  <a:srgbClr val="FF0000"/>
                </a:solidFill>
              </a:rPr>
              <a:t>Vision</a:t>
            </a:r>
          </a:p>
        </p:txBody>
      </p:sp>
      <p:sp>
        <p:nvSpPr>
          <p:cNvPr id="8" name="Oval 7"/>
          <p:cNvSpPr/>
          <p:nvPr/>
        </p:nvSpPr>
        <p:spPr bwMode="auto">
          <a:xfrm>
            <a:off x="125886" y="3254682"/>
            <a:ext cx="2194560" cy="809898"/>
          </a:xfrm>
          <a:prstGeom prst="ellipse">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a:solidFill>
                  <a:srgbClr val="FF0000"/>
                </a:solidFill>
              </a:rPr>
              <a:t>Vestibular</a:t>
            </a:r>
          </a:p>
        </p:txBody>
      </p:sp>
      <p:sp>
        <p:nvSpPr>
          <p:cNvPr id="18" name="Oval 17"/>
          <p:cNvSpPr/>
          <p:nvPr/>
        </p:nvSpPr>
        <p:spPr bwMode="auto">
          <a:xfrm>
            <a:off x="6594195" y="4427132"/>
            <a:ext cx="2860766" cy="948417"/>
          </a:xfrm>
          <a:prstGeom prst="ellipse">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a:solidFill>
                  <a:srgbClr val="333399">
                    <a:lumMod val="75000"/>
                  </a:srgbClr>
                </a:solidFill>
              </a:rPr>
              <a:t>Coordination</a:t>
            </a:r>
          </a:p>
        </p:txBody>
      </p:sp>
      <p:sp>
        <p:nvSpPr>
          <p:cNvPr id="19" name="Oval 18"/>
          <p:cNvSpPr/>
          <p:nvPr/>
        </p:nvSpPr>
        <p:spPr bwMode="auto">
          <a:xfrm>
            <a:off x="6754957" y="3363072"/>
            <a:ext cx="2390502" cy="818557"/>
          </a:xfrm>
          <a:prstGeom prst="ellipse">
            <a:avLst/>
          </a:prstGeom>
          <a:solidFill>
            <a:schemeClr val="accent1"/>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a:solidFill>
                  <a:srgbClr val="333399">
                    <a:lumMod val="75000"/>
                  </a:srgbClr>
                </a:solidFill>
              </a:rPr>
              <a:t>Balance</a:t>
            </a:r>
          </a:p>
        </p:txBody>
      </p:sp>
      <p:sp>
        <p:nvSpPr>
          <p:cNvPr id="20" name="Oval 19"/>
          <p:cNvSpPr/>
          <p:nvPr/>
        </p:nvSpPr>
        <p:spPr bwMode="auto">
          <a:xfrm>
            <a:off x="6594195" y="2072936"/>
            <a:ext cx="2808514" cy="1010195"/>
          </a:xfrm>
          <a:prstGeom prst="ellipse">
            <a:avLst/>
          </a:prstGeom>
          <a:solidFill>
            <a:schemeClr val="accent1"/>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a:solidFill>
                  <a:srgbClr val="333399">
                    <a:lumMod val="75000"/>
                  </a:srgbClr>
                </a:solidFill>
              </a:rPr>
              <a:t>Oculomotor function</a:t>
            </a:r>
          </a:p>
        </p:txBody>
      </p:sp>
      <p:grpSp>
        <p:nvGrpSpPr>
          <p:cNvPr id="45" name="Group 44"/>
          <p:cNvGrpSpPr/>
          <p:nvPr/>
        </p:nvGrpSpPr>
        <p:grpSpPr>
          <a:xfrm>
            <a:off x="2966853" y="2521190"/>
            <a:ext cx="3252558" cy="3195408"/>
            <a:chOff x="2966853" y="2521190"/>
            <a:chExt cx="3252558" cy="3195408"/>
          </a:xfrm>
        </p:grpSpPr>
        <p:pic>
          <p:nvPicPr>
            <p:cNvPr id="9" name="Picture 8"/>
            <p:cNvPicPr>
              <a:picLocks noChangeAspect="1"/>
            </p:cNvPicPr>
            <p:nvPr/>
          </p:nvPicPr>
          <p:blipFill>
            <a:blip r:embed="rId2"/>
            <a:stretch>
              <a:fillRect/>
            </a:stretch>
          </p:blipFill>
          <p:spPr>
            <a:xfrm>
              <a:off x="2966853" y="2521190"/>
              <a:ext cx="2877774" cy="2877774"/>
            </a:xfrm>
            <a:prstGeom prst="rect">
              <a:avLst/>
            </a:prstGeom>
          </p:spPr>
        </p:pic>
        <p:sp>
          <p:nvSpPr>
            <p:cNvPr id="10" name="Oval 9"/>
            <p:cNvSpPr/>
            <p:nvPr/>
          </p:nvSpPr>
          <p:spPr bwMode="auto">
            <a:xfrm>
              <a:off x="4561624" y="3756130"/>
              <a:ext cx="966651" cy="966651"/>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Times" charset="0"/>
              </a:endParaRPr>
            </a:p>
          </p:txBody>
        </p:sp>
        <p:sp>
          <p:nvSpPr>
            <p:cNvPr id="3" name="TextBox 2"/>
            <p:cNvSpPr txBox="1"/>
            <p:nvPr/>
          </p:nvSpPr>
          <p:spPr>
            <a:xfrm>
              <a:off x="3791937" y="5131823"/>
              <a:ext cx="2427474" cy="584775"/>
            </a:xfrm>
            <a:prstGeom prst="rect">
              <a:avLst/>
            </a:prstGeom>
            <a:noFill/>
          </p:spPr>
          <p:txBody>
            <a:bodyPr wrap="square" rtlCol="0">
              <a:spAutoFit/>
            </a:bodyPr>
            <a:lstStyle/>
            <a:p>
              <a:r>
                <a:rPr lang="en-US" sz="3200" b="1">
                  <a:solidFill>
                    <a:srgbClr val="00B050"/>
                  </a:solidFill>
                </a:rPr>
                <a:t>Cerebellum</a:t>
              </a:r>
              <a:r>
                <a:rPr lang="en-US">
                  <a:solidFill>
                    <a:srgbClr val="000000"/>
                  </a:solidFill>
                </a:rPr>
                <a:t> </a:t>
              </a:r>
            </a:p>
          </p:txBody>
        </p:sp>
      </p:grpSp>
      <p:sp>
        <p:nvSpPr>
          <p:cNvPr id="7" name="TextBox 6"/>
          <p:cNvSpPr txBox="1"/>
          <p:nvPr/>
        </p:nvSpPr>
        <p:spPr>
          <a:xfrm>
            <a:off x="522515" y="5887299"/>
            <a:ext cx="8249552" cy="830997"/>
          </a:xfrm>
          <a:prstGeom prst="rect">
            <a:avLst/>
          </a:prstGeom>
          <a:noFill/>
        </p:spPr>
        <p:txBody>
          <a:bodyPr wrap="square" rtlCol="0">
            <a:spAutoFit/>
          </a:bodyPr>
          <a:lstStyle/>
          <a:p>
            <a:pPr algn="ctr"/>
            <a:r>
              <a:rPr lang="en-US" sz="2400" b="1">
                <a:solidFill>
                  <a:srgbClr val="000000"/>
                </a:solidFill>
              </a:rPr>
              <a:t>Cerebellum is where movement coordination and motor learning occurs. </a:t>
            </a:r>
          </a:p>
        </p:txBody>
      </p:sp>
      <p:grpSp>
        <p:nvGrpSpPr>
          <p:cNvPr id="27" name="Group 26"/>
          <p:cNvGrpSpPr/>
          <p:nvPr/>
        </p:nvGrpSpPr>
        <p:grpSpPr>
          <a:xfrm>
            <a:off x="4630095" y="3775476"/>
            <a:ext cx="825620" cy="978099"/>
            <a:chOff x="4684830" y="3795197"/>
            <a:chExt cx="825620" cy="978099"/>
          </a:xfrm>
        </p:grpSpPr>
        <p:cxnSp>
          <p:nvCxnSpPr>
            <p:cNvPr id="13" name="Straight Connector 12"/>
            <p:cNvCxnSpPr/>
            <p:nvPr/>
          </p:nvCxnSpPr>
          <p:spPr bwMode="auto">
            <a:xfrm>
              <a:off x="4767763" y="3795197"/>
              <a:ext cx="742687" cy="978099"/>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flipV="1">
              <a:off x="4684830" y="3806645"/>
              <a:ext cx="815557" cy="905046"/>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sp>
        <p:nvSpPr>
          <p:cNvPr id="28" name="Oval 27"/>
          <p:cNvSpPr/>
          <p:nvPr/>
        </p:nvSpPr>
        <p:spPr bwMode="auto">
          <a:xfrm>
            <a:off x="9439348" y="2075287"/>
            <a:ext cx="2737039" cy="132020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200">
                <a:solidFill>
                  <a:srgbClr val="2C8436"/>
                </a:solidFill>
              </a:rPr>
              <a:t>Bouncy vision </a:t>
            </a:r>
          </a:p>
          <a:p>
            <a:pPr algn="ctr" eaLnBrk="0" fontAlgn="base" hangingPunct="0">
              <a:spcBef>
                <a:spcPct val="0"/>
              </a:spcBef>
              <a:spcAft>
                <a:spcPct val="0"/>
              </a:spcAft>
            </a:pPr>
            <a:r>
              <a:rPr lang="en-US" sz="2200">
                <a:solidFill>
                  <a:srgbClr val="2C8436"/>
                </a:solidFill>
              </a:rPr>
              <a:t>(</a:t>
            </a:r>
            <a:r>
              <a:rPr lang="en-US" sz="2200" err="1">
                <a:solidFill>
                  <a:srgbClr val="2C8436"/>
                </a:solidFill>
              </a:rPr>
              <a:t>oscillopsia</a:t>
            </a:r>
            <a:r>
              <a:rPr lang="en-US" sz="2200">
                <a:solidFill>
                  <a:srgbClr val="2C8436"/>
                </a:solidFill>
              </a:rPr>
              <a:t>)</a:t>
            </a:r>
          </a:p>
        </p:txBody>
      </p:sp>
      <p:sp>
        <p:nvSpPr>
          <p:cNvPr id="29" name="Oval 28"/>
          <p:cNvSpPr/>
          <p:nvPr/>
        </p:nvSpPr>
        <p:spPr bwMode="auto">
          <a:xfrm>
            <a:off x="9841844" y="3500750"/>
            <a:ext cx="1963271" cy="112766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a:solidFill>
                  <a:srgbClr val="2C8436"/>
                </a:solidFill>
              </a:rPr>
              <a:t>Postural instability</a:t>
            </a:r>
          </a:p>
        </p:txBody>
      </p:sp>
      <p:sp>
        <p:nvSpPr>
          <p:cNvPr id="30" name="Oval 29"/>
          <p:cNvSpPr/>
          <p:nvPr/>
        </p:nvSpPr>
        <p:spPr bwMode="auto">
          <a:xfrm>
            <a:off x="9434208" y="4733669"/>
            <a:ext cx="2742179" cy="133059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a:solidFill>
                  <a:srgbClr val="2C8436"/>
                </a:solidFill>
              </a:rPr>
              <a:t>Over/under shoot intended target</a:t>
            </a:r>
          </a:p>
        </p:txBody>
      </p:sp>
      <p:cxnSp>
        <p:nvCxnSpPr>
          <p:cNvPr id="33" name="Straight Arrow Connector 32"/>
          <p:cNvCxnSpPr/>
          <p:nvPr/>
        </p:nvCxnSpPr>
        <p:spPr bwMode="auto">
          <a:xfrm>
            <a:off x="9278150" y="2521190"/>
            <a:ext cx="420845" cy="214199"/>
          </a:xfrm>
          <a:prstGeom prst="straightConnector1">
            <a:avLst/>
          </a:prstGeom>
          <a:ln w="381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9" idx="6"/>
            <a:endCxn id="29" idx="2"/>
          </p:cNvCxnSpPr>
          <p:nvPr/>
        </p:nvCxnSpPr>
        <p:spPr bwMode="auto">
          <a:xfrm>
            <a:off x="9145459" y="3772351"/>
            <a:ext cx="696385" cy="292229"/>
          </a:xfrm>
          <a:prstGeom prst="straightConnector1">
            <a:avLst/>
          </a:prstGeom>
          <a:solidFill>
            <a:schemeClr val="accent1"/>
          </a:solidFill>
          <a:ln w="38100" cap="flat" cmpd="sng" algn="ctr">
            <a:solidFill>
              <a:schemeClr val="tx2"/>
            </a:solidFill>
            <a:prstDash val="solid"/>
            <a:round/>
            <a:headEnd type="none" w="med" len="med"/>
            <a:tailEnd type="triangle"/>
          </a:ln>
          <a:effectLst/>
        </p:spPr>
      </p:cxnSp>
      <p:cxnSp>
        <p:nvCxnSpPr>
          <p:cNvPr id="37" name="Straight Arrow Connector 36"/>
          <p:cNvCxnSpPr/>
          <p:nvPr/>
        </p:nvCxnSpPr>
        <p:spPr bwMode="auto">
          <a:xfrm>
            <a:off x="9278150" y="5131823"/>
            <a:ext cx="420845" cy="22532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44" name="TextBox 43"/>
          <p:cNvSpPr txBox="1"/>
          <p:nvPr/>
        </p:nvSpPr>
        <p:spPr>
          <a:xfrm>
            <a:off x="10064227" y="1647522"/>
            <a:ext cx="1518503" cy="383075"/>
          </a:xfrm>
          <a:prstGeom prst="rect">
            <a:avLst/>
          </a:prstGeom>
          <a:noFill/>
        </p:spPr>
        <p:txBody>
          <a:bodyPr wrap="square" rtlCol="0">
            <a:spAutoFit/>
          </a:bodyPr>
          <a:lstStyle/>
          <a:p>
            <a:r>
              <a:rPr lang="en-US" b="1">
                <a:solidFill>
                  <a:srgbClr val="000000"/>
                </a:solidFill>
              </a:rPr>
              <a:t>Symptoms</a:t>
            </a:r>
          </a:p>
        </p:txBody>
      </p:sp>
      <p:cxnSp>
        <p:nvCxnSpPr>
          <p:cNvPr id="12" name="Straight Arrow Connector 11"/>
          <p:cNvCxnSpPr/>
          <p:nvPr/>
        </p:nvCxnSpPr>
        <p:spPr bwMode="auto">
          <a:xfrm>
            <a:off x="1888131" y="2549288"/>
            <a:ext cx="2720980" cy="131051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5" name="Straight Arrow Connector 14"/>
          <p:cNvCxnSpPr>
            <a:stCxn id="8" idx="6"/>
            <a:endCxn id="10" idx="2"/>
          </p:cNvCxnSpPr>
          <p:nvPr/>
        </p:nvCxnSpPr>
        <p:spPr bwMode="auto">
          <a:xfrm>
            <a:off x="2320446" y="3659631"/>
            <a:ext cx="2241178" cy="579825"/>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7" name="Straight Arrow Connector 16"/>
          <p:cNvCxnSpPr>
            <a:stCxn id="5" idx="6"/>
          </p:cNvCxnSpPr>
          <p:nvPr/>
        </p:nvCxnSpPr>
        <p:spPr bwMode="auto">
          <a:xfrm flipV="1">
            <a:off x="2460770" y="4464202"/>
            <a:ext cx="2139350" cy="494979"/>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23" name="Straight Arrow Connector 22"/>
          <p:cNvCxnSpPr>
            <a:stCxn id="10" idx="7"/>
          </p:cNvCxnSpPr>
          <p:nvPr/>
        </p:nvCxnSpPr>
        <p:spPr bwMode="auto">
          <a:xfrm flipV="1">
            <a:off x="5386712" y="2747132"/>
            <a:ext cx="1368245" cy="1150561"/>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bwMode="auto">
          <a:xfrm flipV="1">
            <a:off x="5539418" y="3835425"/>
            <a:ext cx="1242200" cy="267446"/>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a:endCxn id="18" idx="2"/>
          </p:cNvCxnSpPr>
          <p:nvPr/>
        </p:nvCxnSpPr>
        <p:spPr bwMode="auto">
          <a:xfrm>
            <a:off x="5527048" y="4427132"/>
            <a:ext cx="1067147" cy="474209"/>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5921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8" grpId="0" animBg="1"/>
      <p:bldP spid="19" grpId="0" animBg="1"/>
      <p:bldP spid="20" grpId="0" animBg="1"/>
      <p:bldP spid="7" grpId="0"/>
      <p:bldP spid="28" grpId="0" animBg="1"/>
      <p:bldP spid="29" grpId="0" animBg="1"/>
      <p:bldP spid="30" grpId="0" animBg="1"/>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A4D8-DF15-44FD-88CA-5F096405A8E5}"/>
              </a:ext>
            </a:extLst>
          </p:cNvPr>
          <p:cNvSpPr>
            <a:spLocks noGrp="1"/>
          </p:cNvSpPr>
          <p:nvPr>
            <p:ph type="title"/>
          </p:nvPr>
        </p:nvSpPr>
        <p:spPr/>
        <p:txBody>
          <a:bodyPr/>
          <a:lstStyle/>
          <a:p>
            <a:r>
              <a:rPr lang="en-US">
                <a:ea typeface="+mj-lt"/>
                <a:cs typeface="+mj-lt"/>
              </a:rPr>
              <a:t>More on the role of the cerebellum</a:t>
            </a:r>
            <a:br>
              <a:rPr lang="en-US">
                <a:ea typeface="+mj-lt"/>
                <a:cs typeface="+mj-lt"/>
              </a:rPr>
            </a:br>
            <a:r>
              <a:rPr lang="en-US">
                <a:ea typeface="+mj-lt"/>
                <a:cs typeface="+mj-lt"/>
              </a:rPr>
              <a:t> Current evidence in motor learning research:</a:t>
            </a:r>
            <a:endParaRPr lang="en-US"/>
          </a:p>
        </p:txBody>
      </p:sp>
      <p:sp>
        <p:nvSpPr>
          <p:cNvPr id="3" name="Content Placeholder 2">
            <a:extLst>
              <a:ext uri="{FF2B5EF4-FFF2-40B4-BE49-F238E27FC236}">
                <a16:creationId xmlns:a16="http://schemas.microsoft.com/office/drawing/2014/main" id="{378FCFDC-FCD2-4E9E-812E-6FDE3EC90013}"/>
              </a:ext>
            </a:extLst>
          </p:cNvPr>
          <p:cNvSpPr>
            <a:spLocks noGrp="1"/>
          </p:cNvSpPr>
          <p:nvPr>
            <p:ph idx="1"/>
          </p:nvPr>
        </p:nvSpPr>
        <p:spPr/>
        <p:txBody>
          <a:bodyPr/>
          <a:lstStyle/>
          <a:p>
            <a:r>
              <a:rPr lang="en-US">
                <a:ea typeface="+mn-lt"/>
                <a:cs typeface="+mn-lt"/>
              </a:rPr>
              <a:t>“It is thought that the brain does not simply react to sensory feedback, but rather uses an internal model of the body to predict the consequences of motor commands before sensory feedback arrives. </a:t>
            </a:r>
            <a:endParaRPr lang="en-US"/>
          </a:p>
          <a:p>
            <a:pPr marL="0" indent="0">
              <a:buNone/>
            </a:pPr>
            <a:r>
              <a:rPr lang="en-US">
                <a:ea typeface="+mn-lt"/>
                <a:cs typeface="+mn-lt"/>
              </a:rPr>
              <a:t>    </a:t>
            </a:r>
            <a:r>
              <a:rPr lang="en-US" sz="2000">
                <a:ea typeface="+mn-lt"/>
                <a:cs typeface="+mn-lt"/>
              </a:rPr>
              <a:t>Zimmet A et al DOI: 10.7554/eLife.53246</a:t>
            </a:r>
            <a:endParaRPr lang="en-US" sz="2000"/>
          </a:p>
          <a:p>
            <a:endParaRPr lang="en-US"/>
          </a:p>
        </p:txBody>
      </p:sp>
      <p:pic>
        <p:nvPicPr>
          <p:cNvPr id="4" name="Picture 4" descr="Logo&#10;&#10;Description automatically generated">
            <a:extLst>
              <a:ext uri="{FF2B5EF4-FFF2-40B4-BE49-F238E27FC236}">
                <a16:creationId xmlns:a16="http://schemas.microsoft.com/office/drawing/2014/main" id="{E91152B9-2F08-4CEA-A349-00ADC2EC328E}"/>
              </a:ext>
            </a:extLst>
          </p:cNvPr>
          <p:cNvPicPr>
            <a:picLocks noChangeAspect="1"/>
          </p:cNvPicPr>
          <p:nvPr/>
        </p:nvPicPr>
        <p:blipFill>
          <a:blip r:embed="rId3"/>
          <a:stretch>
            <a:fillRect/>
          </a:stretch>
        </p:blipFill>
        <p:spPr>
          <a:xfrm>
            <a:off x="6639983" y="4036483"/>
            <a:ext cx="2743200" cy="2743200"/>
          </a:xfrm>
          <a:prstGeom prst="rect">
            <a:avLst/>
          </a:prstGeom>
        </p:spPr>
      </p:pic>
    </p:spTree>
    <p:extLst>
      <p:ext uri="{BB962C8B-B14F-4D97-AF65-F5344CB8AC3E}">
        <p14:creationId xmlns:p14="http://schemas.microsoft.com/office/powerpoint/2010/main" val="290627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679283"/>
            <a:ext cx="10363200" cy="812633"/>
          </a:xfrm>
        </p:spPr>
        <p:txBody>
          <a:bodyPr/>
          <a:lstStyle/>
          <a:p>
            <a:r>
              <a:rPr lang="en-US"/>
              <a:t>Ataxia: Movement Incoordination</a:t>
            </a:r>
            <a:endParaRPr lang="en-US" b="0"/>
          </a:p>
        </p:txBody>
      </p:sp>
      <p:sp>
        <p:nvSpPr>
          <p:cNvPr id="3" name="Content Placeholder 2"/>
          <p:cNvSpPr>
            <a:spLocks noGrp="1"/>
          </p:cNvSpPr>
          <p:nvPr>
            <p:ph idx="1"/>
          </p:nvPr>
        </p:nvSpPr>
        <p:spPr>
          <a:xfrm>
            <a:off x="834189" y="1981199"/>
            <a:ext cx="10608511" cy="4515853"/>
          </a:xfrm>
        </p:spPr>
        <p:txBody>
          <a:bodyPr/>
          <a:lstStyle/>
          <a:p>
            <a:r>
              <a:rPr lang="en-US">
                <a:ea typeface="ＭＳ Ｐゴシック"/>
              </a:rPr>
              <a:t>Main focus of this presentation:</a:t>
            </a:r>
          </a:p>
          <a:p>
            <a:pPr lvl="1"/>
            <a:r>
              <a:rPr lang="en-US">
                <a:ea typeface="ＭＳ Ｐゴシック"/>
              </a:rPr>
              <a:t>Optimizing movement.</a:t>
            </a:r>
            <a:endParaRPr lang="en-US">
              <a:ea typeface="ＭＳ Ｐゴシック"/>
              <a:cs typeface="Arial"/>
            </a:endParaRPr>
          </a:p>
          <a:p>
            <a:pPr marL="0" indent="0">
              <a:buNone/>
            </a:pPr>
            <a:endParaRPr lang="en-US" sz="2400"/>
          </a:p>
          <a:p>
            <a:pPr marL="0" indent="0">
              <a:buNone/>
            </a:pPr>
            <a:r>
              <a:rPr lang="en-US" sz="2400">
                <a:ea typeface="ＭＳ Ｐゴシック"/>
              </a:rPr>
              <a:t>Different diagnoses may cause ataxia symptoms of varying severity:</a:t>
            </a:r>
          </a:p>
          <a:p>
            <a:r>
              <a:rPr lang="en-US" sz="2400">
                <a:ea typeface="ＭＳ Ｐゴシック"/>
              </a:rPr>
              <a:t>Neurodegenerative (hereditary or unknown) </a:t>
            </a:r>
            <a:endParaRPr lang="en-US"/>
          </a:p>
          <a:p>
            <a:r>
              <a:rPr lang="en-US" sz="2400">
                <a:ea typeface="ＭＳ Ｐゴシック"/>
              </a:rPr>
              <a:t>Autoimmune</a:t>
            </a:r>
          </a:p>
          <a:p>
            <a:r>
              <a:rPr lang="en-US" sz="2400">
                <a:ea typeface="ＭＳ Ｐゴシック"/>
              </a:rPr>
              <a:t>Cerebrovascular accident</a:t>
            </a:r>
          </a:p>
          <a:p>
            <a:r>
              <a:rPr lang="en-US" sz="2400">
                <a:ea typeface="ＭＳ Ｐゴシック"/>
              </a:rPr>
              <a:t>Trauma</a:t>
            </a:r>
          </a:p>
          <a:p>
            <a:r>
              <a:rPr lang="en-US" sz="2400">
                <a:ea typeface="ＭＳ Ｐゴシック"/>
              </a:rPr>
              <a:t>Multiple Sclerosis</a:t>
            </a:r>
            <a:endParaRPr lang="en-US" sz="2400"/>
          </a:p>
          <a:p>
            <a:pPr lvl="2"/>
            <a:endParaRPr lang="en-US">
              <a:cs typeface="Arial"/>
            </a:endParaRPr>
          </a:p>
          <a:p>
            <a:pPr lvl="1"/>
            <a:endParaRPr lang="en-US">
              <a:cs typeface="Arial"/>
            </a:endParaRPr>
          </a:p>
        </p:txBody>
      </p:sp>
    </p:spTree>
    <p:extLst>
      <p:ext uri="{BB962C8B-B14F-4D97-AF65-F5344CB8AC3E}">
        <p14:creationId xmlns:p14="http://schemas.microsoft.com/office/powerpoint/2010/main" val="122514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442" y="419717"/>
            <a:ext cx="11586775" cy="1118774"/>
          </a:xfrm>
        </p:spPr>
        <p:txBody>
          <a:bodyPr/>
          <a:lstStyle/>
          <a:p>
            <a:r>
              <a:rPr lang="en-US" sz="2400">
                <a:solidFill>
                  <a:srgbClr val="FF0000"/>
                </a:solidFill>
              </a:rPr>
              <a:t>International Classification of Functioning (ICF)</a:t>
            </a:r>
            <a:br>
              <a:rPr lang="en-US" sz="2400">
                <a:solidFill>
                  <a:srgbClr val="FF0000"/>
                </a:solidFill>
              </a:rPr>
            </a:br>
            <a:r>
              <a:rPr lang="en-US" sz="2400">
                <a:solidFill>
                  <a:schemeClr val="accent2"/>
                </a:solidFill>
              </a:rPr>
              <a:t>A model used by your rehab/medical team (and you)                                                          to optimize your function/participation in life: </a:t>
            </a:r>
          </a:p>
        </p:txBody>
      </p:sp>
      <p:pic>
        <p:nvPicPr>
          <p:cNvPr id="4" name="Content Placeholder 3"/>
          <p:cNvPicPr>
            <a:picLocks noGrp="1" noChangeAspect="1"/>
          </p:cNvPicPr>
          <p:nvPr>
            <p:ph idx="1"/>
          </p:nvPr>
        </p:nvPicPr>
        <p:blipFill rotWithShape="1">
          <a:blip r:embed="rId3"/>
          <a:srcRect l="-1003" t="11535" r="867" b="10053"/>
          <a:stretch/>
        </p:blipFill>
        <p:spPr>
          <a:xfrm>
            <a:off x="-57224" y="1686889"/>
            <a:ext cx="6870852" cy="4794071"/>
          </a:xfrm>
          <a:prstGeom prst="rect">
            <a:avLst/>
          </a:prstGeom>
        </p:spPr>
      </p:pic>
      <p:sp>
        <p:nvSpPr>
          <p:cNvPr id="6" name="Rectangle 5"/>
          <p:cNvSpPr/>
          <p:nvPr/>
        </p:nvSpPr>
        <p:spPr bwMode="auto">
          <a:xfrm>
            <a:off x="2354685" y="2239790"/>
            <a:ext cx="2047035" cy="2743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b="1">
                <a:solidFill>
                  <a:srgbClr val="000000"/>
                </a:solidFill>
              </a:rPr>
              <a:t>ATAXIA</a:t>
            </a:r>
          </a:p>
        </p:txBody>
      </p:sp>
      <p:sp>
        <p:nvSpPr>
          <p:cNvPr id="8" name="Rectangle 7"/>
          <p:cNvSpPr/>
          <p:nvPr/>
        </p:nvSpPr>
        <p:spPr bwMode="auto">
          <a:xfrm>
            <a:off x="6756404" y="1525167"/>
            <a:ext cx="5435596" cy="4908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0"/>
              </a:spcBef>
              <a:spcAft>
                <a:spcPct val="0"/>
              </a:spcAft>
              <a:buFont typeface="Arial" panose="020B0604020202020204" pitchFamily="34" charset="0"/>
              <a:buChar char="•"/>
            </a:pPr>
            <a:r>
              <a:rPr lang="en-US" sz="2000" b="1">
                <a:solidFill>
                  <a:srgbClr val="000000"/>
                </a:solidFill>
                <a:ea typeface="Segoe UI Symbol" panose="020B0502040204020203" pitchFamily="34" charset="0"/>
              </a:rPr>
              <a:t>Impairments</a:t>
            </a:r>
          </a:p>
          <a:p>
            <a:pPr marL="800100" lvl="1" indent="-342900" eaLnBrk="0" fontAlgn="base" hangingPunct="0">
              <a:spcBef>
                <a:spcPct val="0"/>
              </a:spcBef>
              <a:spcAft>
                <a:spcPct val="0"/>
              </a:spcAft>
              <a:buFont typeface="Arial" panose="020B0604020202020204" pitchFamily="34" charset="0"/>
              <a:buChar char="•"/>
            </a:pPr>
            <a:r>
              <a:rPr lang="en-US" sz="2000">
                <a:solidFill>
                  <a:schemeClr val="accent6"/>
                </a:solidFill>
                <a:ea typeface="Segoe UI Symbol"/>
              </a:rPr>
              <a:t>Oculomotor dysfunction</a:t>
            </a:r>
            <a:endParaRPr lang="en-US" sz="2000">
              <a:solidFill>
                <a:schemeClr val="accent6"/>
              </a:solidFill>
              <a:ea typeface="Segoe UI Symbol"/>
              <a:cs typeface="Arial"/>
            </a:endParaRPr>
          </a:p>
          <a:p>
            <a:pPr marL="800100" lvl="1" indent="-342900" eaLnBrk="0" fontAlgn="base" hangingPunct="0">
              <a:spcBef>
                <a:spcPct val="0"/>
              </a:spcBef>
              <a:spcAft>
                <a:spcPct val="0"/>
              </a:spcAft>
              <a:buFont typeface="Arial" panose="020B0604020202020204" pitchFamily="34" charset="0"/>
              <a:buChar char="•"/>
            </a:pPr>
            <a:r>
              <a:rPr lang="en-US" sz="2000">
                <a:solidFill>
                  <a:schemeClr val="accent6"/>
                </a:solidFill>
                <a:ea typeface="Segoe UI Symbol"/>
              </a:rPr>
              <a:t>Vestibular dysfunction</a:t>
            </a:r>
            <a:endParaRPr lang="en-US" sz="2000">
              <a:solidFill>
                <a:schemeClr val="accent6"/>
              </a:solidFill>
              <a:ea typeface="Segoe UI Symbol"/>
              <a:cs typeface="Arial"/>
            </a:endParaRPr>
          </a:p>
          <a:p>
            <a:pPr marL="800100" lvl="1" indent="-342900">
              <a:spcBef>
                <a:spcPct val="0"/>
              </a:spcBef>
              <a:spcAft>
                <a:spcPct val="0"/>
              </a:spcAft>
              <a:buFont typeface="Arial" panose="020B0604020202020204" pitchFamily="34" charset="0"/>
              <a:buChar char="•"/>
            </a:pPr>
            <a:r>
              <a:rPr lang="en-US" sz="2000">
                <a:solidFill>
                  <a:schemeClr val="accent6"/>
                </a:solidFill>
                <a:ea typeface="Segoe UI Symbol"/>
                <a:cs typeface="Arial"/>
              </a:rPr>
              <a:t>Incoordination</a:t>
            </a:r>
          </a:p>
          <a:p>
            <a:pPr marL="800100" lvl="1" indent="-342900">
              <a:spcBef>
                <a:spcPct val="0"/>
              </a:spcBef>
              <a:spcAft>
                <a:spcPct val="0"/>
              </a:spcAft>
              <a:buFont typeface="Arial" panose="020B0604020202020204" pitchFamily="34" charset="0"/>
              <a:buChar char="•"/>
            </a:pPr>
            <a:r>
              <a:rPr lang="en-US" sz="2000">
                <a:solidFill>
                  <a:schemeClr val="accent6"/>
                </a:solidFill>
                <a:ea typeface="Segoe UI Symbol"/>
                <a:cs typeface="Arial"/>
              </a:rPr>
              <a:t>Weakness, sensory loss</a:t>
            </a:r>
            <a:endParaRPr lang="en-US" sz="2000">
              <a:solidFill>
                <a:schemeClr val="accent6"/>
              </a:solidFill>
              <a:ea typeface="Segoe UI Symbol" panose="020B0502040204020203" pitchFamily="34" charset="0"/>
              <a:cs typeface="Arial"/>
            </a:endParaRPr>
          </a:p>
          <a:p>
            <a:pPr marL="800100" lvl="1" indent="-342900" eaLnBrk="0" fontAlgn="base" hangingPunct="0">
              <a:spcBef>
                <a:spcPct val="0"/>
              </a:spcBef>
              <a:spcAft>
                <a:spcPct val="0"/>
              </a:spcAft>
              <a:buFont typeface="Arial" panose="020B0604020202020204" pitchFamily="34" charset="0"/>
              <a:buChar char="•"/>
            </a:pPr>
            <a:endParaRPr lang="en-US" sz="1050" b="1">
              <a:solidFill>
                <a:srgbClr val="000000"/>
              </a:solidFill>
              <a:ea typeface="Segoe UI Symbol"/>
              <a:cs typeface="Arial"/>
            </a:endParaRPr>
          </a:p>
          <a:p>
            <a:pPr marL="342900" indent="-342900" eaLnBrk="0" fontAlgn="base" hangingPunct="0">
              <a:spcBef>
                <a:spcPct val="0"/>
              </a:spcBef>
              <a:spcAft>
                <a:spcPct val="0"/>
              </a:spcAft>
              <a:buFont typeface="Arial" panose="020B0604020202020204" pitchFamily="34" charset="0"/>
              <a:buChar char="•"/>
            </a:pPr>
            <a:r>
              <a:rPr lang="en-US" sz="2000" b="1">
                <a:solidFill>
                  <a:srgbClr val="000000"/>
                </a:solidFill>
                <a:ea typeface="Segoe UI Symbol" panose="020B0502040204020203" pitchFamily="34" charset="0"/>
              </a:rPr>
              <a:t>Limitations</a:t>
            </a:r>
          </a:p>
          <a:p>
            <a:pPr marL="800100" lvl="1" indent="-342900" eaLnBrk="0" fontAlgn="base" hangingPunct="0">
              <a:spcBef>
                <a:spcPct val="0"/>
              </a:spcBef>
              <a:spcAft>
                <a:spcPct val="0"/>
              </a:spcAft>
              <a:buFont typeface="Arial" panose="020B0604020202020204" pitchFamily="34" charset="0"/>
              <a:buChar char="•"/>
            </a:pPr>
            <a:r>
              <a:rPr lang="en-US" sz="2000">
                <a:solidFill>
                  <a:schemeClr val="accent6"/>
                </a:solidFill>
                <a:ea typeface="Segoe UI Symbol"/>
              </a:rPr>
              <a:t>Oscillopsia (bouncy vision)</a:t>
            </a:r>
            <a:endParaRPr lang="en-US" sz="2000">
              <a:solidFill>
                <a:schemeClr val="accent6"/>
              </a:solidFill>
              <a:ea typeface="Segoe UI Symbol"/>
              <a:cs typeface="Arial"/>
            </a:endParaRPr>
          </a:p>
          <a:p>
            <a:pPr marL="800100" lvl="1" indent="-342900">
              <a:spcBef>
                <a:spcPct val="0"/>
              </a:spcBef>
              <a:spcAft>
                <a:spcPct val="0"/>
              </a:spcAft>
              <a:buFont typeface="Arial" panose="020B0604020202020204" pitchFamily="34" charset="0"/>
              <a:buChar char="•"/>
            </a:pPr>
            <a:r>
              <a:rPr lang="en-US" sz="2000">
                <a:solidFill>
                  <a:schemeClr val="accent6"/>
                </a:solidFill>
                <a:ea typeface="Segoe UI Symbol"/>
              </a:rPr>
              <a:t>Imbalance</a:t>
            </a:r>
            <a:endParaRPr lang="en-US" sz="2000">
              <a:solidFill>
                <a:schemeClr val="accent6"/>
              </a:solidFill>
              <a:ea typeface="Segoe UI Symbol"/>
              <a:cs typeface="Arial"/>
            </a:endParaRPr>
          </a:p>
          <a:p>
            <a:pPr marL="800100" lvl="1" indent="-342900" eaLnBrk="0" fontAlgn="base" hangingPunct="0">
              <a:spcBef>
                <a:spcPct val="0"/>
              </a:spcBef>
              <a:spcAft>
                <a:spcPct val="0"/>
              </a:spcAft>
              <a:buFont typeface="Arial" panose="020B0604020202020204" pitchFamily="34" charset="0"/>
              <a:buChar char="•"/>
            </a:pPr>
            <a:r>
              <a:rPr lang="en-US" sz="2000">
                <a:solidFill>
                  <a:schemeClr val="accent6"/>
                </a:solidFill>
                <a:ea typeface="Segoe UI Symbol"/>
                <a:cs typeface="Arial"/>
              </a:rPr>
              <a:t>Inability to pick up an object</a:t>
            </a:r>
          </a:p>
          <a:p>
            <a:pPr marL="800100" lvl="1" indent="-342900" eaLnBrk="0" fontAlgn="base" hangingPunct="0">
              <a:spcBef>
                <a:spcPct val="0"/>
              </a:spcBef>
              <a:spcAft>
                <a:spcPct val="0"/>
              </a:spcAft>
              <a:buFont typeface="Arial" panose="020B0604020202020204" pitchFamily="34" charset="0"/>
              <a:buChar char="•"/>
            </a:pPr>
            <a:r>
              <a:rPr lang="en-US" sz="2000">
                <a:solidFill>
                  <a:schemeClr val="accent6"/>
                </a:solidFill>
                <a:ea typeface="Segoe UI Symbol"/>
              </a:rPr>
              <a:t>Unsteady, veering gait </a:t>
            </a:r>
            <a:endParaRPr lang="en-US" sz="2000">
              <a:solidFill>
                <a:schemeClr val="accent6"/>
              </a:solidFill>
              <a:ea typeface="Segoe UI Symbol"/>
              <a:cs typeface="Arial"/>
            </a:endParaRPr>
          </a:p>
          <a:p>
            <a:pPr marL="800100" lvl="1" indent="-342900" eaLnBrk="0" fontAlgn="base" hangingPunct="0">
              <a:spcBef>
                <a:spcPct val="0"/>
              </a:spcBef>
              <a:spcAft>
                <a:spcPct val="0"/>
              </a:spcAft>
              <a:buFont typeface="Arial" panose="020B0604020202020204" pitchFamily="34" charset="0"/>
              <a:buChar char="•"/>
            </a:pPr>
            <a:r>
              <a:rPr lang="en-US" sz="2000">
                <a:solidFill>
                  <a:schemeClr val="accent6"/>
                </a:solidFill>
                <a:ea typeface="Segoe UI Symbol"/>
              </a:rPr>
              <a:t>Deconditioning </a:t>
            </a:r>
            <a:endParaRPr lang="en-US" sz="2000">
              <a:solidFill>
                <a:schemeClr val="accent6"/>
              </a:solidFill>
              <a:ea typeface="Segoe UI Symbol" panose="020B0502040204020203" pitchFamily="34" charset="0"/>
              <a:cs typeface="Arial"/>
            </a:endParaRPr>
          </a:p>
          <a:p>
            <a:pPr eaLnBrk="0" fontAlgn="base" hangingPunct="0">
              <a:spcBef>
                <a:spcPct val="0"/>
              </a:spcBef>
              <a:spcAft>
                <a:spcPct val="0"/>
              </a:spcAft>
            </a:pPr>
            <a:endParaRPr lang="en-US" sz="1050" b="1">
              <a:solidFill>
                <a:srgbClr val="000000"/>
              </a:solidFill>
              <a:ea typeface="Segoe UI Symbol"/>
            </a:endParaRPr>
          </a:p>
          <a:p>
            <a:pPr marL="342900" indent="-342900" eaLnBrk="0" fontAlgn="base" hangingPunct="0">
              <a:spcBef>
                <a:spcPct val="0"/>
              </a:spcBef>
              <a:spcAft>
                <a:spcPct val="0"/>
              </a:spcAft>
              <a:buFont typeface="Arial" panose="020B0604020202020204" pitchFamily="34" charset="0"/>
              <a:buChar char="•"/>
            </a:pPr>
            <a:r>
              <a:rPr lang="en-US" sz="2000" b="1">
                <a:solidFill>
                  <a:srgbClr val="000000"/>
                </a:solidFill>
                <a:ea typeface="Segoe UI Symbol" panose="020B0502040204020203" pitchFamily="34" charset="0"/>
              </a:rPr>
              <a:t>Restrictions</a:t>
            </a:r>
          </a:p>
          <a:p>
            <a:pPr marL="800100" lvl="1" indent="-342900" eaLnBrk="0" fontAlgn="base" hangingPunct="0">
              <a:spcBef>
                <a:spcPct val="0"/>
              </a:spcBef>
              <a:spcAft>
                <a:spcPct val="0"/>
              </a:spcAft>
              <a:buFont typeface="Arial" panose="020B0604020202020204" pitchFamily="34" charset="0"/>
              <a:buChar char="•"/>
            </a:pPr>
            <a:r>
              <a:rPr lang="en-US" sz="2000">
                <a:solidFill>
                  <a:schemeClr val="accent6"/>
                </a:solidFill>
                <a:ea typeface="Segoe UI Symbol"/>
                <a:cs typeface="Arial"/>
              </a:rPr>
              <a:t>Falls</a:t>
            </a:r>
            <a:endParaRPr lang="en-US" sz="2000">
              <a:solidFill>
                <a:schemeClr val="accent6"/>
              </a:solidFill>
              <a:ea typeface="Segoe UI Symbol"/>
            </a:endParaRPr>
          </a:p>
          <a:p>
            <a:pPr marL="800100" lvl="1" indent="-342900">
              <a:spcBef>
                <a:spcPct val="0"/>
              </a:spcBef>
              <a:spcAft>
                <a:spcPct val="0"/>
              </a:spcAft>
              <a:buFont typeface="Arial" panose="020B0604020202020204" pitchFamily="34" charset="0"/>
              <a:buChar char="•"/>
            </a:pPr>
            <a:r>
              <a:rPr lang="en-US" sz="2000">
                <a:solidFill>
                  <a:schemeClr val="accent6"/>
                </a:solidFill>
                <a:ea typeface="Segoe UI Symbol"/>
                <a:cs typeface="Arial"/>
              </a:rPr>
              <a:t>Fatigue</a:t>
            </a:r>
            <a:endParaRPr lang="en-US" sz="2000">
              <a:solidFill>
                <a:schemeClr val="accent6"/>
              </a:solidFill>
              <a:ea typeface="Segoe UI Symbol"/>
            </a:endParaRPr>
          </a:p>
          <a:p>
            <a:pPr marL="800100" lvl="1" indent="-342900">
              <a:spcBef>
                <a:spcPct val="0"/>
              </a:spcBef>
              <a:spcAft>
                <a:spcPct val="0"/>
              </a:spcAft>
              <a:buFont typeface="Arial" panose="020B0604020202020204" pitchFamily="34" charset="0"/>
              <a:buChar char="•"/>
            </a:pPr>
            <a:r>
              <a:rPr lang="en-US" sz="2000">
                <a:solidFill>
                  <a:schemeClr val="accent6"/>
                </a:solidFill>
                <a:ea typeface="Segoe UI Symbol"/>
              </a:rPr>
              <a:t>Limited household, community, life activities</a:t>
            </a:r>
            <a:endParaRPr lang="en-US" sz="2000">
              <a:solidFill>
                <a:schemeClr val="accent6"/>
              </a:solidFill>
              <a:ea typeface="Segoe UI Symbol"/>
              <a:cs typeface="Arial"/>
            </a:endParaRPr>
          </a:p>
          <a:p>
            <a:pPr marL="800100" lvl="1" indent="-342900" eaLnBrk="0" fontAlgn="base" hangingPunct="0">
              <a:spcBef>
                <a:spcPct val="0"/>
              </a:spcBef>
              <a:spcAft>
                <a:spcPct val="0"/>
              </a:spcAft>
              <a:buFont typeface="Arial" panose="020B0604020202020204" pitchFamily="34" charset="0"/>
              <a:buChar char="•"/>
            </a:pPr>
            <a:endParaRPr lang="en-US">
              <a:solidFill>
                <a:srgbClr val="000000"/>
              </a:solidFill>
              <a:ea typeface="Segoe UI Symbol" panose="020B0502040204020203" pitchFamily="34" charset="0"/>
            </a:endParaRPr>
          </a:p>
        </p:txBody>
      </p:sp>
    </p:spTree>
    <p:extLst>
      <p:ext uri="{BB962C8B-B14F-4D97-AF65-F5344CB8AC3E}">
        <p14:creationId xmlns:p14="http://schemas.microsoft.com/office/powerpoint/2010/main" val="32255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pkin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opkins" id="{8A593655-0DF2-4DB3-A729-27CB9AB4AD84}" vid="{CCD06F13-C0A0-4B29-8BEC-364D6EA0DE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1783F9E39C6143B2942F3815AD199D" ma:contentTypeVersion="13" ma:contentTypeDescription="Create a new document." ma:contentTypeScope="" ma:versionID="c5f9d831a499722bf1620d6787ce8ef9">
  <xsd:schema xmlns:xsd="http://www.w3.org/2001/XMLSchema" xmlns:xs="http://www.w3.org/2001/XMLSchema" xmlns:p="http://schemas.microsoft.com/office/2006/metadata/properties" xmlns:ns2="4f7f5c37-561b-4b06-8e12-e4d5776365ef" xmlns:ns3="166e0ee6-762f-4334-8215-880370ecf749" targetNamespace="http://schemas.microsoft.com/office/2006/metadata/properties" ma:root="true" ma:fieldsID="2fbeb563e2c790bd008335b132ccec5b" ns2:_="" ns3:_="">
    <xsd:import namespace="4f7f5c37-561b-4b06-8e12-e4d5776365ef"/>
    <xsd:import namespace="166e0ee6-762f-4334-8215-880370ecf7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f5c37-561b-4b06-8e12-e4d5776365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6e0ee6-762f-4334-8215-880370ecf7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9427DC-8CCE-4C61-95B1-E0FD1B32B97A}">
  <ds:schemaRefs>
    <ds:schemaRef ds:uri="0d32f857-405e-4645-b58a-dea8c2034299"/>
    <ds:schemaRef ds:uri="c6064ccc-42c7-4541-99a7-ee51600271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B5F377F-3FA0-402C-8FB5-62D2A066BADA}">
  <ds:schemaRefs>
    <ds:schemaRef ds:uri="http://schemas.microsoft.com/sharepoint/v3/contenttype/forms"/>
  </ds:schemaRefs>
</ds:datastoreItem>
</file>

<file path=customXml/itemProps3.xml><?xml version="1.0" encoding="utf-8"?>
<ds:datastoreItem xmlns:ds="http://schemas.openxmlformats.org/officeDocument/2006/customXml" ds:itemID="{B24E4C5D-494D-4538-878C-0D524189DD48}"/>
</file>

<file path=docProps/app.xml><?xml version="1.0" encoding="utf-8"?>
<Properties xmlns="http://schemas.openxmlformats.org/officeDocument/2006/extended-properties" xmlns:vt="http://schemas.openxmlformats.org/officeDocument/2006/docPropsVTypes">
  <Template/>
  <TotalTime>0</TotalTime>
  <Words>2780</Words>
  <Application>Microsoft Office PowerPoint</Application>
  <PresentationFormat>Widescreen</PresentationFormat>
  <Paragraphs>316</Paragraphs>
  <Slides>41</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Calibri</vt:lpstr>
      <vt:lpstr>Calibri Light</vt:lpstr>
      <vt:lpstr>Papyrus</vt:lpstr>
      <vt:lpstr>Roboto</vt:lpstr>
      <vt:lpstr>Roboto Black</vt:lpstr>
      <vt:lpstr>Times</vt:lpstr>
      <vt:lpstr>Wingdings</vt:lpstr>
      <vt:lpstr>Office Theme</vt:lpstr>
      <vt:lpstr>Hopkins</vt:lpstr>
      <vt:lpstr>PowerPoint Presentation</vt:lpstr>
      <vt:lpstr>DISCLAIMER</vt:lpstr>
      <vt:lpstr>PRESENTER DISCLOSURES</vt:lpstr>
      <vt:lpstr>Outline  </vt:lpstr>
      <vt:lpstr>Outline  </vt:lpstr>
      <vt:lpstr>Basic neural pathway: Sensory input provides feedback to cerebellum contributing to motor output.</vt:lpstr>
      <vt:lpstr>More on the role of the cerebellum  Current evidence in motor learning research:</vt:lpstr>
      <vt:lpstr>Ataxia: Movement Incoordination</vt:lpstr>
      <vt:lpstr>International Classification of Functioning (ICF) A model used by your rehab/medical team (and you)                                                          to optimize your function/participation in life: </vt:lpstr>
      <vt:lpstr>Evaluation tools: </vt:lpstr>
      <vt:lpstr>Outline  </vt:lpstr>
      <vt:lpstr>PowerPoint Presentation</vt:lpstr>
      <vt:lpstr>Dynamic Gait Index: recently validated in Ataxia Reoli, et al, 2021</vt:lpstr>
      <vt:lpstr>Report of oscillopsia in ataxia patients correlates with activity,  not vestibular ocular reflex gain.  Millar, Schubert, 2021 J. Vestibular Research  DOI:10.3233/VES-210106</vt:lpstr>
      <vt:lpstr>Vestibular ocular reflex gains with passive head rotation are impaired in ataxia patients versus healthy controls:                                                                                                                         Millar, Schubert, 2021 </vt:lpstr>
      <vt:lpstr>Question:  Does balance or leg placement ability predict walking? </vt:lpstr>
      <vt:lpstr>Is Intensive PT beneficial?</vt:lpstr>
      <vt:lpstr>What do PTs mean by Intensity?  Dosing?</vt:lpstr>
      <vt:lpstr>Balance exercise guidelines:</vt:lpstr>
      <vt:lpstr>Motor learning principles and cerebellar control </vt:lpstr>
      <vt:lpstr>How do individuals with ataxia (re)learn motor tasks?</vt:lpstr>
      <vt:lpstr>People with ataxia show retention of learning under the reinforcement feedback condition. </vt:lpstr>
      <vt:lpstr>What we now know doesn’t work: </vt:lpstr>
      <vt:lpstr>Endurance training:</vt:lpstr>
      <vt:lpstr>Outline  </vt:lpstr>
      <vt:lpstr>What Strategy can be changed?         Tips for navigating safely:</vt:lpstr>
      <vt:lpstr>Fall history predicts future falls: Be careful!</vt:lpstr>
      <vt:lpstr>Assistive device considerations:</vt:lpstr>
      <vt:lpstr>Track your Activity</vt:lpstr>
      <vt:lpstr>Outline  </vt:lpstr>
      <vt:lpstr>What PT interventions are indicated? </vt:lpstr>
      <vt:lpstr>Thoughts to Guide Us: Is a Bout of Intense PT Indicated?  </vt:lpstr>
      <vt:lpstr>Thoughts to Guide Us:  Why consider a bout of intensive PT?  </vt:lpstr>
      <vt:lpstr>Thoughts to Guide Us:  Why not consider a bout of intensive PT?</vt:lpstr>
      <vt:lpstr> https://aptaapps.apta.org/APTAPTDirectory/FindAPTDirectory.aspx </vt:lpstr>
      <vt:lpstr>When visiting PT:  Be ready to address YOUR goals...</vt:lpstr>
      <vt:lpstr>Key Takeaways: What is cerebellar ataxia?</vt:lpstr>
      <vt:lpstr>Key Takeaways</vt:lpstr>
      <vt:lpstr>Thank You!</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Utting, Mollie</dc:creator>
  <cp:lastModifiedBy>Lori Shogren</cp:lastModifiedBy>
  <cp:revision>2</cp:revision>
  <dcterms:created xsi:type="dcterms:W3CDTF">2022-01-14T16:59:00Z</dcterms:created>
  <dcterms:modified xsi:type="dcterms:W3CDTF">2022-01-31T19:34:15Z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0x010100B51783F9E39C6143B2942F3815AD199D</vt:lpwstr>
  </property>
</Properties>
</file>