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sldIdLst>
    <p:sldId id="256" r:id="rId5"/>
    <p:sldId id="257" r:id="rId6"/>
    <p:sldId id="259"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7"/>
    <a:srgbClr val="00A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10" autoAdjust="0"/>
  </p:normalViewPr>
  <p:slideViewPr>
    <p:cSldViewPr snapToGrid="0">
      <p:cViewPr varScale="1">
        <p:scale>
          <a:sx n="78" d="100"/>
          <a:sy n="78" d="100"/>
        </p:scale>
        <p:origin x="17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FED11-B92B-4DEF-849E-393988D9BC72}" type="doc">
      <dgm:prSet loTypeId="urn:microsoft.com/office/officeart/2005/8/layout/vList3" loCatId="list" qsTypeId="urn:microsoft.com/office/officeart/2005/8/quickstyle/simple1" qsCatId="simple" csTypeId="urn:microsoft.com/office/officeart/2005/8/colors/accent1_2" csCatId="accent1" phldr="1"/>
      <dgm:spPr/>
    </dgm:pt>
    <dgm:pt modelId="{0669CA4A-A797-4963-BAD5-5808F6D774E6}">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dirty="0">
            <a:latin typeface="Roboto" panose="02000000000000000000" pitchFamily="2" charset="0"/>
            <a:ea typeface="Roboto" panose="02000000000000000000" pitchFamily="2" charset="0"/>
          </a:endParaRPr>
        </a:p>
      </dgm:t>
    </dgm:pt>
    <dgm:pt modelId="{F31F77A3-3F6B-46FB-8E3C-90021AABDA01}" type="parTrans" cxnId="{4D4E4931-D4AF-47CB-AEDF-B769AF44D03B}">
      <dgm:prSet/>
      <dgm:spPr/>
      <dgm:t>
        <a:bodyPr/>
        <a:lstStyle/>
        <a:p>
          <a:endParaRPr lang="en-US"/>
        </a:p>
      </dgm:t>
    </dgm:pt>
    <dgm:pt modelId="{B3F63022-78B6-4B1B-B825-590754F01C52}" type="sibTrans" cxnId="{4D4E4931-D4AF-47CB-AEDF-B769AF44D03B}">
      <dgm:prSet/>
      <dgm:spPr/>
      <dgm:t>
        <a:bodyPr/>
        <a:lstStyle/>
        <a:p>
          <a:endParaRPr lang="en-US"/>
        </a:p>
      </dgm:t>
    </dgm:pt>
    <dgm:pt modelId="{BE4979F0-5568-4D96-817D-B79478B6A987}">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Products or series mentioned during these presentations does not imply endorsement by NAF</a:t>
          </a:r>
          <a:endParaRPr lang="en-US" sz="1800" dirty="0">
            <a:latin typeface="Roboto" panose="02000000000000000000" pitchFamily="2" charset="0"/>
            <a:ea typeface="Roboto" panose="02000000000000000000" pitchFamily="2" charset="0"/>
          </a:endParaRPr>
        </a:p>
      </dgm:t>
    </dgm:pt>
    <dgm:pt modelId="{2B28D49E-26BD-46BA-A022-FDBA5F0352C6}" type="parTrans" cxnId="{7C585DC8-DED1-4BE6-8B43-3A20E142AEA2}">
      <dgm:prSet/>
      <dgm:spPr/>
      <dgm:t>
        <a:bodyPr/>
        <a:lstStyle/>
        <a:p>
          <a:endParaRPr lang="en-US"/>
        </a:p>
      </dgm:t>
    </dgm:pt>
    <dgm:pt modelId="{161399E2-C396-4EF3-907A-9C4244B3841F}" type="sibTrans" cxnId="{7C585DC8-DED1-4BE6-8B43-3A20E142AEA2}">
      <dgm:prSet/>
      <dgm:spPr/>
      <dgm:t>
        <a:bodyPr/>
        <a:lstStyle/>
        <a:p>
          <a:endParaRPr lang="en-US"/>
        </a:p>
      </dgm:t>
    </dgm:pt>
    <dgm:pt modelId="{9AD856C3-F7E4-4C1E-A752-9677AD9647D4}">
      <dgm:prSet phldrT="[Text]" custT="1"/>
      <dgm:spPr>
        <a:solidFill>
          <a:srgbClr val="002567"/>
        </a:solidFill>
      </dgm:spPr>
      <dgm:t>
        <a:bodyPr/>
        <a:lstStyle/>
        <a:p>
          <a:pPr algn="r"/>
          <a:r>
            <a:rPr lang="en-US" sz="1600" b="1"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dirty="0"/>
            <a:t>.</a:t>
          </a:r>
          <a:endParaRPr lang="en-US" sz="1600" dirty="0"/>
        </a:p>
      </dgm:t>
    </dgm:pt>
    <dgm:pt modelId="{A6D36927-1032-46E4-BDD9-A7F9B73DFCA9}" type="sibTrans" cxnId="{65C5320C-B2F2-468C-B84C-BAEB6225D283}">
      <dgm:prSet/>
      <dgm:spPr/>
      <dgm:t>
        <a:bodyPr/>
        <a:lstStyle/>
        <a:p>
          <a:endParaRPr lang="en-US"/>
        </a:p>
      </dgm:t>
    </dgm:pt>
    <dgm:pt modelId="{8C9D4521-A45F-4706-BA02-093A797D24B1}" type="parTrans" cxnId="{65C5320C-B2F2-468C-B84C-BAEB6225D283}">
      <dgm:prSet/>
      <dgm:spPr/>
      <dgm:t>
        <a:bodyPr/>
        <a:lstStyle/>
        <a:p>
          <a:endParaRPr lang="en-US"/>
        </a:p>
      </dgm:t>
    </dgm:pt>
    <dgm:pt modelId="{26399A93-00B2-4111-B554-40ADDAFA1624}" type="pres">
      <dgm:prSet presAssocID="{000FED11-B92B-4DEF-849E-393988D9BC72}" presName="linearFlow" presStyleCnt="0">
        <dgm:presLayoutVars>
          <dgm:dir/>
          <dgm:resizeHandles val="exact"/>
        </dgm:presLayoutVars>
      </dgm:prSet>
      <dgm:spPr/>
    </dgm:pt>
    <dgm:pt modelId="{4AD0BB32-368A-4C52-B05C-E29F31994C44}" type="pres">
      <dgm:prSet presAssocID="{0669CA4A-A797-4963-BAD5-5808F6D774E6}" presName="composite" presStyleCnt="0"/>
      <dgm:spPr/>
    </dgm:pt>
    <dgm:pt modelId="{806EE8AE-F692-47A8-B8A6-6748781AC494}" type="pres">
      <dgm:prSet presAssocID="{0669CA4A-A797-4963-BAD5-5808F6D774E6}" presName="imgShp" presStyleLbl="fgImgPlace1" presStyleIdx="0" presStyleCnt="3" custLinFactNeighborX="-6075" custLinFactNeighborY="6826"/>
      <dgm:spPr>
        <a:solidFill>
          <a:srgbClr val="FFC000"/>
        </a:solidFill>
      </dgm:spPr>
    </dgm:pt>
    <dgm:pt modelId="{17C983CE-A0EC-42A3-B0D8-E9B9A8594F5F}" type="pres">
      <dgm:prSet presAssocID="{0669CA4A-A797-4963-BAD5-5808F6D774E6}" presName="txShp" presStyleLbl="node1" presStyleIdx="0" presStyleCnt="3">
        <dgm:presLayoutVars>
          <dgm:bulletEnabled val="1"/>
        </dgm:presLayoutVars>
      </dgm:prSet>
      <dgm:spPr/>
    </dgm:pt>
    <dgm:pt modelId="{426A42D5-F38A-4FEC-BC8B-18B36BF71F7E}" type="pres">
      <dgm:prSet presAssocID="{B3F63022-78B6-4B1B-B825-590754F01C52}" presName="spacing" presStyleCnt="0"/>
      <dgm:spPr/>
    </dgm:pt>
    <dgm:pt modelId="{9165A5D7-8823-4B2D-B676-8700CAF083A7}" type="pres">
      <dgm:prSet presAssocID="{9AD856C3-F7E4-4C1E-A752-9677AD9647D4}" presName="composite" presStyleCnt="0"/>
      <dgm:spPr/>
    </dgm:pt>
    <dgm:pt modelId="{9EC63E2D-1E71-4577-962A-7D2160EE368A}" type="pres">
      <dgm:prSet presAssocID="{9AD856C3-F7E4-4C1E-A752-9677AD9647D4}" presName="imgShp" presStyleLbl="fgImgPlace1" presStyleIdx="1" presStyleCnt="3"/>
      <dgm:spPr>
        <a:solidFill>
          <a:srgbClr val="FFC000"/>
        </a:solidFill>
      </dgm:spPr>
    </dgm:pt>
    <dgm:pt modelId="{75082FA1-1725-4669-AA6B-BE1EC917CFBE}" type="pres">
      <dgm:prSet presAssocID="{9AD856C3-F7E4-4C1E-A752-9677AD9647D4}" presName="txShp" presStyleLbl="node1" presStyleIdx="1" presStyleCnt="3" custScaleY="110165">
        <dgm:presLayoutVars>
          <dgm:bulletEnabled val="1"/>
        </dgm:presLayoutVars>
      </dgm:prSet>
      <dgm:spPr/>
    </dgm:pt>
    <dgm:pt modelId="{6F3D81CD-9FF1-4A5C-9423-FBB38269A3FA}" type="pres">
      <dgm:prSet presAssocID="{A6D36927-1032-46E4-BDD9-A7F9B73DFCA9}" presName="spacing" presStyleCnt="0"/>
      <dgm:spPr/>
    </dgm:pt>
    <dgm:pt modelId="{EA070E7F-176A-4DFC-87BA-CD24F779C74B}" type="pres">
      <dgm:prSet presAssocID="{BE4979F0-5568-4D96-817D-B79478B6A987}" presName="composite" presStyleCnt="0"/>
      <dgm:spPr/>
    </dgm:pt>
    <dgm:pt modelId="{D0DD2A09-FC23-4315-B927-D28884AF14C1}" type="pres">
      <dgm:prSet presAssocID="{BE4979F0-5568-4D96-817D-B79478B6A987}" presName="imgShp" presStyleLbl="fgImgPlace1" presStyleIdx="2" presStyleCnt="3"/>
      <dgm:spPr>
        <a:solidFill>
          <a:srgbClr val="FFC000"/>
        </a:solidFill>
      </dgm:spPr>
    </dgm:pt>
    <dgm:pt modelId="{09D75589-8C84-434B-BFE3-049743FB8547}" type="pres">
      <dgm:prSet presAssocID="{BE4979F0-5568-4D96-817D-B79478B6A987}" presName="txShp" presStyleLbl="node1" presStyleIdx="2" presStyleCnt="3">
        <dgm:presLayoutVars>
          <dgm:bulletEnabled val="1"/>
        </dgm:presLayoutVars>
      </dgm:prSet>
      <dgm:spPr/>
    </dgm:pt>
  </dgm:ptLst>
  <dgm:cxnLst>
    <dgm:cxn modelId="{65C5320C-B2F2-468C-B84C-BAEB6225D283}" srcId="{000FED11-B92B-4DEF-849E-393988D9BC72}" destId="{9AD856C3-F7E4-4C1E-A752-9677AD9647D4}" srcOrd="1" destOrd="0" parTransId="{8C9D4521-A45F-4706-BA02-093A797D24B1}" sibTransId="{A6D36927-1032-46E4-BDD9-A7F9B73DFCA9}"/>
    <dgm:cxn modelId="{83E1D827-23E6-4D41-98C1-98BF5EFCC53F}" type="presOf" srcId="{9AD856C3-F7E4-4C1E-A752-9677AD9647D4}" destId="{75082FA1-1725-4669-AA6B-BE1EC917CFBE}" srcOrd="0" destOrd="0" presId="urn:microsoft.com/office/officeart/2005/8/layout/vList3"/>
    <dgm:cxn modelId="{4D4E4931-D4AF-47CB-AEDF-B769AF44D03B}" srcId="{000FED11-B92B-4DEF-849E-393988D9BC72}" destId="{0669CA4A-A797-4963-BAD5-5808F6D774E6}" srcOrd="0" destOrd="0" parTransId="{F31F77A3-3F6B-46FB-8E3C-90021AABDA01}" sibTransId="{B3F63022-78B6-4B1B-B825-590754F01C52}"/>
    <dgm:cxn modelId="{0BFB7444-A64D-4E0B-A421-0C97CFBE704C}" type="presOf" srcId="{000FED11-B92B-4DEF-849E-393988D9BC72}" destId="{26399A93-00B2-4111-B554-40ADDAFA1624}" srcOrd="0" destOrd="0" presId="urn:microsoft.com/office/officeart/2005/8/layout/vList3"/>
    <dgm:cxn modelId="{D5DAE1B2-9934-4884-AC08-E9FA81E62423}" type="presOf" srcId="{0669CA4A-A797-4963-BAD5-5808F6D774E6}" destId="{17C983CE-A0EC-42A3-B0D8-E9B9A8594F5F}" srcOrd="0" destOrd="0" presId="urn:microsoft.com/office/officeart/2005/8/layout/vList3"/>
    <dgm:cxn modelId="{FD965BBD-EB1B-45AC-A81F-727EA41C164D}" type="presOf" srcId="{BE4979F0-5568-4D96-817D-B79478B6A987}" destId="{09D75589-8C84-434B-BFE3-049743FB8547}" srcOrd="0" destOrd="0" presId="urn:microsoft.com/office/officeart/2005/8/layout/vList3"/>
    <dgm:cxn modelId="{7C585DC8-DED1-4BE6-8B43-3A20E142AEA2}" srcId="{000FED11-B92B-4DEF-849E-393988D9BC72}" destId="{BE4979F0-5568-4D96-817D-B79478B6A987}" srcOrd="2" destOrd="0" parTransId="{2B28D49E-26BD-46BA-A022-FDBA5F0352C6}" sibTransId="{161399E2-C396-4EF3-907A-9C4244B3841F}"/>
    <dgm:cxn modelId="{609E2090-B0F7-4255-91B9-8D3465F6DDB6}" type="presParOf" srcId="{26399A93-00B2-4111-B554-40ADDAFA1624}" destId="{4AD0BB32-368A-4C52-B05C-E29F31994C44}" srcOrd="0" destOrd="0" presId="urn:microsoft.com/office/officeart/2005/8/layout/vList3"/>
    <dgm:cxn modelId="{7D191B27-FA4C-4270-9546-BB7D69D7CC55}" type="presParOf" srcId="{4AD0BB32-368A-4C52-B05C-E29F31994C44}" destId="{806EE8AE-F692-47A8-B8A6-6748781AC494}" srcOrd="0" destOrd="0" presId="urn:microsoft.com/office/officeart/2005/8/layout/vList3"/>
    <dgm:cxn modelId="{C7D6EB09-27E2-4477-BF11-5C53A863FF28}" type="presParOf" srcId="{4AD0BB32-368A-4C52-B05C-E29F31994C44}" destId="{17C983CE-A0EC-42A3-B0D8-E9B9A8594F5F}" srcOrd="1" destOrd="0" presId="urn:microsoft.com/office/officeart/2005/8/layout/vList3"/>
    <dgm:cxn modelId="{6A6C851E-5B4C-4DAC-8F35-FDC394D85455}" type="presParOf" srcId="{26399A93-00B2-4111-B554-40ADDAFA1624}" destId="{426A42D5-F38A-4FEC-BC8B-18B36BF71F7E}" srcOrd="1" destOrd="0" presId="urn:microsoft.com/office/officeart/2005/8/layout/vList3"/>
    <dgm:cxn modelId="{BABB3361-F999-4874-9C08-C88DCC64F82A}" type="presParOf" srcId="{26399A93-00B2-4111-B554-40ADDAFA1624}" destId="{9165A5D7-8823-4B2D-B676-8700CAF083A7}" srcOrd="2" destOrd="0" presId="urn:microsoft.com/office/officeart/2005/8/layout/vList3"/>
    <dgm:cxn modelId="{DA229EAC-DBCC-4539-A874-191EE7EF1B3A}" type="presParOf" srcId="{9165A5D7-8823-4B2D-B676-8700CAF083A7}" destId="{9EC63E2D-1E71-4577-962A-7D2160EE368A}" srcOrd="0" destOrd="0" presId="urn:microsoft.com/office/officeart/2005/8/layout/vList3"/>
    <dgm:cxn modelId="{F76A7999-2D71-41FB-A2E5-6250DB9A548A}" type="presParOf" srcId="{9165A5D7-8823-4B2D-B676-8700CAF083A7}" destId="{75082FA1-1725-4669-AA6B-BE1EC917CFBE}" srcOrd="1" destOrd="0" presId="urn:microsoft.com/office/officeart/2005/8/layout/vList3"/>
    <dgm:cxn modelId="{FF2B2580-D802-4D94-B9AF-6745EA784687}" type="presParOf" srcId="{26399A93-00B2-4111-B554-40ADDAFA1624}" destId="{6F3D81CD-9FF1-4A5C-9423-FBB38269A3FA}" srcOrd="3" destOrd="0" presId="urn:microsoft.com/office/officeart/2005/8/layout/vList3"/>
    <dgm:cxn modelId="{8DE079CB-C3AD-4397-98BF-EB430E40145B}" type="presParOf" srcId="{26399A93-00B2-4111-B554-40ADDAFA1624}" destId="{EA070E7F-176A-4DFC-87BA-CD24F779C74B}" srcOrd="4" destOrd="0" presId="urn:microsoft.com/office/officeart/2005/8/layout/vList3"/>
    <dgm:cxn modelId="{DA661E8E-CDA4-49A7-9F5C-FA4317E29BE9}" type="presParOf" srcId="{EA070E7F-176A-4DFC-87BA-CD24F779C74B}" destId="{D0DD2A09-FC23-4315-B927-D28884AF14C1}" srcOrd="0" destOrd="0" presId="urn:microsoft.com/office/officeart/2005/8/layout/vList3"/>
    <dgm:cxn modelId="{8F67A28A-8993-40A3-A9AE-D36410F6701F}" type="presParOf" srcId="{EA070E7F-176A-4DFC-87BA-CD24F779C74B}" destId="{09D75589-8C84-434B-BFE3-049743FB854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83CE-A0EC-42A3-B0D8-E9B9A8594F5F}">
      <dsp:nvSpPr>
        <dsp:cNvPr id="0" name=""/>
        <dsp:cNvSpPr/>
      </dsp:nvSpPr>
      <dsp:spPr>
        <a:xfrm rot="10800000">
          <a:off x="2069753" y="1238"/>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kern="1200" dirty="0">
            <a:latin typeface="Roboto" panose="02000000000000000000" pitchFamily="2" charset="0"/>
            <a:ea typeface="Roboto" panose="02000000000000000000" pitchFamily="2" charset="0"/>
          </a:endParaRPr>
        </a:p>
      </dsp:txBody>
      <dsp:txXfrm rot="10800000">
        <a:off x="2389360" y="1238"/>
        <a:ext cx="6628735" cy="1278427"/>
      </dsp:txXfrm>
    </dsp:sp>
    <dsp:sp modelId="{806EE8AE-F692-47A8-B8A6-6748781AC494}">
      <dsp:nvSpPr>
        <dsp:cNvPr id="0" name=""/>
        <dsp:cNvSpPr/>
      </dsp:nvSpPr>
      <dsp:spPr>
        <a:xfrm>
          <a:off x="1352875" y="88503"/>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2FA1-1725-4669-AA6B-BE1EC917CFBE}">
      <dsp:nvSpPr>
        <dsp:cNvPr id="0" name=""/>
        <dsp:cNvSpPr/>
      </dsp:nvSpPr>
      <dsp:spPr>
        <a:xfrm rot="10800000">
          <a:off x="2069753" y="1661285"/>
          <a:ext cx="6948342" cy="1408379"/>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0960" rIns="113792" bIns="60960" numCol="1" spcCol="1270" anchor="ctr" anchorCtr="0">
          <a:noAutofit/>
        </a:bodyPr>
        <a:lstStyle/>
        <a:p>
          <a:pPr marL="0" lvl="0" indent="0" algn="r" defTabSz="711200">
            <a:lnSpc>
              <a:spcPct val="90000"/>
            </a:lnSpc>
            <a:spcBef>
              <a:spcPct val="0"/>
            </a:spcBef>
            <a:spcAft>
              <a:spcPct val="35000"/>
            </a:spcAft>
            <a:buNone/>
          </a:pPr>
          <a:r>
            <a:rPr lang="en-US" sz="1600" b="1" kern="1200"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kern="1200" dirty="0"/>
            <a:t>.</a:t>
          </a:r>
          <a:endParaRPr lang="en-US" sz="1600" kern="1200" dirty="0"/>
        </a:p>
      </dsp:txBody>
      <dsp:txXfrm rot="10800000">
        <a:off x="2421848" y="1661285"/>
        <a:ext cx="6596247" cy="1408379"/>
      </dsp:txXfrm>
    </dsp:sp>
    <dsp:sp modelId="{9EC63E2D-1E71-4577-962A-7D2160EE368A}">
      <dsp:nvSpPr>
        <dsp:cNvPr id="0" name=""/>
        <dsp:cNvSpPr/>
      </dsp:nvSpPr>
      <dsp:spPr>
        <a:xfrm>
          <a:off x="1430539" y="1726261"/>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75589-8C84-434B-BFE3-049743FB8547}">
      <dsp:nvSpPr>
        <dsp:cNvPr id="0" name=""/>
        <dsp:cNvSpPr/>
      </dsp:nvSpPr>
      <dsp:spPr>
        <a:xfrm rot="10800000">
          <a:off x="2069753" y="3451285"/>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Products or series mentioned during these presentations does not imply endorsement by NAF</a:t>
          </a:r>
          <a:endParaRPr lang="en-US" sz="1800" kern="1200" dirty="0">
            <a:latin typeface="Roboto" panose="02000000000000000000" pitchFamily="2" charset="0"/>
            <a:ea typeface="Roboto" panose="02000000000000000000" pitchFamily="2" charset="0"/>
          </a:endParaRPr>
        </a:p>
      </dsp:txBody>
      <dsp:txXfrm rot="10800000">
        <a:off x="2389360" y="3451285"/>
        <a:ext cx="6628735" cy="1278427"/>
      </dsp:txXfrm>
    </dsp:sp>
    <dsp:sp modelId="{D0DD2A09-FC23-4315-B927-D28884AF14C1}">
      <dsp:nvSpPr>
        <dsp:cNvPr id="0" name=""/>
        <dsp:cNvSpPr/>
      </dsp:nvSpPr>
      <dsp:spPr>
        <a:xfrm>
          <a:off x="1430539" y="3451285"/>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A81CE-60C7-4836-98A6-DB60BB276E49}"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E207-2CB8-412F-B7D3-B91DAE44EF4A}" type="slidenum">
              <a:rPr lang="en-US" smtClean="0"/>
              <a:t>‹#›</a:t>
            </a:fld>
            <a:endParaRPr lang="en-US"/>
          </a:p>
        </p:txBody>
      </p:sp>
    </p:spTree>
    <p:extLst>
      <p:ext uri="{BB962C8B-B14F-4D97-AF65-F5344CB8AC3E}">
        <p14:creationId xmlns:p14="http://schemas.microsoft.com/office/powerpoint/2010/main" val="36537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SpecialCare is a program exclusive to Massachusetts Mutual Life Insurance Company (MassMutual) that provides access to information and resources to families with dependents, of any age, who have a disability.</a:t>
            </a:r>
          </a:p>
          <a:p>
            <a:endParaRPr lang="en-US" dirty="0"/>
          </a:p>
          <a:p>
            <a:r>
              <a:rPr lang="en-US" dirty="0"/>
              <a:t>Through SpecialCare, you will learn valuable financial strategies, identify financial strategy solutions, access vital information and resources, and meet specialists who will work with families of dependents with special needs and their professional advisors – such as their banker, accountant or financial professional, lawyer, social workers and health care providers – to review their financial picture and offer options to fit the needs of each situation. </a:t>
            </a:r>
          </a:p>
          <a:p>
            <a:endParaRPr lang="en-US" dirty="0"/>
          </a:p>
          <a:p>
            <a:r>
              <a:rPr lang="en-US" dirty="0"/>
              <a:t>Our mission is to help educate families and caregivers of people with special needs about the importance and steps in creating a life care plan to help provide a secure financial future.</a:t>
            </a:r>
          </a:p>
        </p:txBody>
      </p:sp>
      <p:sp>
        <p:nvSpPr>
          <p:cNvPr id="4" name="Slide Number Placeholder 3"/>
          <p:cNvSpPr>
            <a:spLocks noGrp="1"/>
          </p:cNvSpPr>
          <p:nvPr>
            <p:ph type="sldNum" sz="quarter" idx="5"/>
          </p:nvPr>
        </p:nvSpPr>
        <p:spPr/>
        <p:txBody>
          <a:bodyPr/>
          <a:lstStyle/>
          <a:p>
            <a:fld id="{D150E207-2CB8-412F-B7D3-B91DAE44EF4A}" type="slidenum">
              <a:rPr lang="en-US" smtClean="0"/>
              <a:t>1</a:t>
            </a:fld>
            <a:endParaRPr lang="en-US"/>
          </a:p>
        </p:txBody>
      </p:sp>
    </p:spTree>
    <p:extLst>
      <p:ext uri="{BB962C8B-B14F-4D97-AF65-F5344CB8AC3E}">
        <p14:creationId xmlns:p14="http://schemas.microsoft.com/office/powerpoint/2010/main" val="78694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great way to share information is through use of a Letter of Intent.</a:t>
            </a:r>
          </a:p>
          <a:p>
            <a:endParaRPr lang="en-US" dirty="0"/>
          </a:p>
          <a:p>
            <a:r>
              <a:rPr lang="en-US" dirty="0"/>
              <a:t>A Letter of Intent is not a legal document (it is not binding) however it conveys the thoughts, dreams, and feelings regarding the care of a loved one with special needs.</a:t>
            </a:r>
          </a:p>
          <a:p>
            <a:r>
              <a:rPr lang="en-US" dirty="0"/>
              <a:t>It describes a day in the life of the dependent; such as likes, dislikes routines, favorite foods, thoughts on religion, dating, medical routines and history, doctors, etc.</a:t>
            </a:r>
          </a:p>
          <a:p>
            <a:endParaRPr lang="en-US" dirty="0"/>
          </a:p>
          <a:p>
            <a:r>
              <a:rPr lang="en-US" dirty="0"/>
              <a:t>It can help future caregivers continue caring for your loved one.</a:t>
            </a:r>
          </a:p>
          <a:p>
            <a:endParaRPr lang="en-US" dirty="0"/>
          </a:p>
          <a:p>
            <a:r>
              <a:rPr lang="en-US" dirty="0"/>
              <a:t>It’s important to keep it updated regularly and stored in a readily available location.</a:t>
            </a:r>
          </a:p>
        </p:txBody>
      </p:sp>
      <p:sp>
        <p:nvSpPr>
          <p:cNvPr id="4" name="Slide Number Placeholder 3"/>
          <p:cNvSpPr>
            <a:spLocks noGrp="1"/>
          </p:cNvSpPr>
          <p:nvPr>
            <p:ph type="sldNum" sz="quarter" idx="5"/>
          </p:nvPr>
        </p:nvSpPr>
        <p:spPr/>
        <p:txBody>
          <a:bodyPr/>
          <a:lstStyle/>
          <a:p>
            <a:fld id="{D150E207-2CB8-412F-B7D3-B91DAE44EF4A}" type="slidenum">
              <a:rPr lang="en-US" smtClean="0"/>
              <a:t>10</a:t>
            </a:fld>
            <a:endParaRPr lang="en-US"/>
          </a:p>
        </p:txBody>
      </p:sp>
    </p:spTree>
    <p:extLst>
      <p:ext uri="{BB962C8B-B14F-4D97-AF65-F5344CB8AC3E}">
        <p14:creationId xmlns:p14="http://schemas.microsoft.com/office/powerpoint/2010/main" val="204932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D150E207-2CB8-412F-B7D3-B91DAE44EF4A}" type="slidenum">
              <a:rPr lang="en-US" smtClean="0"/>
              <a:t>11</a:t>
            </a:fld>
            <a:endParaRPr lang="en-US"/>
          </a:p>
        </p:txBody>
      </p:sp>
    </p:spTree>
    <p:extLst>
      <p:ext uri="{BB962C8B-B14F-4D97-AF65-F5344CB8AC3E}">
        <p14:creationId xmlns:p14="http://schemas.microsoft.com/office/powerpoint/2010/main" val="150372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families use the Letter of Intent as a scrapbook or history of their child’s life.  While it’s extremely important to document the child’s medical condition and medications, use it as a diary or wish book for the future. </a:t>
            </a:r>
          </a:p>
          <a:p>
            <a:endParaRPr lang="en-US" dirty="0"/>
          </a:p>
          <a:p>
            <a:r>
              <a:rPr lang="en-US" dirty="0"/>
              <a:t>Coordinating information from your child’s Special Needs Teacher is also important.  Teachers keep a detailed report on each child they work with and you should have access to that information for your own records.  It will help you plan for their future more easily.</a:t>
            </a:r>
          </a:p>
          <a:p>
            <a:endParaRPr lang="en-US" dirty="0"/>
          </a:p>
          <a:p>
            <a:r>
              <a:rPr lang="en-US" dirty="0"/>
              <a:t>(Site examples:  Use those that you are familiar with or share stories.  While anecdotal stories are o.k., you must not provide detail so that an audience could determine the identity of any clients.  This is to ensure that they privacy of our clients is protected.)</a:t>
            </a:r>
          </a:p>
          <a:p>
            <a:endParaRPr lang="en-US" dirty="0"/>
          </a:p>
          <a:p>
            <a:r>
              <a:rPr lang="en-US" dirty="0"/>
              <a:t>One Special Care Planner, while helping a family format their Letter of Intent, suggested to the mother that her daughter with Down Syndrome may go to college, hold a job or even get married.  The mother was very upset with the Special Care Planner suggesting the idea of marriage as she didn’t think it would be feasible.  However, many years later when the daughter was turning 23, the Planner was invited to her wedding.  Upon entering the service, the mother approached the Planner, with tears in her eyes, and thanked the Planner as she would never have thought this day would have been possible if he hadn’t mentioned it to her years before.</a:t>
            </a:r>
          </a:p>
          <a:p>
            <a:endParaRPr lang="en-US" dirty="0"/>
          </a:p>
          <a:p>
            <a:r>
              <a:rPr lang="en-US" dirty="0"/>
              <a:t>The Letter of Intent helps parents dream for their children.</a:t>
            </a:r>
          </a:p>
        </p:txBody>
      </p:sp>
      <p:sp>
        <p:nvSpPr>
          <p:cNvPr id="4" name="Slide Number Placeholder 3"/>
          <p:cNvSpPr>
            <a:spLocks noGrp="1"/>
          </p:cNvSpPr>
          <p:nvPr>
            <p:ph type="sldNum" sz="quarter" idx="5"/>
          </p:nvPr>
        </p:nvSpPr>
        <p:spPr/>
        <p:txBody>
          <a:bodyPr/>
          <a:lstStyle/>
          <a:p>
            <a:fld id="{D150E207-2CB8-412F-B7D3-B91DAE44EF4A}" type="slidenum">
              <a:rPr lang="en-US" smtClean="0"/>
              <a:t>12</a:t>
            </a:fld>
            <a:endParaRPr lang="en-US"/>
          </a:p>
        </p:txBody>
      </p:sp>
    </p:spTree>
    <p:extLst>
      <p:ext uri="{BB962C8B-B14F-4D97-AF65-F5344CB8AC3E}">
        <p14:creationId xmlns:p14="http://schemas.microsoft.com/office/powerpoint/2010/main" val="217607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150E207-2CB8-412F-B7D3-B91DAE44EF4A}" type="slidenum">
              <a:rPr lang="en-US" smtClean="0"/>
              <a:t>13</a:t>
            </a:fld>
            <a:endParaRPr lang="en-US"/>
          </a:p>
        </p:txBody>
      </p:sp>
    </p:spTree>
    <p:extLst>
      <p:ext uri="{BB962C8B-B14F-4D97-AF65-F5344CB8AC3E}">
        <p14:creationId xmlns:p14="http://schemas.microsoft.com/office/powerpoint/2010/main" val="182213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150E207-2CB8-412F-B7D3-B91DAE44EF4A}" type="slidenum">
              <a:rPr lang="en-US" smtClean="0"/>
              <a:t>14</a:t>
            </a:fld>
            <a:endParaRPr lang="en-US"/>
          </a:p>
        </p:txBody>
      </p:sp>
    </p:spTree>
    <p:extLst>
      <p:ext uri="{BB962C8B-B14F-4D97-AF65-F5344CB8AC3E}">
        <p14:creationId xmlns:p14="http://schemas.microsoft.com/office/powerpoint/2010/main" val="72606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family meeting to discuss your dependent's future needs.  </a:t>
            </a:r>
          </a:p>
          <a:p>
            <a:r>
              <a:rPr lang="en-US" dirty="0"/>
              <a:t>Just as caring for a dependent with special needs is a family affair, so is the related planning. </a:t>
            </a:r>
          </a:p>
          <a:p>
            <a:r>
              <a:rPr lang="en-US" dirty="0"/>
              <a:t>With the thoughts that you have facilitated your dependent’s special needs throughout their life, meet with your family members to discuss their concerns and options for future care. </a:t>
            </a:r>
          </a:p>
        </p:txBody>
      </p:sp>
      <p:sp>
        <p:nvSpPr>
          <p:cNvPr id="4" name="Slide Number Placeholder 3"/>
          <p:cNvSpPr>
            <a:spLocks noGrp="1"/>
          </p:cNvSpPr>
          <p:nvPr>
            <p:ph type="sldNum" sz="quarter" idx="5"/>
          </p:nvPr>
        </p:nvSpPr>
        <p:spPr/>
        <p:txBody>
          <a:bodyPr/>
          <a:lstStyle/>
          <a:p>
            <a:fld id="{D150E207-2CB8-412F-B7D3-B91DAE44EF4A}" type="slidenum">
              <a:rPr lang="en-US" smtClean="0"/>
              <a:t>15</a:t>
            </a:fld>
            <a:endParaRPr lang="en-US"/>
          </a:p>
        </p:txBody>
      </p:sp>
    </p:spTree>
    <p:extLst>
      <p:ext uri="{BB962C8B-B14F-4D97-AF65-F5344CB8AC3E}">
        <p14:creationId xmlns:p14="http://schemas.microsoft.com/office/powerpoint/2010/main" val="413499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150E207-2CB8-412F-B7D3-B91DAE44EF4A}" type="slidenum">
              <a:rPr lang="en-US" smtClean="0"/>
              <a:t>16</a:t>
            </a:fld>
            <a:endParaRPr lang="en-US"/>
          </a:p>
        </p:txBody>
      </p:sp>
    </p:spTree>
    <p:extLst>
      <p:ext uri="{BB962C8B-B14F-4D97-AF65-F5344CB8AC3E}">
        <p14:creationId xmlns:p14="http://schemas.microsoft.com/office/powerpoint/2010/main" val="3338358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just take a moment to share with you some information about who we are.  </a:t>
            </a:r>
          </a:p>
          <a:p>
            <a:endParaRPr lang="en-US" dirty="0"/>
          </a:p>
          <a:p>
            <a:r>
              <a:rPr lang="en-US" dirty="0"/>
              <a:t>The Special Care Planner received advanced training and information in estate and tax planning concepts, special needs trusts, government programs, and the emotional dynamics of working with people with special needs and their families. </a:t>
            </a:r>
          </a:p>
          <a:p>
            <a:endParaRPr lang="en-US" dirty="0"/>
          </a:p>
          <a:p>
            <a:r>
              <a:rPr lang="en-US" dirty="0"/>
              <a:t>The Chartered Special Needs Consultant (</a:t>
            </a:r>
            <a:r>
              <a:rPr lang="en-US" dirty="0" err="1"/>
              <a:t>ChSNC</a:t>
            </a:r>
            <a:r>
              <a:rPr lang="en-US" dirty="0"/>
              <a:t>®) designation is awarded to financial professionals who have completed several hours of academic classes in addition to holding either Chartered Financial Consultant (</a:t>
            </a:r>
            <a:r>
              <a:rPr lang="en-US" dirty="0" err="1"/>
              <a:t>ChFC</a:t>
            </a:r>
            <a:r>
              <a:rPr lang="en-US" dirty="0"/>
              <a:t>) or Certified Financial Planner (CFP) designations.  The </a:t>
            </a:r>
            <a:r>
              <a:rPr lang="en-US" dirty="0" err="1"/>
              <a:t>ChSNC</a:t>
            </a:r>
            <a:r>
              <a:rPr lang="en-US" dirty="0"/>
              <a:t> designation was developed by The American College in Bryn </a:t>
            </a:r>
            <a:r>
              <a:rPr lang="en-US" dirty="0" err="1"/>
              <a:t>Mawr</a:t>
            </a:r>
            <a:r>
              <a:rPr lang="en-US" dirty="0"/>
              <a:t>, Pennsylvania and the professional designation evolved from MassMutual’s SpecialCare Program.</a:t>
            </a:r>
          </a:p>
        </p:txBody>
      </p:sp>
      <p:sp>
        <p:nvSpPr>
          <p:cNvPr id="4" name="Slide Number Placeholder 3"/>
          <p:cNvSpPr>
            <a:spLocks noGrp="1"/>
          </p:cNvSpPr>
          <p:nvPr>
            <p:ph type="sldNum" sz="quarter" idx="5"/>
          </p:nvPr>
        </p:nvSpPr>
        <p:spPr/>
        <p:txBody>
          <a:bodyPr/>
          <a:lstStyle/>
          <a:p>
            <a:fld id="{D150E207-2CB8-412F-B7D3-B91DAE44EF4A}" type="slidenum">
              <a:rPr lang="en-US" smtClean="0"/>
              <a:t>17</a:t>
            </a:fld>
            <a:endParaRPr lang="en-US"/>
          </a:p>
        </p:txBody>
      </p:sp>
    </p:spTree>
    <p:extLst>
      <p:ext uri="{BB962C8B-B14F-4D97-AF65-F5344CB8AC3E}">
        <p14:creationId xmlns:p14="http://schemas.microsoft.com/office/powerpoint/2010/main" val="988404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local nonprofit organizations for additional resource support. </a:t>
            </a:r>
          </a:p>
          <a:p>
            <a:r>
              <a:rPr lang="en-US" dirty="0"/>
              <a:t>Your local nonprofit may be able to provide resources that can help with planning or that supplement the standard services provided by government agencies. A good starting place is to first contact a nonprofit dedicated to your dependent’s special need.  Other resources of information and support are newsletters/publications and support groups. </a:t>
            </a:r>
          </a:p>
        </p:txBody>
      </p:sp>
      <p:sp>
        <p:nvSpPr>
          <p:cNvPr id="4" name="Slide Number Placeholder 3"/>
          <p:cNvSpPr>
            <a:spLocks noGrp="1"/>
          </p:cNvSpPr>
          <p:nvPr>
            <p:ph type="sldNum" sz="quarter" idx="5"/>
          </p:nvPr>
        </p:nvSpPr>
        <p:spPr/>
        <p:txBody>
          <a:bodyPr/>
          <a:lstStyle/>
          <a:p>
            <a:fld id="{D150E207-2CB8-412F-B7D3-B91DAE44EF4A}" type="slidenum">
              <a:rPr lang="en-US" smtClean="0"/>
              <a:t>18</a:t>
            </a:fld>
            <a:endParaRPr lang="en-US"/>
          </a:p>
        </p:txBody>
      </p:sp>
    </p:spTree>
    <p:extLst>
      <p:ext uri="{BB962C8B-B14F-4D97-AF65-F5344CB8AC3E}">
        <p14:creationId xmlns:p14="http://schemas.microsoft.com/office/powerpoint/2010/main" val="1161402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SpecialCare is a program offering access to products and services that can help you manage your finances and give you room to breathe.</a:t>
            </a:r>
          </a:p>
          <a:p>
            <a:endParaRPr lang="en-US" dirty="0"/>
          </a:p>
          <a:p>
            <a:r>
              <a:rPr lang="en-US" dirty="0"/>
              <a:t>A MassMutual Special Care Planner can help you:</a:t>
            </a:r>
          </a:p>
          <a:p>
            <a:r>
              <a:rPr lang="en-US" dirty="0"/>
              <a:t>• Access local organizations and advocacy groups</a:t>
            </a:r>
          </a:p>
          <a:p>
            <a:r>
              <a:rPr lang="en-US" dirty="0"/>
              <a:t>• Protect future eligibility for government benefits</a:t>
            </a:r>
          </a:p>
          <a:p>
            <a:r>
              <a:rPr lang="en-US" dirty="0"/>
              <a:t>• Create a Life Care Plan</a:t>
            </a:r>
          </a:p>
          <a:p>
            <a:r>
              <a:rPr lang="en-US" dirty="0"/>
              <a:t>• Understand the financial and legal issues in special needs planning, including special needs trusts</a:t>
            </a:r>
          </a:p>
          <a:p>
            <a:r>
              <a:rPr lang="en-US" dirty="0"/>
              <a:t>• Determine how much money is needed to provide for lifetime quality care</a:t>
            </a: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19</a:t>
            </a:fld>
            <a:endParaRPr lang="en-US"/>
          </a:p>
        </p:txBody>
      </p:sp>
    </p:spTree>
    <p:extLst>
      <p:ext uri="{BB962C8B-B14F-4D97-AF65-F5344CB8AC3E}">
        <p14:creationId xmlns:p14="http://schemas.microsoft.com/office/powerpoint/2010/main" val="8912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150E207-2CB8-412F-B7D3-B91DAE44EF4A}" type="slidenum">
              <a:rPr lang="en-US" smtClean="0"/>
              <a:t>2</a:t>
            </a:fld>
            <a:endParaRPr lang="en-US"/>
          </a:p>
        </p:txBody>
      </p:sp>
    </p:spTree>
    <p:extLst>
      <p:ext uri="{BB962C8B-B14F-4D97-AF65-F5344CB8AC3E}">
        <p14:creationId xmlns:p14="http://schemas.microsoft.com/office/powerpoint/2010/main" val="54863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I get started?</a:t>
            </a:r>
          </a:p>
          <a:p>
            <a:r>
              <a:rPr lang="en-US" dirty="0"/>
              <a:t>There are two types of estate planners, legal and financial.</a:t>
            </a:r>
          </a:p>
          <a:p>
            <a:r>
              <a:rPr lang="en-US" dirty="0"/>
              <a:t>Most legal estate planners will direct you to go to a financial professional first. It’s critical to determine what is needed prior to the trust being drafted. </a:t>
            </a:r>
          </a:p>
        </p:txBody>
      </p:sp>
      <p:sp>
        <p:nvSpPr>
          <p:cNvPr id="4" name="Slide Number Placeholder 3"/>
          <p:cNvSpPr>
            <a:spLocks noGrp="1"/>
          </p:cNvSpPr>
          <p:nvPr>
            <p:ph type="sldNum" sz="quarter" idx="5"/>
          </p:nvPr>
        </p:nvSpPr>
        <p:spPr/>
        <p:txBody>
          <a:bodyPr/>
          <a:lstStyle/>
          <a:p>
            <a:fld id="{D150E207-2CB8-412F-B7D3-B91DAE44EF4A}" type="slidenum">
              <a:rPr lang="en-US" smtClean="0"/>
              <a:t>20</a:t>
            </a:fld>
            <a:endParaRPr lang="en-US"/>
          </a:p>
        </p:txBody>
      </p:sp>
    </p:spTree>
    <p:extLst>
      <p:ext uri="{BB962C8B-B14F-4D97-AF65-F5344CB8AC3E}">
        <p14:creationId xmlns:p14="http://schemas.microsoft.com/office/powerpoint/2010/main" val="202443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150E207-2CB8-412F-B7D3-B91DAE44EF4A}" type="slidenum">
              <a:rPr lang="en-US" smtClean="0"/>
              <a:t>3</a:t>
            </a:fld>
            <a:endParaRPr lang="en-US"/>
          </a:p>
        </p:txBody>
      </p:sp>
    </p:spTree>
    <p:extLst>
      <p:ext uri="{BB962C8B-B14F-4D97-AF65-F5344CB8AC3E}">
        <p14:creationId xmlns:p14="http://schemas.microsoft.com/office/powerpoint/2010/main" val="354869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150E207-2CB8-412F-B7D3-B91DAE44EF4A}" type="slidenum">
              <a:rPr lang="en-US" smtClean="0"/>
              <a:t>4</a:t>
            </a:fld>
            <a:endParaRPr lang="en-US"/>
          </a:p>
        </p:txBody>
      </p:sp>
    </p:spTree>
    <p:extLst>
      <p:ext uri="{BB962C8B-B14F-4D97-AF65-F5344CB8AC3E}">
        <p14:creationId xmlns:p14="http://schemas.microsoft.com/office/powerpoint/2010/main" val="243548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150E207-2CB8-412F-B7D3-B91DAE44EF4A}" type="slidenum">
              <a:rPr lang="en-US" smtClean="0"/>
              <a:t>5</a:t>
            </a:fld>
            <a:endParaRPr lang="en-US"/>
          </a:p>
        </p:txBody>
      </p:sp>
    </p:spTree>
    <p:extLst>
      <p:ext uri="{BB962C8B-B14F-4D97-AF65-F5344CB8AC3E}">
        <p14:creationId xmlns:p14="http://schemas.microsoft.com/office/powerpoint/2010/main" val="374122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 Centered Life Care Planning Process focuses on the development of a Life Care Plan that will enable the person with a disability to obtain the best quality of life possible.  Your financial professional’s role is to work with you and your team of experts – doctors, specialists, social workers, attorney’s, bankers – to help develop a life care plan that best suits the needs of a person with a disability – now and far into the future.</a:t>
            </a:r>
          </a:p>
          <a:p>
            <a:endParaRPr lang="en-US" dirty="0"/>
          </a:p>
          <a:p>
            <a:r>
              <a:rPr lang="en-US" dirty="0"/>
              <a:t>This model supports our relationship building and needs based analysis approach employed by our agent or financial professional and it has been applauded by family support groups and non-profit organizations as an effective approach to reach these families.</a:t>
            </a: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6</a:t>
            </a:fld>
            <a:endParaRPr lang="en-US"/>
          </a:p>
        </p:txBody>
      </p:sp>
    </p:spTree>
    <p:extLst>
      <p:ext uri="{BB962C8B-B14F-4D97-AF65-F5344CB8AC3E}">
        <p14:creationId xmlns:p14="http://schemas.microsoft.com/office/powerpoint/2010/main" val="416587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7</a:t>
            </a:fld>
            <a:endParaRPr lang="en-US"/>
          </a:p>
        </p:txBody>
      </p:sp>
    </p:spTree>
    <p:extLst>
      <p:ext uri="{BB962C8B-B14F-4D97-AF65-F5344CB8AC3E}">
        <p14:creationId xmlns:p14="http://schemas.microsoft.com/office/powerpoint/2010/main" val="356773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holistic approach involves a person with special needs’ network of advisors in the development of a life care plan that can help the individual maintain the lifestyle that he or she needs.  </a:t>
            </a:r>
          </a:p>
          <a:p>
            <a:endParaRPr lang="en-US" dirty="0"/>
          </a:p>
          <a:p>
            <a:r>
              <a:rPr lang="en-US" dirty="0"/>
              <a:t>These are ten primary steps that should be considered and will help you develop an agenda to stay on track as you consider what’s right for your situation.  Here we’ll go through steps 1 through 5 and continue with the rest of the steps on the next slide.</a:t>
            </a:r>
          </a:p>
          <a:p>
            <a:endParaRPr lang="en-US" dirty="0"/>
          </a:p>
          <a:p>
            <a:r>
              <a:rPr lang="en-US" dirty="0"/>
              <a:t>Step 1 is to Address Primary Issues.  In other words, it’s a look at what is currently happening in your loved one’s life.</a:t>
            </a:r>
          </a:p>
          <a:p>
            <a:endParaRPr lang="en-US" dirty="0"/>
          </a:p>
          <a:p>
            <a:r>
              <a:rPr lang="en-US" dirty="0"/>
              <a:t>Step 2 is to Create a Life Care Plan Vision.  Let us help you and your other advisors as you define your dreams, goals and wishes for the future care of your loved one.  We can provide protection strategies to help ensure the quality of life is retained.</a:t>
            </a:r>
          </a:p>
          <a:p>
            <a:endParaRPr lang="en-US" dirty="0"/>
          </a:p>
          <a:p>
            <a:r>
              <a:rPr lang="en-US" dirty="0"/>
              <a:t>Step 3 is to Guardianship &amp; Alternatives. Guardianship is a personal issue and unique to each family. Involve your loved one with special needs in the decision making process, if applicable.</a:t>
            </a:r>
          </a:p>
          <a:p>
            <a:endParaRPr lang="en-US" dirty="0"/>
          </a:p>
          <a:p>
            <a:r>
              <a:rPr lang="en-US" dirty="0"/>
              <a:t>Step 4 is to Identify Financial Resources; What assets are available today?  Or, where will the money come from ?</a:t>
            </a:r>
          </a:p>
          <a:p>
            <a:endParaRPr lang="en-US" dirty="0"/>
          </a:p>
          <a:p>
            <a:r>
              <a:rPr lang="en-US" dirty="0"/>
              <a:t>Step 5 is to Determine Life Care Plan Costs.  How much will it cost to address your primary issues?</a:t>
            </a:r>
          </a:p>
        </p:txBody>
      </p:sp>
      <p:sp>
        <p:nvSpPr>
          <p:cNvPr id="4" name="Slide Number Placeholder 3"/>
          <p:cNvSpPr>
            <a:spLocks noGrp="1"/>
          </p:cNvSpPr>
          <p:nvPr>
            <p:ph type="sldNum" sz="quarter" idx="5"/>
          </p:nvPr>
        </p:nvSpPr>
        <p:spPr/>
        <p:txBody>
          <a:bodyPr/>
          <a:lstStyle/>
          <a:p>
            <a:fld id="{D150E207-2CB8-412F-B7D3-B91DAE44EF4A}" type="slidenum">
              <a:rPr lang="en-US" smtClean="0"/>
              <a:t>8</a:t>
            </a:fld>
            <a:endParaRPr lang="en-US"/>
          </a:p>
        </p:txBody>
      </p:sp>
    </p:spTree>
    <p:extLst>
      <p:ext uri="{BB962C8B-B14F-4D97-AF65-F5344CB8AC3E}">
        <p14:creationId xmlns:p14="http://schemas.microsoft.com/office/powerpoint/2010/main" val="40675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6 is to Prepare Letter of Intent.  We’ll review a Letter of Intent in more detail in the next slide.</a:t>
            </a:r>
          </a:p>
          <a:p>
            <a:endParaRPr lang="en-US" dirty="0"/>
          </a:p>
          <a:p>
            <a:r>
              <a:rPr lang="en-US" dirty="0"/>
              <a:t>Step 7 is to Prepare Legal Instruments. Work with an attorney to ensure that your desires are carried out whether you are here or not.  Be sure you have all the appropriate legal documents in place in case of a need or emergency, such as wills, trusts, medical directives, health care proxies, power of attorney. </a:t>
            </a:r>
          </a:p>
          <a:p>
            <a:endParaRPr lang="en-US" dirty="0"/>
          </a:p>
          <a:p>
            <a:r>
              <a:rPr lang="en-US" dirty="0"/>
              <a:t>Step 8 Speak with your attorney and financial professionals to see if a Special Needs Trust and/or ABLE Account is applicable.</a:t>
            </a:r>
          </a:p>
          <a:p>
            <a:endParaRPr lang="en-US" dirty="0"/>
          </a:p>
          <a:p>
            <a:r>
              <a:rPr lang="en-US" dirty="0"/>
              <a:t>Step 9 Involves holding a Family/Friend Meeting to make sure that everyone is informed and involved (if applicable).</a:t>
            </a:r>
          </a:p>
          <a:p>
            <a:endParaRPr lang="en-US" dirty="0"/>
          </a:p>
          <a:p>
            <a:r>
              <a:rPr lang="en-US" dirty="0"/>
              <a:t>Step 10 is to Review your Life Care Plan Annually.  This is to ensure that your plan is always up-to-date with potential changes in benefits, trustees, family members, insurance and other Life Care plan components.  Consider using a birthday or holiday as a reminder to update.</a:t>
            </a:r>
          </a:p>
        </p:txBody>
      </p:sp>
      <p:sp>
        <p:nvSpPr>
          <p:cNvPr id="4" name="Slide Number Placeholder 3"/>
          <p:cNvSpPr>
            <a:spLocks noGrp="1"/>
          </p:cNvSpPr>
          <p:nvPr>
            <p:ph type="sldNum" sz="quarter" idx="5"/>
          </p:nvPr>
        </p:nvSpPr>
        <p:spPr/>
        <p:txBody>
          <a:bodyPr/>
          <a:lstStyle/>
          <a:p>
            <a:fld id="{D150E207-2CB8-412F-B7D3-B91DAE44EF4A}" type="slidenum">
              <a:rPr lang="en-US" smtClean="0"/>
              <a:t>9</a:t>
            </a:fld>
            <a:endParaRPr lang="en-US"/>
          </a:p>
        </p:txBody>
      </p:sp>
    </p:spTree>
    <p:extLst>
      <p:ext uri="{BB962C8B-B14F-4D97-AF65-F5344CB8AC3E}">
        <p14:creationId xmlns:p14="http://schemas.microsoft.com/office/powerpoint/2010/main" val="366582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34A-FABD-4E82-81CF-71342BB5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A1599-8121-44A5-9D94-2473D05F7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946C-16F0-4C51-8901-C0324DC3750C}"/>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5" name="Footer Placeholder 4">
            <a:extLst>
              <a:ext uri="{FF2B5EF4-FFF2-40B4-BE49-F238E27FC236}">
                <a16:creationId xmlns:a16="http://schemas.microsoft.com/office/drawing/2014/main" id="{DFE07256-AD80-4A9C-B616-EC793BC4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6DCF-2D49-46D9-B397-176416339F7C}"/>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283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2856-30E7-49E3-8A66-608569481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D8836-3404-4F38-AB0A-C9333D377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7441-78FE-4066-B44F-27359BF3CAEC}"/>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5" name="Footer Placeholder 4">
            <a:extLst>
              <a:ext uri="{FF2B5EF4-FFF2-40B4-BE49-F238E27FC236}">
                <a16:creationId xmlns:a16="http://schemas.microsoft.com/office/drawing/2014/main" id="{73D365C1-DE3A-4CE9-9AB6-1815047B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024-2147-4007-BEE6-CEE224405639}"/>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7422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678D9-3737-422F-AB18-0DDA8E6B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D3243-E513-469F-A0C8-F90CDE4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870B-86E3-4919-A769-F9A98E9C0A76}"/>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5" name="Footer Placeholder 4">
            <a:extLst>
              <a:ext uri="{FF2B5EF4-FFF2-40B4-BE49-F238E27FC236}">
                <a16:creationId xmlns:a16="http://schemas.microsoft.com/office/drawing/2014/main" id="{8BBD3773-EF1C-4F44-972E-703C4694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FE1A-0A8D-4FD5-8F42-D88E294551E1}"/>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07078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with Legal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304" y="0"/>
            <a:ext cx="9657347" cy="6858000"/>
          </a:xfrm>
          <a:prstGeom prst="rect">
            <a:avLst/>
          </a:prstGeom>
        </p:spPr>
      </p:pic>
      <p:sp>
        <p:nvSpPr>
          <p:cNvPr id="8" name="Rectangle 7"/>
          <p:cNvSpPr/>
          <p:nvPr userDrawn="1"/>
        </p:nvSpPr>
        <p:spPr>
          <a:xfrm>
            <a:off x="1679122" y="6220323"/>
            <a:ext cx="8855529" cy="400110"/>
          </a:xfrm>
          <a:prstGeom prst="rect">
            <a:avLst/>
          </a:prstGeom>
        </p:spPr>
        <p:txBody>
          <a:bodyPr wrap="square">
            <a:spAutoFit/>
          </a:bodyPr>
          <a:lstStyle/>
          <a:p>
            <a:pPr algn="ctr"/>
            <a:r>
              <a:rPr lang="en-US" sz="1000" b="0" i="0" dirty="0">
                <a:solidFill>
                  <a:schemeClr val="accent1"/>
                </a:solidFill>
                <a:effectLst/>
                <a:latin typeface="Century Gothic" charset="0"/>
                <a:ea typeface="Century Gothic" charset="0"/>
                <a:cs typeface="Century Gothic" charset="0"/>
              </a:rPr>
              <a:t>© 2017 Massachusetts Mutual Life Insurance Company (MassMutual), Springfield, MA 01111-0001. </a:t>
            </a:r>
          </a:p>
          <a:p>
            <a:pPr algn="ctr"/>
            <a:r>
              <a:rPr lang="en-US" sz="1000" b="0" i="0" dirty="0">
                <a:solidFill>
                  <a:schemeClr val="accent1"/>
                </a:solidFill>
                <a:effectLst/>
                <a:latin typeface="Century Gothic" charset="0"/>
                <a:ea typeface="Century Gothic" charset="0"/>
                <a:cs typeface="Century Gothic" charset="0"/>
              </a:rPr>
              <a:t>All rights reserved. www.massmutual.com</a:t>
            </a:r>
          </a:p>
        </p:txBody>
      </p:sp>
    </p:spTree>
    <p:extLst>
      <p:ext uri="{BB962C8B-B14F-4D97-AF65-F5344CB8AC3E}">
        <p14:creationId xmlns:p14="http://schemas.microsoft.com/office/powerpoint/2010/main" val="88829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588-C1D1-4DCE-A2F9-17155A8AC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FB59-3DA5-43C2-922F-5AF12D86D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5573D-994F-48A2-8468-ECF9B8BB2DDB}"/>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5" name="Footer Placeholder 4">
            <a:extLst>
              <a:ext uri="{FF2B5EF4-FFF2-40B4-BE49-F238E27FC236}">
                <a16:creationId xmlns:a16="http://schemas.microsoft.com/office/drawing/2014/main" id="{F038618F-A068-4F54-A423-285CB83D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1FDD-E8D2-4D5B-B7D3-3FA30C1CD46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6990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394-5B47-4235-B183-B4FF8BF05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7676F-AD7A-49F3-9AEC-AEC6C913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90BC1-3AF0-468A-9B24-477498538194}"/>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5" name="Footer Placeholder 4">
            <a:extLst>
              <a:ext uri="{FF2B5EF4-FFF2-40B4-BE49-F238E27FC236}">
                <a16:creationId xmlns:a16="http://schemas.microsoft.com/office/drawing/2014/main" id="{CB80D065-F695-4790-A619-70832926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D1F87-62F8-48DA-9A40-45D75ADE16B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10744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452-3A9E-4CE7-AA4C-663260F0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6F04C-3ED7-4E92-88C7-69A0452C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2A329-8D97-422A-A838-217BA90B4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259D-A9CD-4BDF-983D-4A599A051384}"/>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6" name="Footer Placeholder 5">
            <a:extLst>
              <a:ext uri="{FF2B5EF4-FFF2-40B4-BE49-F238E27FC236}">
                <a16:creationId xmlns:a16="http://schemas.microsoft.com/office/drawing/2014/main" id="{92BFBC66-B6C8-4CC6-A3A8-7C024D9F3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3425-BFEB-4782-9B60-A265AA669438}"/>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871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D-D4D2-4FB7-9170-2F1F9CF559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D1DDF-7C86-49AC-A2C3-0CAAD10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69C86-18FA-4F03-B62A-C83055AA8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938CE-96EA-4613-A41B-7CEEDAC67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5135-52FC-4C4F-8A90-29CB7789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FFBE-6A7D-4A95-99D8-E7E88268BE20}"/>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8" name="Footer Placeholder 7">
            <a:extLst>
              <a:ext uri="{FF2B5EF4-FFF2-40B4-BE49-F238E27FC236}">
                <a16:creationId xmlns:a16="http://schemas.microsoft.com/office/drawing/2014/main" id="{24DEA317-DF3D-4F74-904E-5CCFE04E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784A-74D5-49E8-B040-0B6905B0664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8738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AA4-97B7-482B-B020-765022B73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B5C57-4397-4D1D-965B-044081ACEB7E}"/>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4" name="Footer Placeholder 3">
            <a:extLst>
              <a:ext uri="{FF2B5EF4-FFF2-40B4-BE49-F238E27FC236}">
                <a16:creationId xmlns:a16="http://schemas.microsoft.com/office/drawing/2014/main" id="{7C2717AB-6B3B-40F5-B899-25DC09E04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3189-3B03-4DA9-A074-D8E663FAD5D5}"/>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314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5013F-3512-4F52-A920-0F0F1F63F1B0}"/>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3" name="Footer Placeholder 2">
            <a:extLst>
              <a:ext uri="{FF2B5EF4-FFF2-40B4-BE49-F238E27FC236}">
                <a16:creationId xmlns:a16="http://schemas.microsoft.com/office/drawing/2014/main" id="{3C95D71E-8D55-4FBF-B96F-EAF3F978A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36A71-FB85-412D-A982-2DD4C2495AD7}"/>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0674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D05-38A4-4C9B-A62A-DFEE47549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E7CA5-5975-4797-A941-5B276B02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F0F47-BF99-490D-9061-108F1B6D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A2B24-33FF-4C42-A697-B0BAE02E7F04}"/>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6" name="Footer Placeholder 5">
            <a:extLst>
              <a:ext uri="{FF2B5EF4-FFF2-40B4-BE49-F238E27FC236}">
                <a16:creationId xmlns:a16="http://schemas.microsoft.com/office/drawing/2014/main" id="{577CF4B7-71A6-4586-BEA6-11185EF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00661-7B2C-4771-9EBD-02966F4B7E7B}"/>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4139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430-B159-4146-BAA3-E976438AE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40808-6C5B-41B1-9458-230366F6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0B09F-0845-4100-8553-9408A7E6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F0D30-C3D2-4342-ACDA-25194500F878}"/>
              </a:ext>
            </a:extLst>
          </p:cNvPr>
          <p:cNvSpPr>
            <a:spLocks noGrp="1"/>
          </p:cNvSpPr>
          <p:nvPr>
            <p:ph type="dt" sz="half" idx="10"/>
          </p:nvPr>
        </p:nvSpPr>
        <p:spPr/>
        <p:txBody>
          <a:bodyPr/>
          <a:lstStyle/>
          <a:p>
            <a:fld id="{113D3815-ED38-4D90-A531-355BB044A509}" type="datetimeFigureOut">
              <a:rPr lang="en-US" smtClean="0"/>
              <a:t>1/18/2022</a:t>
            </a:fld>
            <a:endParaRPr lang="en-US"/>
          </a:p>
        </p:txBody>
      </p:sp>
      <p:sp>
        <p:nvSpPr>
          <p:cNvPr id="6" name="Footer Placeholder 5">
            <a:extLst>
              <a:ext uri="{FF2B5EF4-FFF2-40B4-BE49-F238E27FC236}">
                <a16:creationId xmlns:a16="http://schemas.microsoft.com/office/drawing/2014/main" id="{7748329F-6E47-4F45-864C-0CBBD8862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378FB-2411-491B-AA11-E1E202FDE9A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14285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B5A0-01BD-4595-829B-8A07CDF56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F2F9-B32C-4BBE-8CD5-EF0C803D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6F161-5271-4944-B72F-1F35AA0B1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D3815-ED38-4D90-A531-355BB044A509}" type="datetimeFigureOut">
              <a:rPr lang="en-US" smtClean="0"/>
              <a:t>1/18/2022</a:t>
            </a:fld>
            <a:endParaRPr lang="en-US"/>
          </a:p>
        </p:txBody>
      </p:sp>
      <p:sp>
        <p:nvSpPr>
          <p:cNvPr id="5" name="Footer Placeholder 4">
            <a:extLst>
              <a:ext uri="{FF2B5EF4-FFF2-40B4-BE49-F238E27FC236}">
                <a16:creationId xmlns:a16="http://schemas.microsoft.com/office/drawing/2014/main" id="{B602DF9B-B2A2-4A18-A8B1-5EB9FB8D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DA85D-F643-440C-B013-0EC85CFC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C6D-6FD1-497E-8688-6D33DB356D1F}" type="slidenum">
              <a:rPr lang="en-US" smtClean="0"/>
              <a:t>‹#›</a:t>
            </a:fld>
            <a:endParaRPr lang="en-US"/>
          </a:p>
        </p:txBody>
      </p:sp>
    </p:spTree>
    <p:extLst>
      <p:ext uri="{BB962C8B-B14F-4D97-AF65-F5344CB8AC3E}">
        <p14:creationId xmlns:p14="http://schemas.microsoft.com/office/powerpoint/2010/main" val="3983358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image" Target="../media/image5.sv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www.massmutual.com/specialcar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3"/>
          <a:srcRect b="21219"/>
          <a:stretch/>
        </p:blipFill>
        <p:spPr>
          <a:xfrm>
            <a:off x="0" y="0"/>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5632934" y="666722"/>
            <a:ext cx="6331757" cy="2369880"/>
          </a:xfrm>
          <a:prstGeom prst="rect">
            <a:avLst/>
          </a:prstGeom>
          <a:noFill/>
        </p:spPr>
        <p:txBody>
          <a:bodyPr wrap="square" rtlCol="0">
            <a:spAutoFit/>
          </a:bodyPr>
          <a:lstStyle/>
          <a:p>
            <a:pPr>
              <a:spcBef>
                <a:spcPts val="600"/>
              </a:spcBef>
            </a:pPr>
            <a:r>
              <a:rPr lang="en-US" sz="5400" dirty="0">
                <a:solidFill>
                  <a:schemeClr val="bg1"/>
                </a:solidFill>
                <a:latin typeface="Roboto Black" pitchFamily="2" charset="0"/>
                <a:ea typeface="Roboto Black" pitchFamily="2" charset="0"/>
              </a:rPr>
              <a:t>Letter of Intent</a:t>
            </a:r>
            <a:br>
              <a:rPr lang="en-US" sz="5400" dirty="0">
                <a:solidFill>
                  <a:schemeClr val="bg1"/>
                </a:solidFill>
                <a:latin typeface="Roboto Black" pitchFamily="2" charset="0"/>
                <a:ea typeface="Roboto Black" pitchFamily="2" charset="0"/>
              </a:rPr>
            </a:br>
            <a:r>
              <a:rPr lang="en-US" sz="2000" dirty="0">
                <a:solidFill>
                  <a:schemeClr val="bg1"/>
                </a:solidFill>
                <a:latin typeface="Roboto Black" pitchFamily="2" charset="0"/>
                <a:ea typeface="Roboto Black" pitchFamily="2" charset="0"/>
              </a:rPr>
              <a:t>Kelly Piacenti, </a:t>
            </a:r>
            <a:r>
              <a:rPr lang="en-US" sz="2000" dirty="0" err="1">
                <a:solidFill>
                  <a:schemeClr val="bg1"/>
                </a:solidFill>
                <a:latin typeface="Roboto Black" pitchFamily="2" charset="0"/>
                <a:ea typeface="Roboto Black" pitchFamily="2" charset="0"/>
              </a:rPr>
              <a:t>ChSNC</a:t>
            </a:r>
            <a:r>
              <a:rPr lang="en-US" sz="2000" baseline="30000" dirty="0">
                <a:solidFill>
                  <a:schemeClr val="bg1"/>
                </a:solidFill>
                <a:latin typeface="Roboto Black" pitchFamily="2" charset="0"/>
                <a:ea typeface="Roboto Black" pitchFamily="2" charset="0"/>
              </a:rPr>
              <a:t>®</a:t>
            </a:r>
            <a:r>
              <a:rPr lang="en-US" sz="2000" dirty="0">
                <a:solidFill>
                  <a:schemeClr val="bg1"/>
                </a:solidFill>
                <a:latin typeface="Roboto Black" pitchFamily="2" charset="0"/>
                <a:ea typeface="Roboto Black" pitchFamily="2" charset="0"/>
              </a:rPr>
              <a:t>, Head of Special</a:t>
            </a:r>
            <a:r>
              <a:rPr lang="en-US" sz="2000" i="1" dirty="0">
                <a:solidFill>
                  <a:schemeClr val="bg1"/>
                </a:solidFill>
                <a:latin typeface="Roboto Black" pitchFamily="2" charset="0"/>
                <a:ea typeface="Roboto Black" pitchFamily="2" charset="0"/>
              </a:rPr>
              <a:t>Care</a:t>
            </a:r>
            <a:r>
              <a:rPr lang="en-US" sz="2000" dirty="0">
                <a:solidFill>
                  <a:schemeClr val="bg1"/>
                </a:solidFill>
                <a:latin typeface="Roboto Black" pitchFamily="2" charset="0"/>
                <a:ea typeface="Roboto Black" pitchFamily="2" charset="0"/>
              </a:rPr>
              <a:t> </a:t>
            </a:r>
          </a:p>
          <a:p>
            <a:r>
              <a:rPr lang="en-US" sz="2000" dirty="0">
                <a:solidFill>
                  <a:schemeClr val="bg1"/>
                </a:solidFill>
                <a:latin typeface="Roboto Black" pitchFamily="2" charset="0"/>
                <a:ea typeface="Roboto Black" pitchFamily="2" charset="0"/>
              </a:rPr>
              <a:t>Jerry Hulick, </a:t>
            </a:r>
            <a:r>
              <a:rPr lang="en-US" sz="2000" dirty="0" err="1">
                <a:solidFill>
                  <a:schemeClr val="bg1"/>
                </a:solidFill>
                <a:latin typeface="Roboto Black" pitchFamily="2" charset="0"/>
                <a:ea typeface="Roboto Black" pitchFamily="2" charset="0"/>
              </a:rPr>
              <a:t>ChSNC</a:t>
            </a:r>
            <a:r>
              <a:rPr lang="en-US" sz="2000" baseline="30000" dirty="0">
                <a:solidFill>
                  <a:schemeClr val="bg1"/>
                </a:solidFill>
                <a:latin typeface="Roboto Black" pitchFamily="2" charset="0"/>
                <a:ea typeface="Roboto Black" pitchFamily="2" charset="0"/>
              </a:rPr>
              <a:t>®</a:t>
            </a:r>
            <a:r>
              <a:rPr lang="en-US" sz="2000" dirty="0">
                <a:solidFill>
                  <a:schemeClr val="bg1"/>
                </a:solidFill>
                <a:latin typeface="Roboto Black" pitchFamily="2" charset="0"/>
                <a:ea typeface="Roboto Black" pitchFamily="2" charset="0"/>
              </a:rPr>
              <a:t>, Special Care Planner </a:t>
            </a:r>
          </a:p>
          <a:p>
            <a:endParaRPr lang="en-US" sz="5400" dirty="0">
              <a:solidFill>
                <a:schemeClr val="bg1"/>
              </a:solidFill>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dirty="0">
                <a:solidFill>
                  <a:schemeClr val="bg1"/>
                </a:solidFill>
                <a:latin typeface="Roboto" panose="02000000000000000000" pitchFamily="2" charset="0"/>
                <a:ea typeface="Roboto" panose="02000000000000000000" pitchFamily="2" charset="0"/>
              </a:rPr>
              <a:t>A Virtual Event</a:t>
            </a:r>
          </a:p>
          <a:p>
            <a:pPr algn="r"/>
            <a:r>
              <a:rPr lang="en-US" sz="2400" b="1" dirty="0">
                <a:solidFill>
                  <a:schemeClr val="bg1"/>
                </a:solidFill>
                <a:latin typeface="Roboto" panose="02000000000000000000" pitchFamily="2" charset="0"/>
                <a:ea typeface="Roboto" panose="02000000000000000000" pitchFamily="2" charset="0"/>
              </a:rPr>
              <a:t>March 17-19, 2022</a:t>
            </a:r>
          </a:p>
        </p:txBody>
      </p:sp>
      <p:cxnSp>
        <p:nvCxnSpPr>
          <p:cNvPr id="7" name="Straight Connector 6">
            <a:extLst>
              <a:ext uri="{FF2B5EF4-FFF2-40B4-BE49-F238E27FC236}">
                <a16:creationId xmlns:a16="http://schemas.microsoft.com/office/drawing/2014/main" id="{7C553F50-A4AD-474C-97FB-B3688B030154}"/>
              </a:ext>
            </a:extLst>
          </p:cNvPr>
          <p:cNvCxnSpPr/>
          <p:nvPr/>
        </p:nvCxnSpPr>
        <p:spPr>
          <a:xfrm>
            <a:off x="5632934" y="2805193"/>
            <a:ext cx="609928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spTree>
    <p:extLst>
      <p:ext uri="{BB962C8B-B14F-4D97-AF65-F5344CB8AC3E}">
        <p14:creationId xmlns:p14="http://schemas.microsoft.com/office/powerpoint/2010/main" val="92204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Letter of Intent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Not a legal document, but considered by the court (Wills, Trusts and other legal documents take precedence) </a:t>
            </a:r>
          </a:p>
          <a:p>
            <a:r>
              <a:rPr lang="en-US" sz="2000" dirty="0">
                <a:latin typeface="Roboto" panose="02000000000000000000" pitchFamily="2" charset="0"/>
                <a:ea typeface="Roboto" panose="02000000000000000000" pitchFamily="2" charset="0"/>
              </a:rPr>
              <a:t>Captures current situation, as well as hopes and dreams</a:t>
            </a:r>
          </a:p>
          <a:p>
            <a:r>
              <a:rPr lang="en-US" sz="2000" dirty="0">
                <a:latin typeface="Roboto" panose="02000000000000000000" pitchFamily="2" charset="0"/>
                <a:ea typeface="Roboto" panose="02000000000000000000" pitchFamily="2" charset="0"/>
              </a:rPr>
              <a:t>Helps to ensure future caregivers understand your wishes for your loved one with special needs</a:t>
            </a:r>
          </a:p>
          <a:p>
            <a:r>
              <a:rPr lang="en-US" sz="2000" dirty="0">
                <a:latin typeface="Roboto" panose="02000000000000000000" pitchFamily="2" charset="0"/>
                <a:ea typeface="Roboto" panose="02000000000000000000" pitchFamily="2" charset="0"/>
              </a:rPr>
              <a:t>Updated regularly and stored in a readily available location </a:t>
            </a:r>
          </a:p>
          <a:p>
            <a:pPr marL="0" indent="0">
              <a:buNone/>
            </a:pPr>
            <a:endParaRPr lang="en-US"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3810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Letter of Intent – The Why’s and How’s</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WHY? – To leave explicit and specific instructions that would familiarize anyone with the individual</a:t>
            </a:r>
          </a:p>
          <a:p>
            <a:r>
              <a:rPr lang="en-US" sz="2000" dirty="0">
                <a:latin typeface="Roboto" panose="02000000000000000000" pitchFamily="2" charset="0"/>
                <a:ea typeface="Roboto" panose="02000000000000000000" pitchFamily="2" charset="0"/>
              </a:rPr>
              <a:t>WHEN? – This is a working document; it should be completed as soon as possible and updated regularly – at least once per year or as needed</a:t>
            </a:r>
          </a:p>
          <a:p>
            <a:r>
              <a:rPr lang="en-US" sz="2000" dirty="0">
                <a:latin typeface="Roboto" panose="02000000000000000000" pitchFamily="2" charset="0"/>
                <a:ea typeface="Roboto" panose="02000000000000000000" pitchFamily="2" charset="0"/>
              </a:rPr>
              <a:t>HOW? – Templates are available online which are downloadable and fillable, but don’t be afraid to go beyond what is asked and provide more information</a:t>
            </a:r>
          </a:p>
          <a:p>
            <a:r>
              <a:rPr lang="en-US" sz="2000" dirty="0">
                <a:latin typeface="Roboto" panose="02000000000000000000" pitchFamily="2" charset="0"/>
                <a:ea typeface="Roboto" panose="02000000000000000000" pitchFamily="2" charset="0"/>
              </a:rPr>
              <a:t>WHO? – Input from everyone, especially the caregivers, and the dependent, if applicable</a:t>
            </a:r>
          </a:p>
        </p:txBody>
      </p:sp>
    </p:spTree>
    <p:extLst>
      <p:ext uri="{BB962C8B-B14F-4D97-AF65-F5344CB8AC3E}">
        <p14:creationId xmlns:p14="http://schemas.microsoft.com/office/powerpoint/2010/main" val="305574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Letter of Intent Examples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1" y="2043288"/>
            <a:ext cx="8971208" cy="4351338"/>
          </a:xfrm>
        </p:spPr>
        <p:txBody>
          <a:bodyPr>
            <a:normAutofit/>
          </a:bodyPr>
          <a:lstStyle/>
          <a:p>
            <a:r>
              <a:rPr lang="en-US" sz="2000" dirty="0">
                <a:latin typeface="Roboto" panose="02000000000000000000" pitchFamily="2" charset="0"/>
                <a:ea typeface="Roboto" panose="02000000000000000000" pitchFamily="2" charset="0"/>
              </a:rPr>
              <a:t>Describe your child’s current diagnosis and medical condition, medications, doctors, allergies, hospitalizations, etc.</a:t>
            </a:r>
          </a:p>
          <a:p>
            <a:r>
              <a:rPr lang="en-US" sz="2000" dirty="0">
                <a:latin typeface="Roboto" panose="02000000000000000000" pitchFamily="2" charset="0"/>
                <a:ea typeface="Roboto" panose="02000000000000000000" pitchFamily="2" charset="0"/>
              </a:rPr>
              <a:t>Does your child currently live with you?  Where do you see your child living in the future?</a:t>
            </a:r>
          </a:p>
          <a:p>
            <a:r>
              <a:rPr lang="en-US" sz="2000" dirty="0">
                <a:latin typeface="Roboto" panose="02000000000000000000" pitchFamily="2" charset="0"/>
                <a:ea typeface="Roboto" panose="02000000000000000000" pitchFamily="2" charset="0"/>
              </a:rPr>
              <a:t>What does your child like to do for fun?</a:t>
            </a:r>
          </a:p>
          <a:p>
            <a:r>
              <a:rPr lang="en-US" sz="2000" dirty="0">
                <a:latin typeface="Roboto" panose="02000000000000000000" pitchFamily="2" charset="0"/>
                <a:ea typeface="Roboto" panose="02000000000000000000" pitchFamily="2" charset="0"/>
              </a:rPr>
              <a:t>What are your child’s strengths and weaknesses?</a:t>
            </a:r>
          </a:p>
          <a:p>
            <a:r>
              <a:rPr lang="en-US" sz="2000" dirty="0">
                <a:latin typeface="Roboto" panose="02000000000000000000" pitchFamily="2" charset="0"/>
                <a:ea typeface="Roboto" panose="02000000000000000000" pitchFamily="2" charset="0"/>
              </a:rPr>
              <a:t>Describe your child’s education and work history</a:t>
            </a:r>
          </a:p>
          <a:p>
            <a:r>
              <a:rPr lang="en-US" sz="2000" dirty="0">
                <a:latin typeface="Roboto" panose="02000000000000000000" pitchFamily="2" charset="0"/>
                <a:ea typeface="Roboto" panose="02000000000000000000" pitchFamily="2" charset="0"/>
              </a:rPr>
              <a:t>Who is your choice of successor caregiver/guardian?</a:t>
            </a:r>
          </a:p>
        </p:txBody>
      </p:sp>
    </p:spTree>
    <p:extLst>
      <p:ext uri="{BB962C8B-B14F-4D97-AF65-F5344CB8AC3E}">
        <p14:creationId xmlns:p14="http://schemas.microsoft.com/office/powerpoint/2010/main" val="374554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Keep in Mind…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The Letter of Intent is an important tool in communication</a:t>
            </a:r>
          </a:p>
          <a:p>
            <a:r>
              <a:rPr lang="en-US" sz="2000" dirty="0">
                <a:latin typeface="Roboto" panose="02000000000000000000" pitchFamily="2" charset="0"/>
                <a:ea typeface="Roboto" panose="02000000000000000000" pitchFamily="2" charset="0"/>
              </a:rPr>
              <a:t>Can be addressed to anyone (future caregivers, trustees, family, etc.) </a:t>
            </a:r>
          </a:p>
          <a:p>
            <a:r>
              <a:rPr lang="en-US" sz="2000" dirty="0">
                <a:latin typeface="Roboto" panose="02000000000000000000" pitchFamily="2" charset="0"/>
                <a:ea typeface="Roboto" panose="02000000000000000000" pitchFamily="2" charset="0"/>
              </a:rPr>
              <a:t>A helpful guide for family, caregivers, fiduciaries and others when understanding your loved one’s unique situation and needs </a:t>
            </a:r>
          </a:p>
        </p:txBody>
      </p:sp>
    </p:spTree>
    <p:extLst>
      <p:ext uri="{BB962C8B-B14F-4D97-AF65-F5344CB8AC3E}">
        <p14:creationId xmlns:p14="http://schemas.microsoft.com/office/powerpoint/2010/main" val="116064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566737" y="2043288"/>
            <a:ext cx="8646695" cy="4351338"/>
          </a:xfrm>
        </p:spPr>
        <p:txBody>
          <a:bodyPr>
            <a:normAutofit/>
          </a:bodyPr>
          <a:lstStyle/>
          <a:p>
            <a:pPr marL="0" indent="0" algn="ctr">
              <a:buNone/>
            </a:pPr>
            <a:r>
              <a:rPr lang="en-US" sz="2400" dirty="0">
                <a:latin typeface="Roboto" panose="02000000000000000000" pitchFamily="2" charset="0"/>
                <a:ea typeface="Roboto" panose="02000000000000000000" pitchFamily="2" charset="0"/>
              </a:rPr>
              <a:t>Every person has different needs, and everyone has different wishes for their loved one.  </a:t>
            </a:r>
          </a:p>
          <a:p>
            <a:pPr marL="0" indent="0" algn="ctr">
              <a:buNone/>
            </a:pPr>
            <a:r>
              <a:rPr lang="en-US" sz="2400" dirty="0">
                <a:latin typeface="Roboto" panose="02000000000000000000" pitchFamily="2" charset="0"/>
                <a:ea typeface="Roboto" panose="02000000000000000000" pitchFamily="2" charset="0"/>
              </a:rPr>
              <a:t>The Letter of Intent helps the caregiver to more quickly learn how to deliver the very best care possible. </a:t>
            </a:r>
          </a:p>
        </p:txBody>
      </p:sp>
    </p:spTree>
    <p:extLst>
      <p:ext uri="{BB962C8B-B14F-4D97-AF65-F5344CB8AC3E}">
        <p14:creationId xmlns:p14="http://schemas.microsoft.com/office/powerpoint/2010/main" val="56464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Hold a Family Meeting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0" indent="0">
              <a:buNone/>
            </a:pPr>
            <a:r>
              <a:rPr lang="en-US" sz="2000" dirty="0">
                <a:latin typeface="Roboto" panose="02000000000000000000" pitchFamily="2" charset="0"/>
                <a:ea typeface="Roboto" panose="02000000000000000000" pitchFamily="2" charset="0"/>
              </a:rPr>
              <a:t>Communication is VERY Important!</a:t>
            </a:r>
          </a:p>
          <a:p>
            <a:r>
              <a:rPr lang="en-US" sz="2000" dirty="0">
                <a:latin typeface="Roboto" panose="02000000000000000000" pitchFamily="2" charset="0"/>
                <a:ea typeface="Roboto" panose="02000000000000000000" pitchFamily="2" charset="0"/>
              </a:rPr>
              <a:t>Have a family meeting to discuss future needs</a:t>
            </a:r>
          </a:p>
          <a:p>
            <a:r>
              <a:rPr lang="en-US" sz="2000" dirty="0">
                <a:latin typeface="Roboto" panose="02000000000000000000" pitchFamily="2" charset="0"/>
                <a:ea typeface="Roboto" panose="02000000000000000000" pitchFamily="2" charset="0"/>
              </a:rPr>
              <a:t>Discuss concerns and future care options</a:t>
            </a:r>
          </a:p>
        </p:txBody>
      </p:sp>
    </p:spTree>
    <p:extLst>
      <p:ext uri="{BB962C8B-B14F-4D97-AF65-F5344CB8AC3E}">
        <p14:creationId xmlns:p14="http://schemas.microsoft.com/office/powerpoint/2010/main" val="133592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Holistic Planning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Get the help you need by coordinating with specially trained professionals to create a holistic life care plan, while balancing your own needs and those of other family members.  </a:t>
            </a:r>
          </a:p>
          <a:p>
            <a:r>
              <a:rPr lang="en-US" sz="2000" dirty="0">
                <a:latin typeface="Roboto" panose="02000000000000000000" pitchFamily="2" charset="0"/>
                <a:ea typeface="Roboto" panose="02000000000000000000" pitchFamily="2" charset="0"/>
              </a:rPr>
              <a:t>Part of a holistic planning is capturing plans developed with professionals (i.e. the integration of legal structure, financial plans and relation to life needs and lifestyle). </a:t>
            </a:r>
          </a:p>
        </p:txBody>
      </p:sp>
    </p:spTree>
    <p:extLst>
      <p:ext uri="{BB962C8B-B14F-4D97-AF65-F5344CB8AC3E}">
        <p14:creationId xmlns:p14="http://schemas.microsoft.com/office/powerpoint/2010/main" val="35791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Chartered Special Needs Consultant® (</a:t>
            </a:r>
            <a:r>
              <a:rPr lang="en-US" sz="3200" dirty="0" err="1">
                <a:latin typeface="Roboto" panose="02000000000000000000" pitchFamily="2" charset="0"/>
                <a:ea typeface="Roboto" panose="02000000000000000000" pitchFamily="2" charset="0"/>
              </a:rPr>
              <a:t>ChSNC</a:t>
            </a:r>
            <a:r>
              <a:rPr lang="en-US" sz="3200" dirty="0">
                <a:latin typeface="Roboto" panose="02000000000000000000" pitchFamily="2" charset="0"/>
                <a:ea typeface="Roboto" panose="02000000000000000000" pitchFamily="2" charset="0"/>
              </a:rPr>
              <a:t>®) or Special Care Planner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Financial professionals with specialized training in helping people with special needs and their families</a:t>
            </a:r>
          </a:p>
          <a:p>
            <a:r>
              <a:rPr lang="en-US" sz="2000" dirty="0">
                <a:latin typeface="Roboto" panose="02000000000000000000" pitchFamily="2" charset="0"/>
                <a:ea typeface="Roboto" panose="02000000000000000000" pitchFamily="2" charset="0"/>
              </a:rPr>
              <a:t>Work by a set of core values: integrity, honesty, teamwork, and respect in helping families create a life care plan</a:t>
            </a:r>
          </a:p>
          <a:p>
            <a:r>
              <a:rPr lang="en-US" sz="2000" dirty="0">
                <a:latin typeface="Roboto" panose="02000000000000000000" pitchFamily="2" charset="0"/>
                <a:ea typeface="Roboto" panose="02000000000000000000" pitchFamily="2" charset="0"/>
              </a:rPr>
              <a:t>Have earned our clients’ trust and admiration by emphasizing the quality of service and relationships </a:t>
            </a:r>
          </a:p>
          <a:p>
            <a:r>
              <a:rPr lang="en-US" sz="2000" dirty="0">
                <a:latin typeface="Roboto" panose="02000000000000000000" pitchFamily="2" charset="0"/>
                <a:ea typeface="Roboto" panose="02000000000000000000" pitchFamily="2" charset="0"/>
              </a:rPr>
              <a:t>Our professional associates combine knowledge and years of collective experience</a:t>
            </a:r>
          </a:p>
          <a:p>
            <a:r>
              <a:rPr lang="en-US" sz="2000" dirty="0">
                <a:latin typeface="Roboto" panose="02000000000000000000" pitchFamily="2" charset="0"/>
                <a:ea typeface="Roboto" panose="02000000000000000000" pitchFamily="2" charset="0"/>
              </a:rPr>
              <a:t>Financial professionals who have earned the Chartered Special Needs Consultant® (</a:t>
            </a:r>
            <a:r>
              <a:rPr lang="en-US" sz="2000" dirty="0" err="1">
                <a:latin typeface="Roboto" panose="02000000000000000000" pitchFamily="2" charset="0"/>
                <a:ea typeface="Roboto" panose="02000000000000000000" pitchFamily="2" charset="0"/>
              </a:rPr>
              <a:t>ChSNC</a:t>
            </a:r>
            <a:r>
              <a:rPr lang="en-US" sz="2000" dirty="0">
                <a:latin typeface="Roboto" panose="02000000000000000000" pitchFamily="2" charset="0"/>
                <a:ea typeface="Roboto" panose="02000000000000000000" pitchFamily="2" charset="0"/>
              </a:rPr>
              <a:t>®) designation or Special Care Planner certificate work with you and your professional advisors to review your current situation and offer possible solutions that could help the needs of  you, your loved ones, and your entire family</a:t>
            </a:r>
          </a:p>
        </p:txBody>
      </p:sp>
    </p:spTree>
    <p:extLst>
      <p:ext uri="{BB962C8B-B14F-4D97-AF65-F5344CB8AC3E}">
        <p14:creationId xmlns:p14="http://schemas.microsoft.com/office/powerpoint/2010/main" val="123018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Get Additional Resource Support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Local Non-Profits</a:t>
            </a:r>
          </a:p>
          <a:p>
            <a:r>
              <a:rPr lang="en-US" sz="2000" dirty="0">
                <a:latin typeface="Roboto" panose="02000000000000000000" pitchFamily="2" charset="0"/>
                <a:ea typeface="Roboto" panose="02000000000000000000" pitchFamily="2" charset="0"/>
              </a:rPr>
              <a:t>Newsletters / Publications </a:t>
            </a:r>
          </a:p>
          <a:p>
            <a:r>
              <a:rPr lang="en-US" sz="2000" dirty="0">
                <a:latin typeface="Roboto" panose="02000000000000000000" pitchFamily="2" charset="0"/>
                <a:ea typeface="Roboto" panose="02000000000000000000" pitchFamily="2" charset="0"/>
              </a:rPr>
              <a:t>Support Groups </a:t>
            </a:r>
          </a:p>
          <a:p>
            <a:r>
              <a:rPr lang="en-US" sz="2000" dirty="0">
                <a:latin typeface="Roboto" panose="02000000000000000000" pitchFamily="2" charset="0"/>
                <a:ea typeface="Roboto" panose="02000000000000000000" pitchFamily="2" charset="0"/>
              </a:rPr>
              <a:t>Government Agencies</a:t>
            </a:r>
          </a:p>
        </p:txBody>
      </p:sp>
    </p:spTree>
    <p:extLst>
      <p:ext uri="{BB962C8B-B14F-4D97-AF65-F5344CB8AC3E}">
        <p14:creationId xmlns:p14="http://schemas.microsoft.com/office/powerpoint/2010/main" val="184698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How MassMutual Can Help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Access local organizations and advocacy groups</a:t>
            </a:r>
          </a:p>
          <a:p>
            <a:r>
              <a:rPr lang="en-US" sz="2000" dirty="0">
                <a:latin typeface="Roboto" panose="02000000000000000000" pitchFamily="2" charset="0"/>
                <a:ea typeface="Roboto" panose="02000000000000000000" pitchFamily="2" charset="0"/>
              </a:rPr>
              <a:t>Protect future eligibility for government benefits</a:t>
            </a:r>
          </a:p>
          <a:p>
            <a:r>
              <a:rPr lang="en-US" sz="2000" dirty="0">
                <a:latin typeface="Roboto" panose="02000000000000000000" pitchFamily="2" charset="0"/>
                <a:ea typeface="Roboto" panose="02000000000000000000" pitchFamily="2" charset="0"/>
              </a:rPr>
              <a:t>Create a Life Care Plan</a:t>
            </a:r>
          </a:p>
          <a:p>
            <a:r>
              <a:rPr lang="en-US" sz="2000" dirty="0">
                <a:latin typeface="Roboto" panose="02000000000000000000" pitchFamily="2" charset="0"/>
                <a:ea typeface="Roboto" panose="02000000000000000000" pitchFamily="2" charset="0"/>
              </a:rPr>
              <a:t>Understand the financial and legal issues in special needs planning, including special needs trusts</a:t>
            </a:r>
          </a:p>
          <a:p>
            <a:r>
              <a:rPr lang="en-US" sz="2000" dirty="0">
                <a:latin typeface="Roboto" panose="02000000000000000000" pitchFamily="2" charset="0"/>
                <a:ea typeface="Roboto" panose="02000000000000000000" pitchFamily="2" charset="0"/>
              </a:rPr>
              <a:t>Determine how much money is needed to provide for lifetime quality care</a:t>
            </a:r>
          </a:p>
        </p:txBody>
      </p:sp>
    </p:spTree>
    <p:extLst>
      <p:ext uri="{BB962C8B-B14F-4D97-AF65-F5344CB8AC3E}">
        <p14:creationId xmlns:p14="http://schemas.microsoft.com/office/powerpoint/2010/main" val="366022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69965" y="605232"/>
            <a:ext cx="11652070" cy="799610"/>
          </a:xfrm>
        </p:spPr>
        <p:txBody>
          <a:bodyPr>
            <a:normAutofit fontScale="90000"/>
          </a:bodyPr>
          <a:lstStyle/>
          <a:p>
            <a:pPr algn="ctr"/>
            <a:r>
              <a:rPr lang="en-US" sz="8900" b="1" dirty="0">
                <a:solidFill>
                  <a:srgbClr val="002567"/>
                </a:solidFill>
                <a:latin typeface="Roboto" panose="02000000000000000000" pitchFamily="2" charset="0"/>
                <a:ea typeface="Roboto" panose="02000000000000000000" pitchFamily="2" charset="0"/>
              </a:rPr>
              <a:t>DISCLAIMER</a:t>
            </a:r>
            <a:endParaRPr lang="en-US" sz="6000" b="1" dirty="0">
              <a:solidFill>
                <a:srgbClr val="002567"/>
              </a:solidFill>
              <a:latin typeface="Roboto" panose="02000000000000000000" pitchFamily="2" charset="0"/>
              <a:ea typeface="Roboto" panose="02000000000000000000" pitchFamily="2" charset="0"/>
            </a:endParaRPr>
          </a:p>
        </p:txBody>
      </p:sp>
      <p:graphicFrame>
        <p:nvGraphicFramePr>
          <p:cNvPr id="7" name="Content Placeholder 6">
            <a:extLst>
              <a:ext uri="{FF2B5EF4-FFF2-40B4-BE49-F238E27FC236}">
                <a16:creationId xmlns:a16="http://schemas.microsoft.com/office/drawing/2014/main" id="{EFDA4605-EFB6-4D11-B612-D1D53FFFB417}"/>
              </a:ext>
            </a:extLst>
          </p:cNvPr>
          <p:cNvGraphicFramePr>
            <a:graphicFrameLocks noGrp="1"/>
          </p:cNvGraphicFramePr>
          <p:nvPr>
            <p:ph sz="half" idx="1"/>
            <p:extLst>
              <p:ext uri="{D42A27DB-BD31-4B8C-83A1-F6EECF244321}">
                <p14:modId xmlns:p14="http://schemas.microsoft.com/office/powerpoint/2010/main" val="912665910"/>
              </p:ext>
            </p:extLst>
          </p:nvPr>
        </p:nvGraphicFramePr>
        <p:xfrm>
          <a:off x="1473399" y="1853482"/>
          <a:ext cx="10448636" cy="473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8">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pic>
        <p:nvPicPr>
          <p:cNvPr id="16" name="Graphic 15" descr="Presentation with org chart with solid fill">
            <a:extLst>
              <a:ext uri="{FF2B5EF4-FFF2-40B4-BE49-F238E27FC236}">
                <a16:creationId xmlns:a16="http://schemas.microsoft.com/office/drawing/2014/main" id="{80AC93F4-16B0-4289-9303-203BA56AA2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86554" y="5752939"/>
            <a:ext cx="817225" cy="817225"/>
          </a:xfrm>
          <a:prstGeom prst="rect">
            <a:avLst/>
          </a:prstGeom>
        </p:spPr>
      </p:pic>
      <p:pic>
        <p:nvPicPr>
          <p:cNvPr id="18" name="Graphic 17" descr="Doctor female with solid fill">
            <a:extLst>
              <a:ext uri="{FF2B5EF4-FFF2-40B4-BE49-F238E27FC236}">
                <a16:creationId xmlns:a16="http://schemas.microsoft.com/office/drawing/2014/main" id="{19FD8F84-BF1C-48A7-9FD8-468C11BA19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61567" y="3843743"/>
            <a:ext cx="914400" cy="914400"/>
          </a:xfrm>
          <a:prstGeom prst="rect">
            <a:avLst/>
          </a:prstGeom>
        </p:spPr>
      </p:pic>
      <p:pic>
        <p:nvPicPr>
          <p:cNvPr id="20" name="Graphic 19" descr="Teacher with solid fill">
            <a:extLst>
              <a:ext uri="{FF2B5EF4-FFF2-40B4-BE49-F238E27FC236}">
                <a16:creationId xmlns:a16="http://schemas.microsoft.com/office/drawing/2014/main" id="{5E3A81CB-70BA-4F10-861F-053B262AB1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89379" y="2099857"/>
            <a:ext cx="914400" cy="914400"/>
          </a:xfrm>
          <a:prstGeom prst="rect">
            <a:avLst/>
          </a:prstGeom>
        </p:spPr>
      </p:pic>
      <p:sp>
        <p:nvSpPr>
          <p:cNvPr id="21" name="TextBox 20">
            <a:extLst>
              <a:ext uri="{FF2B5EF4-FFF2-40B4-BE49-F238E27FC236}">
                <a16:creationId xmlns:a16="http://schemas.microsoft.com/office/drawing/2014/main" id="{285DED1F-5F89-4C44-8C03-6012DB28D9E0}"/>
              </a:ext>
            </a:extLst>
          </p:cNvPr>
          <p:cNvSpPr txBox="1"/>
          <p:nvPr/>
        </p:nvSpPr>
        <p:spPr>
          <a:xfrm>
            <a:off x="42111" y="566463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22" name="Picture 21" descr="Icon&#10;&#10;Description automatically generated">
            <a:extLst>
              <a:ext uri="{FF2B5EF4-FFF2-40B4-BE49-F238E27FC236}">
                <a16:creationId xmlns:a16="http://schemas.microsoft.com/office/drawing/2014/main" id="{398C154D-F029-49D8-AE8E-055D2C9BA0B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129218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How Do I Start the Planning Process?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0" indent="0">
              <a:buNone/>
            </a:pPr>
            <a:r>
              <a:rPr lang="en-US" sz="2000" dirty="0">
                <a:latin typeface="Roboto" panose="02000000000000000000" pitchFamily="2" charset="0"/>
                <a:ea typeface="Roboto" panose="02000000000000000000" pitchFamily="2" charset="0"/>
              </a:rPr>
              <a:t>With Special Needs Professionals:</a:t>
            </a:r>
          </a:p>
          <a:p>
            <a:r>
              <a:rPr lang="en-US" sz="2000" dirty="0">
                <a:latin typeface="Roboto" panose="02000000000000000000" pitchFamily="2" charset="0"/>
                <a:ea typeface="Roboto" panose="02000000000000000000" pitchFamily="2" charset="0"/>
              </a:rPr>
              <a:t>Legal Estate &amp; Special Needs Attorneys (National Academy of Elder Law Attorneys, The Special Needs Alliance, The Academy of Special Needs Planners) </a:t>
            </a:r>
          </a:p>
          <a:p>
            <a:r>
              <a:rPr lang="en-US" sz="2000" dirty="0">
                <a:latin typeface="Roboto" panose="02000000000000000000" pitchFamily="2" charset="0"/>
                <a:ea typeface="Roboto" panose="02000000000000000000" pitchFamily="2" charset="0"/>
              </a:rPr>
              <a:t>Financial Professional with a focus on Special Needs (Special Care Planner or </a:t>
            </a:r>
            <a:r>
              <a:rPr lang="en-US" sz="2000" dirty="0" err="1">
                <a:latin typeface="Roboto" panose="02000000000000000000" pitchFamily="2" charset="0"/>
                <a:ea typeface="Roboto" panose="02000000000000000000" pitchFamily="2" charset="0"/>
              </a:rPr>
              <a:t>ChSNC</a:t>
            </a:r>
            <a:r>
              <a:rPr lang="en-US" sz="2000" baseline="30000" dirty="0">
                <a:latin typeface="Roboto" panose="02000000000000000000" pitchFamily="2" charset="0"/>
                <a:ea typeface="Roboto" panose="02000000000000000000" pitchFamily="2" charset="0"/>
              </a:rPr>
              <a:t>®</a:t>
            </a:r>
            <a:r>
              <a:rPr lang="en-US" sz="20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156551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Thank You</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Questions</a:t>
            </a:r>
          </a:p>
        </p:txBody>
      </p:sp>
      <p:grpSp>
        <p:nvGrpSpPr>
          <p:cNvPr id="8" name="Group 7">
            <a:extLst>
              <a:ext uri="{FF2B5EF4-FFF2-40B4-BE49-F238E27FC236}">
                <a16:creationId xmlns:a16="http://schemas.microsoft.com/office/drawing/2014/main" id="{CD989FAE-2C6C-41B5-90B3-EECC600C3EB7}"/>
              </a:ext>
            </a:extLst>
          </p:cNvPr>
          <p:cNvGrpSpPr/>
          <p:nvPr/>
        </p:nvGrpSpPr>
        <p:grpSpPr>
          <a:xfrm>
            <a:off x="4213309" y="2898907"/>
            <a:ext cx="6364074" cy="3381844"/>
            <a:chOff x="706604" y="3200117"/>
            <a:chExt cx="3918783" cy="2759641"/>
          </a:xfrm>
        </p:grpSpPr>
        <p:sp>
          <p:nvSpPr>
            <p:cNvPr id="11" name="Oval 10">
              <a:extLst>
                <a:ext uri="{FF2B5EF4-FFF2-40B4-BE49-F238E27FC236}">
                  <a16:creationId xmlns:a16="http://schemas.microsoft.com/office/drawing/2014/main" id="{765D8A1E-8ABB-442A-9138-C12D93988687}"/>
                </a:ext>
              </a:extLst>
            </p:cNvPr>
            <p:cNvSpPr/>
            <p:nvPr/>
          </p:nvSpPr>
          <p:spPr>
            <a:xfrm>
              <a:off x="706604" y="3200117"/>
              <a:ext cx="878335" cy="1111816"/>
            </a:xfrm>
            <a:prstGeom prst="ellipse">
              <a:avLst/>
            </a:prstGeom>
            <a:solidFill>
              <a:srgbClr val="FFC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201846D-8AAE-4CA6-9457-B1A6536A1385}"/>
                </a:ext>
              </a:extLst>
            </p:cNvPr>
            <p:cNvSpPr/>
            <p:nvPr/>
          </p:nvSpPr>
          <p:spPr>
            <a:xfrm>
              <a:off x="1883683" y="3418494"/>
              <a:ext cx="2741704" cy="452453"/>
            </a:xfrm>
            <a:custGeom>
              <a:avLst/>
              <a:gdLst>
                <a:gd name="connsiteX0" fmla="*/ 0 w 2620711"/>
                <a:gd name="connsiteY0" fmla="*/ 0 h 1111816"/>
                <a:gd name="connsiteX1" fmla="*/ 2620711 w 2620711"/>
                <a:gd name="connsiteY1" fmla="*/ 0 h 1111816"/>
                <a:gd name="connsiteX2" fmla="*/ 2620711 w 2620711"/>
                <a:gd name="connsiteY2" fmla="*/ 1111816 h 1111816"/>
                <a:gd name="connsiteX3" fmla="*/ 0 w 2620711"/>
                <a:gd name="connsiteY3" fmla="*/ 1111816 h 1111816"/>
                <a:gd name="connsiteX4" fmla="*/ 0 w 2620711"/>
                <a:gd name="connsiteY4" fmla="*/ 0 h 111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0711" h="1111816">
                  <a:moveTo>
                    <a:pt x="0" y="0"/>
                  </a:moveTo>
                  <a:lnTo>
                    <a:pt x="2620711" y="0"/>
                  </a:lnTo>
                  <a:lnTo>
                    <a:pt x="2620711" y="1111816"/>
                  </a:lnTo>
                  <a:lnTo>
                    <a:pt x="0" y="11118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2000" u="none" kern="1200" dirty="0">
                  <a:solidFill>
                    <a:schemeClr val="tx1">
                      <a:lumMod val="75000"/>
                    </a:schemeClr>
                  </a:solidFill>
                </a:rPr>
                <a:t>Website:</a:t>
              </a:r>
              <a:endParaRPr lang="en-US" sz="2000" u="none" kern="1200" dirty="0">
                <a:solidFill>
                  <a:schemeClr val="tx1">
                    <a:lumMod val="75000"/>
                  </a:schemeClr>
                </a:solidFill>
                <a:hlinkClick r:id="rId4">
                  <a:extLst>
                    <a:ext uri="{A12FA001-AC4F-418D-AE19-62706E023703}">
                      <ahyp:hlinkClr xmlns:ahyp="http://schemas.microsoft.com/office/drawing/2018/hyperlinkcolor" val="tx"/>
                    </a:ext>
                  </a:extLst>
                </a:hlinkClick>
              </a:endParaRPr>
            </a:p>
            <a:p>
              <a:pPr marL="0" lvl="0" indent="0" algn="l" defTabSz="488950">
                <a:lnSpc>
                  <a:spcPct val="100000"/>
                </a:lnSpc>
                <a:spcBef>
                  <a:spcPct val="0"/>
                </a:spcBef>
                <a:spcAft>
                  <a:spcPct val="35000"/>
                </a:spcAft>
                <a:buNone/>
              </a:pPr>
              <a:r>
                <a:rPr lang="en-US" sz="2000" b="1" u="none" kern="1200" dirty="0">
                  <a:solidFill>
                    <a:srgbClr val="002060"/>
                  </a:solidFill>
                  <a:hlinkClick r:id="rId4">
                    <a:extLst>
                      <a:ext uri="{A12FA001-AC4F-418D-AE19-62706E023703}">
                        <ahyp:hlinkClr xmlns:ahyp="http://schemas.microsoft.com/office/drawing/2018/hyperlinkcolor" val="tx"/>
                      </a:ext>
                    </a:extLst>
                  </a:hlinkClick>
                </a:rPr>
                <a:t>www.massmutual.com/specialcare</a:t>
              </a:r>
              <a:endParaRPr lang="en-US" sz="2000" b="1" kern="1200" dirty="0">
                <a:solidFill>
                  <a:srgbClr val="002060"/>
                </a:solidFill>
              </a:endParaRPr>
            </a:p>
          </p:txBody>
        </p:sp>
        <p:sp>
          <p:nvSpPr>
            <p:cNvPr id="15" name="Oval 14">
              <a:extLst>
                <a:ext uri="{FF2B5EF4-FFF2-40B4-BE49-F238E27FC236}">
                  <a16:creationId xmlns:a16="http://schemas.microsoft.com/office/drawing/2014/main" id="{96C50A68-0E27-467A-9B2C-73C7325AFEAC}"/>
                </a:ext>
              </a:extLst>
            </p:cNvPr>
            <p:cNvSpPr/>
            <p:nvPr/>
          </p:nvSpPr>
          <p:spPr>
            <a:xfrm>
              <a:off x="706604" y="4847942"/>
              <a:ext cx="878335" cy="1111816"/>
            </a:xfrm>
            <a:prstGeom prst="ellipse">
              <a:avLst/>
            </a:prstGeom>
            <a:solidFill>
              <a:srgbClr val="FFC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Freeform: Shape 16">
              <a:extLst>
                <a:ext uri="{FF2B5EF4-FFF2-40B4-BE49-F238E27FC236}">
                  <a16:creationId xmlns:a16="http://schemas.microsoft.com/office/drawing/2014/main" id="{2A03A932-427E-4101-8981-76A483B41AF5}"/>
                </a:ext>
              </a:extLst>
            </p:cNvPr>
            <p:cNvSpPr/>
            <p:nvPr/>
          </p:nvSpPr>
          <p:spPr>
            <a:xfrm>
              <a:off x="1944180" y="4847942"/>
              <a:ext cx="2620711" cy="1111816"/>
            </a:xfrm>
            <a:custGeom>
              <a:avLst/>
              <a:gdLst>
                <a:gd name="connsiteX0" fmla="*/ 0 w 2620711"/>
                <a:gd name="connsiteY0" fmla="*/ 0 h 1111816"/>
                <a:gd name="connsiteX1" fmla="*/ 2620711 w 2620711"/>
                <a:gd name="connsiteY1" fmla="*/ 0 h 1111816"/>
                <a:gd name="connsiteX2" fmla="*/ 2620711 w 2620711"/>
                <a:gd name="connsiteY2" fmla="*/ 1111816 h 1111816"/>
                <a:gd name="connsiteX3" fmla="*/ 0 w 2620711"/>
                <a:gd name="connsiteY3" fmla="*/ 1111816 h 1111816"/>
                <a:gd name="connsiteX4" fmla="*/ 0 w 2620711"/>
                <a:gd name="connsiteY4" fmla="*/ 0 h 111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0711" h="1111816">
                  <a:moveTo>
                    <a:pt x="0" y="0"/>
                  </a:moveTo>
                  <a:lnTo>
                    <a:pt x="2620711" y="0"/>
                  </a:lnTo>
                  <a:lnTo>
                    <a:pt x="2620711" y="1111816"/>
                  </a:lnTo>
                  <a:lnTo>
                    <a:pt x="0" y="11118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2000" kern="1200" dirty="0" err="1"/>
                <a:t>eMail</a:t>
              </a:r>
              <a:r>
                <a:rPr lang="en-US" sz="2000" kern="1200" dirty="0"/>
                <a:t>:</a:t>
              </a:r>
            </a:p>
            <a:p>
              <a:pPr marL="0" lvl="0" indent="0" algn="l" defTabSz="533400">
                <a:lnSpc>
                  <a:spcPct val="100000"/>
                </a:lnSpc>
                <a:spcBef>
                  <a:spcPct val="0"/>
                </a:spcBef>
                <a:spcAft>
                  <a:spcPct val="35000"/>
                </a:spcAft>
                <a:buNone/>
              </a:pPr>
              <a:r>
                <a:rPr lang="en-US" sz="2000" b="1" kern="1200" dirty="0">
                  <a:solidFill>
                    <a:srgbClr val="002060"/>
                  </a:solidFill>
                </a:rPr>
                <a:t>specialcare@massmutual.com</a:t>
              </a:r>
            </a:p>
          </p:txBody>
        </p:sp>
      </p:grpSp>
      <p:pic>
        <p:nvPicPr>
          <p:cNvPr id="3" name="Graphic 2" descr="Internet outline">
            <a:extLst>
              <a:ext uri="{FF2B5EF4-FFF2-40B4-BE49-F238E27FC236}">
                <a16:creationId xmlns:a16="http://schemas.microsoft.com/office/drawing/2014/main" id="{5514943A-C24B-4B86-B2E6-2BA6745739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4932" y="2995086"/>
            <a:ext cx="1063162" cy="1063162"/>
          </a:xfrm>
          <a:prstGeom prst="rect">
            <a:avLst/>
          </a:prstGeom>
        </p:spPr>
      </p:pic>
      <p:pic>
        <p:nvPicPr>
          <p:cNvPr id="18" name="Graphic 17" descr="Email with solid fill">
            <a:extLst>
              <a:ext uri="{FF2B5EF4-FFF2-40B4-BE49-F238E27FC236}">
                <a16:creationId xmlns:a16="http://schemas.microsoft.com/office/drawing/2014/main" id="{102FB0C2-1B7D-4BAF-B053-8428FD0FDD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69313" y="5054804"/>
            <a:ext cx="914400" cy="914400"/>
          </a:xfrm>
          <a:prstGeom prst="rect">
            <a:avLst/>
          </a:prstGeom>
        </p:spPr>
      </p:pic>
    </p:spTree>
    <p:extLst>
      <p:ext uri="{BB962C8B-B14F-4D97-AF65-F5344CB8AC3E}">
        <p14:creationId xmlns:p14="http://schemas.microsoft.com/office/powerpoint/2010/main" val="324587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1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pitchFamily="2" charset="0"/>
                <a:ea typeface="Roboto Black" pitchFamily="2" charset="0"/>
              </a:rPr>
              <a:t>PRESENTER DISCLOSURES</a:t>
            </a:r>
            <a:endParaRPr lang="en-US" sz="4000" b="1" dirty="0">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a:lstStyle/>
          <a:p>
            <a:pPr marL="0" indent="0">
              <a:buNone/>
            </a:pPr>
            <a:r>
              <a:rPr lang="en-US" dirty="0">
                <a:solidFill>
                  <a:srgbClr val="002567"/>
                </a:solidFill>
                <a:latin typeface="Roboto" panose="02000000000000000000" pitchFamily="2" charset="0"/>
                <a:ea typeface="Roboto" panose="02000000000000000000" pitchFamily="2" charset="0"/>
              </a:rPr>
              <a:t>Kelly Piacenti</a:t>
            </a:r>
          </a:p>
          <a:p>
            <a:pPr marL="0" indent="0">
              <a:buNone/>
            </a:pPr>
            <a:r>
              <a:rPr lang="en-US" dirty="0">
                <a:solidFill>
                  <a:srgbClr val="002567"/>
                </a:solidFill>
                <a:latin typeface="Roboto" panose="02000000000000000000" pitchFamily="2" charset="0"/>
                <a:ea typeface="Roboto" panose="02000000000000000000" pitchFamily="2" charset="0"/>
              </a:rPr>
              <a:t>Jerry Hulick</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The following personal financial relationships with commercial interests' relevant to this presentation existed during the past 12 months:</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No relationships to disclose or list</a:t>
            </a:r>
          </a:p>
          <a:p>
            <a:endParaRPr lang="en-US" dirty="0"/>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7683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pitchFamily="2" charset="0"/>
                <a:ea typeface="Roboto Black" pitchFamily="2" charset="0"/>
              </a:rPr>
              <a:t>MASSMUTUAL DISCLOSURES</a:t>
            </a:r>
            <a:endParaRPr lang="en-US" sz="4000" b="1" dirty="0">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a:lstStyle/>
          <a:p>
            <a:pPr marL="0" indent="0">
              <a:buNone/>
            </a:pPr>
            <a:r>
              <a:rPr lang="en-US" dirty="0">
                <a:solidFill>
                  <a:srgbClr val="002567"/>
                </a:solidFill>
                <a:latin typeface="Roboto" panose="02000000000000000000" pitchFamily="2" charset="0"/>
                <a:ea typeface="Roboto" panose="02000000000000000000" pitchFamily="2" charset="0"/>
              </a:rPr>
              <a:t>The information provided is not written or intended as specific tax or legal advice. MassMutual, its subsidiaries, employees and representatives are not authorized to give tax or legal advice. Individuals are encouraged to seek advice from their own tax or legal counsel. Individuals involved in the estate planning process should work with an estate planning team, including their own personal legal or tax counsel.</a:t>
            </a:r>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37983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Agenda</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Person Centered Planning</a:t>
            </a:r>
          </a:p>
          <a:p>
            <a:r>
              <a:rPr lang="en-US" sz="2000" dirty="0">
                <a:latin typeface="Roboto" panose="02000000000000000000" pitchFamily="2" charset="0"/>
                <a:ea typeface="Roboto" panose="02000000000000000000" pitchFamily="2" charset="0"/>
              </a:rPr>
              <a:t>Importance of Integrated Planning</a:t>
            </a:r>
          </a:p>
          <a:p>
            <a:r>
              <a:rPr lang="en-US" sz="2000" dirty="0">
                <a:latin typeface="Roboto" panose="02000000000000000000" pitchFamily="2" charset="0"/>
                <a:ea typeface="Roboto" panose="02000000000000000000" pitchFamily="2" charset="0"/>
              </a:rPr>
              <a:t>Comprehensive life care planning steps</a:t>
            </a:r>
          </a:p>
          <a:p>
            <a:r>
              <a:rPr lang="en-US" sz="2000" dirty="0">
                <a:latin typeface="Roboto" panose="02000000000000000000" pitchFamily="2" charset="0"/>
                <a:ea typeface="Roboto" panose="02000000000000000000" pitchFamily="2" charset="0"/>
              </a:rPr>
              <a:t>Letter of Intent</a:t>
            </a:r>
          </a:p>
          <a:p>
            <a:r>
              <a:rPr lang="en-US" sz="2000" dirty="0">
                <a:latin typeface="Roboto" panose="02000000000000000000" pitchFamily="2" charset="0"/>
                <a:ea typeface="Roboto" panose="02000000000000000000" pitchFamily="2" charset="0"/>
              </a:rPr>
              <a:t>Letter of Intent examples and importance of communication</a:t>
            </a:r>
          </a:p>
          <a:p>
            <a:r>
              <a:rPr lang="en-US" sz="2000" dirty="0">
                <a:latin typeface="Roboto" panose="02000000000000000000" pitchFamily="2" charset="0"/>
                <a:ea typeface="Roboto" panose="02000000000000000000" pitchFamily="2" charset="0"/>
              </a:rPr>
              <a:t>Additional Resource Support</a:t>
            </a:r>
          </a:p>
        </p:txBody>
      </p:sp>
    </p:spTree>
    <p:extLst>
      <p:ext uri="{BB962C8B-B14F-4D97-AF65-F5344CB8AC3E}">
        <p14:creationId xmlns:p14="http://schemas.microsoft.com/office/powerpoint/2010/main" val="261419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Person Centered Planning Process</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5035689" cy="4351338"/>
          </a:xfrm>
        </p:spPr>
        <p:txBody>
          <a:bodyPr>
            <a:normAutofit/>
          </a:bodyPr>
          <a:lstStyle/>
          <a:p>
            <a:r>
              <a:rPr lang="en-US" sz="2000" dirty="0">
                <a:latin typeface="Roboto" panose="02000000000000000000" pitchFamily="2" charset="0"/>
                <a:ea typeface="Roboto" panose="02000000000000000000" pitchFamily="2" charset="0"/>
              </a:rPr>
              <a:t>Primary focus is on the person with special needs</a:t>
            </a:r>
          </a:p>
          <a:p>
            <a:r>
              <a:rPr lang="en-US" sz="2000" dirty="0">
                <a:latin typeface="Roboto" panose="02000000000000000000" pitchFamily="2" charset="0"/>
                <a:ea typeface="Roboto" panose="02000000000000000000" pitchFamily="2" charset="0"/>
              </a:rPr>
              <a:t>Develop a Life Care Plan that enables that person to obtain the BEST possible quality of life in ALL areas of life</a:t>
            </a:r>
          </a:p>
          <a:p>
            <a:r>
              <a:rPr lang="en-US" sz="2000" dirty="0">
                <a:latin typeface="Roboto" panose="02000000000000000000" pitchFamily="2" charset="0"/>
                <a:ea typeface="Roboto" panose="02000000000000000000" pitchFamily="2" charset="0"/>
              </a:rPr>
              <a:t>A Life Care Plan incorporates basic needs, goals, and strategies </a:t>
            </a:r>
          </a:p>
        </p:txBody>
      </p:sp>
      <p:pic>
        <p:nvPicPr>
          <p:cNvPr id="8" name="Content Placeholder 7">
            <a:extLst>
              <a:ext uri="{FF2B5EF4-FFF2-40B4-BE49-F238E27FC236}">
                <a16:creationId xmlns:a16="http://schemas.microsoft.com/office/drawing/2014/main" id="{0DF96752-2B4A-4F2F-B559-CE9027F8FD7D}"/>
              </a:ext>
            </a:extLst>
          </p:cNvPr>
          <p:cNvPicPr>
            <a:picLocks noChangeAspect="1"/>
          </p:cNvPicPr>
          <p:nvPr/>
        </p:nvPicPr>
        <p:blipFill>
          <a:blip r:embed="rId5"/>
          <a:stretch>
            <a:fillRect/>
          </a:stretch>
        </p:blipFill>
        <p:spPr>
          <a:xfrm>
            <a:off x="7812505" y="1597641"/>
            <a:ext cx="3895289" cy="5035536"/>
          </a:xfrm>
          <a:prstGeom prst="rect">
            <a:avLst/>
          </a:prstGeom>
        </p:spPr>
      </p:pic>
    </p:spTree>
    <p:extLst>
      <p:ext uri="{BB962C8B-B14F-4D97-AF65-F5344CB8AC3E}">
        <p14:creationId xmlns:p14="http://schemas.microsoft.com/office/powerpoint/2010/main" val="208527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The Importance of Integrated Planning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0" indent="0">
              <a:buNone/>
            </a:pPr>
            <a:r>
              <a:rPr lang="en-US" sz="2000" dirty="0">
                <a:latin typeface="Roboto" panose="02000000000000000000" pitchFamily="2" charset="0"/>
                <a:ea typeface="Roboto" panose="02000000000000000000" pitchFamily="2" charset="0"/>
              </a:rPr>
              <a:t>“Creating a life care plan that provides for both your own needs and those of your child’s can feel overwhelming, making it all the more important to assemble a team of trusted advisors”, such as…</a:t>
            </a:r>
          </a:p>
          <a:p>
            <a:r>
              <a:rPr lang="en-US" sz="2000" dirty="0">
                <a:latin typeface="Roboto" panose="02000000000000000000" pitchFamily="2" charset="0"/>
                <a:ea typeface="Roboto" panose="02000000000000000000" pitchFamily="2" charset="0"/>
              </a:rPr>
              <a:t>Financial Professionals with special needs training</a:t>
            </a:r>
          </a:p>
          <a:p>
            <a:r>
              <a:rPr lang="en-US" sz="2000" dirty="0">
                <a:latin typeface="Roboto" panose="02000000000000000000" pitchFamily="2" charset="0"/>
                <a:ea typeface="Roboto" panose="02000000000000000000" pitchFamily="2" charset="0"/>
              </a:rPr>
              <a:t>Attorneys with special needs planning experience</a:t>
            </a:r>
          </a:p>
          <a:p>
            <a:r>
              <a:rPr lang="en-US" sz="2000" dirty="0">
                <a:latin typeface="Roboto" panose="02000000000000000000" pitchFamily="2" charset="0"/>
                <a:ea typeface="Roboto" panose="02000000000000000000" pitchFamily="2" charset="0"/>
              </a:rPr>
              <a:t>Accountants </a:t>
            </a:r>
          </a:p>
          <a:p>
            <a:r>
              <a:rPr lang="en-US" sz="2000" dirty="0">
                <a:latin typeface="Roboto" panose="02000000000000000000" pitchFamily="2" charset="0"/>
                <a:ea typeface="Roboto" panose="02000000000000000000" pitchFamily="2" charset="0"/>
              </a:rPr>
              <a:t>Bankers </a:t>
            </a:r>
          </a:p>
          <a:p>
            <a:r>
              <a:rPr lang="en-US" sz="2000" dirty="0">
                <a:latin typeface="Roboto" panose="02000000000000000000" pitchFamily="2" charset="0"/>
                <a:ea typeface="Roboto" panose="02000000000000000000" pitchFamily="2" charset="0"/>
              </a:rPr>
              <a:t>Social Workers and Advocates</a:t>
            </a:r>
          </a:p>
          <a:p>
            <a:r>
              <a:rPr lang="en-US" sz="2000" dirty="0">
                <a:latin typeface="Roboto" panose="02000000000000000000" pitchFamily="2" charset="0"/>
                <a:ea typeface="Roboto" panose="02000000000000000000" pitchFamily="2" charset="0"/>
              </a:rPr>
              <a:t>Medical Providers</a:t>
            </a:r>
          </a:p>
        </p:txBody>
      </p:sp>
    </p:spTree>
    <p:extLst>
      <p:ext uri="{BB962C8B-B14F-4D97-AF65-F5344CB8AC3E}">
        <p14:creationId xmlns:p14="http://schemas.microsoft.com/office/powerpoint/2010/main" val="298908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10 Comprehensive Life Care Planning Steps*</a:t>
            </a:r>
            <a:br>
              <a:rPr lang="en-US" sz="3200" dirty="0">
                <a:latin typeface="Roboto" panose="02000000000000000000" pitchFamily="2" charset="0"/>
                <a:ea typeface="Roboto" panose="02000000000000000000" pitchFamily="2" charset="0"/>
              </a:rPr>
            </a:br>
            <a:r>
              <a:rPr lang="en-US" sz="3200" dirty="0">
                <a:latin typeface="Roboto" panose="02000000000000000000" pitchFamily="2" charset="0"/>
                <a:ea typeface="Roboto" panose="02000000000000000000" pitchFamily="2" charset="0"/>
              </a:rPr>
              <a:t>(1–5)</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457200" indent="-457200">
              <a:buFont typeface="+mj-lt"/>
              <a:buAutoNum type="arabicPeriod"/>
            </a:pPr>
            <a:r>
              <a:rPr lang="en-US" sz="2000" dirty="0">
                <a:latin typeface="Roboto" panose="02000000000000000000" pitchFamily="2" charset="0"/>
                <a:ea typeface="Roboto" panose="02000000000000000000" pitchFamily="2" charset="0"/>
              </a:rPr>
              <a:t>Address primary issues</a:t>
            </a:r>
          </a:p>
          <a:p>
            <a:pPr marL="457200" indent="-457200">
              <a:buFont typeface="+mj-lt"/>
              <a:buAutoNum type="arabicPeriod"/>
            </a:pPr>
            <a:r>
              <a:rPr lang="en-US" sz="2000" dirty="0">
                <a:latin typeface="Roboto" panose="02000000000000000000" pitchFamily="2" charset="0"/>
                <a:ea typeface="Roboto" panose="02000000000000000000" pitchFamily="2" charset="0"/>
              </a:rPr>
              <a:t>Create Life Care Plan vision</a:t>
            </a:r>
          </a:p>
          <a:p>
            <a:pPr marL="457200" indent="-457200">
              <a:buFont typeface="+mj-lt"/>
              <a:buAutoNum type="arabicPeriod"/>
            </a:pPr>
            <a:r>
              <a:rPr lang="en-US" sz="2000" dirty="0">
                <a:latin typeface="Roboto" panose="02000000000000000000" pitchFamily="2" charset="0"/>
                <a:ea typeface="Roboto" panose="02000000000000000000" pitchFamily="2" charset="0"/>
              </a:rPr>
              <a:t>Guardianship / alternatives to guardianship</a:t>
            </a:r>
          </a:p>
          <a:p>
            <a:pPr marL="457200" indent="-457200">
              <a:buFont typeface="+mj-lt"/>
              <a:buAutoNum type="arabicPeriod"/>
            </a:pPr>
            <a:r>
              <a:rPr lang="en-US" sz="2000" dirty="0">
                <a:latin typeface="Roboto" panose="02000000000000000000" pitchFamily="2" charset="0"/>
                <a:ea typeface="Roboto" panose="02000000000000000000" pitchFamily="2" charset="0"/>
              </a:rPr>
              <a:t>Identify financial resources</a:t>
            </a:r>
          </a:p>
          <a:p>
            <a:pPr marL="457200" indent="-457200">
              <a:buFont typeface="+mj-lt"/>
              <a:buAutoNum type="arabicPeriod"/>
            </a:pPr>
            <a:r>
              <a:rPr lang="en-US" sz="2000" dirty="0">
                <a:latin typeface="Roboto" panose="02000000000000000000" pitchFamily="2" charset="0"/>
                <a:ea typeface="Roboto" panose="02000000000000000000" pitchFamily="2" charset="0"/>
              </a:rPr>
              <a:t>Prepare Life Care Plan costs</a:t>
            </a:r>
          </a:p>
        </p:txBody>
      </p:sp>
      <p:sp>
        <p:nvSpPr>
          <p:cNvPr id="8" name="Rectangle 7">
            <a:extLst>
              <a:ext uri="{FF2B5EF4-FFF2-40B4-BE49-F238E27FC236}">
                <a16:creationId xmlns:a16="http://schemas.microsoft.com/office/drawing/2014/main" id="{143226C7-4B30-46D1-B406-A84E6F570BC0}"/>
              </a:ext>
            </a:extLst>
          </p:cNvPr>
          <p:cNvSpPr/>
          <p:nvPr/>
        </p:nvSpPr>
        <p:spPr>
          <a:xfrm>
            <a:off x="2308534" y="5841629"/>
            <a:ext cx="9566634" cy="584775"/>
          </a:xfrm>
          <a:prstGeom prst="rect">
            <a:avLst/>
          </a:prstGeom>
        </p:spPr>
        <p:txBody>
          <a:bodyPr wrap="square">
            <a:spAutoFit/>
          </a:bodyPr>
          <a:lstStyle/>
          <a:p>
            <a:pPr marL="0" indent="0">
              <a:lnSpc>
                <a:spcPct val="100000"/>
              </a:lnSpc>
              <a:spcBef>
                <a:spcPts val="600"/>
              </a:spcBef>
              <a:buNone/>
            </a:pPr>
            <a:r>
              <a:rPr lang="en-US" sz="1600" dirty="0">
                <a:latin typeface="Century Gothic" panose="020B0502020202020204" pitchFamily="34" charset="0"/>
              </a:rPr>
              <a:t>*You will need to work with your team of specialists and advisors – attorneys, medical specialists and financial professionals to help you create a life care plan that meets your needs.</a:t>
            </a:r>
          </a:p>
        </p:txBody>
      </p:sp>
    </p:spTree>
    <p:extLst>
      <p:ext uri="{BB962C8B-B14F-4D97-AF65-F5344CB8AC3E}">
        <p14:creationId xmlns:p14="http://schemas.microsoft.com/office/powerpoint/2010/main" val="143045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10 Comprehensive Life Care Planning Steps </a:t>
            </a:r>
            <a:br>
              <a:rPr lang="en-US" sz="3200" dirty="0">
                <a:latin typeface="Roboto" panose="02000000000000000000" pitchFamily="2" charset="0"/>
                <a:ea typeface="Roboto" panose="02000000000000000000" pitchFamily="2" charset="0"/>
              </a:rPr>
            </a:br>
            <a:r>
              <a:rPr lang="en-US" sz="3200" dirty="0">
                <a:latin typeface="Roboto" panose="02000000000000000000" pitchFamily="2" charset="0"/>
                <a:ea typeface="Roboto" panose="02000000000000000000" pitchFamily="2" charset="0"/>
              </a:rPr>
              <a:t>(6–10)</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0" indent="0">
              <a:buNone/>
            </a:pPr>
            <a:r>
              <a:rPr lang="en-US" sz="2000" dirty="0">
                <a:latin typeface="Roboto" panose="02000000000000000000" pitchFamily="2" charset="0"/>
                <a:ea typeface="Roboto" panose="02000000000000000000" pitchFamily="2" charset="0"/>
              </a:rPr>
              <a:t>6.   Prepare Letter of Intent</a:t>
            </a:r>
          </a:p>
          <a:p>
            <a:pPr marL="0" indent="0">
              <a:buNone/>
            </a:pPr>
            <a:r>
              <a:rPr lang="en-US" sz="2000" dirty="0">
                <a:latin typeface="Roboto" panose="02000000000000000000" pitchFamily="2" charset="0"/>
                <a:ea typeface="Roboto" panose="02000000000000000000" pitchFamily="2" charset="0"/>
              </a:rPr>
              <a:t>7.   Prepared legal instruments</a:t>
            </a:r>
          </a:p>
          <a:p>
            <a:pPr marL="0" indent="0">
              <a:buNone/>
            </a:pPr>
            <a:r>
              <a:rPr lang="en-US" sz="2000" dirty="0">
                <a:latin typeface="Roboto" panose="02000000000000000000" pitchFamily="2" charset="0"/>
                <a:ea typeface="Roboto" panose="02000000000000000000" pitchFamily="2" charset="0"/>
              </a:rPr>
              <a:t>8.   Review need for special needs trust/ ABLE account</a:t>
            </a:r>
          </a:p>
          <a:p>
            <a:pPr marL="0" indent="0">
              <a:buNone/>
            </a:pPr>
            <a:r>
              <a:rPr lang="en-US" sz="2000" dirty="0">
                <a:latin typeface="Roboto" panose="02000000000000000000" pitchFamily="2" charset="0"/>
                <a:ea typeface="Roboto" panose="02000000000000000000" pitchFamily="2" charset="0"/>
              </a:rPr>
              <a:t>9.   Hold family/friend meeting</a:t>
            </a:r>
          </a:p>
          <a:p>
            <a:pPr marL="0" indent="0">
              <a:buNone/>
            </a:pPr>
            <a:r>
              <a:rPr lang="en-US" sz="2000" dirty="0">
                <a:latin typeface="Roboto" panose="02000000000000000000" pitchFamily="2" charset="0"/>
                <a:ea typeface="Roboto" panose="02000000000000000000" pitchFamily="2" charset="0"/>
              </a:rPr>
              <a:t>10. Review Life Care Plan annually</a:t>
            </a:r>
          </a:p>
        </p:txBody>
      </p:sp>
    </p:spTree>
    <p:extLst>
      <p:ext uri="{BB962C8B-B14F-4D97-AF65-F5344CB8AC3E}">
        <p14:creationId xmlns:p14="http://schemas.microsoft.com/office/powerpoint/2010/main" val="2640022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5F377F-3FA0-402C-8FB5-62D2A066BADA}">
  <ds:schemaRefs>
    <ds:schemaRef ds:uri="http://schemas.microsoft.com/sharepoint/v3/contenttype/forms"/>
  </ds:schemaRefs>
</ds:datastoreItem>
</file>

<file path=customXml/itemProps2.xml><?xml version="1.0" encoding="utf-8"?>
<ds:datastoreItem xmlns:ds="http://schemas.openxmlformats.org/officeDocument/2006/customXml" ds:itemID="{823240AA-BD24-42C3-8B71-514BBAA67511}"/>
</file>

<file path=customXml/itemProps3.xml><?xml version="1.0" encoding="utf-8"?>
<ds:datastoreItem xmlns:ds="http://schemas.openxmlformats.org/officeDocument/2006/customXml" ds:itemID="{3C9427DC-8CCE-4C61-95B1-E0FD1B32B9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205</TotalTime>
  <Words>2790</Words>
  <Application>Microsoft Office PowerPoint</Application>
  <PresentationFormat>Widescreen</PresentationFormat>
  <Paragraphs>263</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Roboto</vt:lpstr>
      <vt:lpstr>Roboto Black</vt:lpstr>
      <vt:lpstr>Office Theme</vt:lpstr>
      <vt:lpstr>PowerPoint Presentation</vt:lpstr>
      <vt:lpstr>DISCLAIMER</vt:lpstr>
      <vt:lpstr>PRESENTER DISCLOSURES</vt:lpstr>
      <vt:lpstr>MASSMUTUAL DISCLOSURES</vt:lpstr>
      <vt:lpstr>Agenda</vt:lpstr>
      <vt:lpstr>Person Centered Planning Process</vt:lpstr>
      <vt:lpstr>The Importance of Integrated Planning </vt:lpstr>
      <vt:lpstr>10 Comprehensive Life Care Planning Steps* (1–5)</vt:lpstr>
      <vt:lpstr>10 Comprehensive Life Care Planning Steps  (6–10)</vt:lpstr>
      <vt:lpstr>Letter of Intent </vt:lpstr>
      <vt:lpstr>Letter of Intent – The Why’s and How’s</vt:lpstr>
      <vt:lpstr>Letter of Intent Examples </vt:lpstr>
      <vt:lpstr>Keep in Mind… </vt:lpstr>
      <vt:lpstr>PowerPoint Presentation</vt:lpstr>
      <vt:lpstr>Hold a Family Meeting </vt:lpstr>
      <vt:lpstr>Holistic Planning </vt:lpstr>
      <vt:lpstr>Chartered Special Needs Consultant® (ChSNC®) or Special Care Planner </vt:lpstr>
      <vt:lpstr>Get Additional Resource Support </vt:lpstr>
      <vt:lpstr>How MassMutual Can Help </vt:lpstr>
      <vt:lpstr>How Do I Start the Planning Process? </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Utting, Mollie</dc:creator>
  <cp:lastModifiedBy>Casper, Cheryl</cp:lastModifiedBy>
  <cp:revision>11</cp:revision>
  <dcterms:created xsi:type="dcterms:W3CDTF">2022-01-14T16:59:00Z</dcterms:created>
  <dcterms:modified xsi:type="dcterms:W3CDTF">2022-01-18T20:10:35Z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