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710" r:id="rId4"/>
  </p:sldMasterIdLst>
  <p:notesMasterIdLst>
    <p:notesMasterId r:id="rId17"/>
  </p:notesMasterIdLst>
  <p:sldIdLst>
    <p:sldId id="256" r:id="rId5"/>
    <p:sldId id="269" r:id="rId6"/>
    <p:sldId id="287" r:id="rId7"/>
    <p:sldId id="292" r:id="rId8"/>
    <p:sldId id="293" r:id="rId9"/>
    <p:sldId id="291" r:id="rId10"/>
    <p:sldId id="288" r:id="rId11"/>
    <p:sldId id="290" r:id="rId12"/>
    <p:sldId id="285" r:id="rId13"/>
    <p:sldId id="286" r:id="rId14"/>
    <p:sldId id="266" r:id="rId15"/>
    <p:sldId id="29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84B7C"/>
    <a:srgbClr val="FBA924"/>
    <a:srgbClr val="0000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060BCB-32B2-4DB7-B0F1-D12F3FD745A9}" v="849" dt="2023-03-31T14:37:50.5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6757" autoAdjust="0"/>
  </p:normalViewPr>
  <p:slideViewPr>
    <p:cSldViewPr snapToGrid="0">
      <p:cViewPr>
        <p:scale>
          <a:sx n="36" d="100"/>
          <a:sy n="36" d="100"/>
        </p:scale>
        <p:origin x="964" y="5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>
                <a:solidFill>
                  <a:schemeClr val="tx1"/>
                </a:solidFill>
              </a:rPr>
              <a:t># of NAF Educational Webinars by Year</a:t>
            </a:r>
          </a:p>
        </c:rich>
      </c:tx>
      <c:layout>
        <c:manualLayout>
          <c:xMode val="edge"/>
          <c:yMode val="edge"/>
          <c:x val="0.11596215934558191"/>
          <c:y val="1.13806549029227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167632494065328"/>
          <c:y val="0.15748652751963879"/>
          <c:w val="0.84887104016984993"/>
          <c:h val="0.5631415655307143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Completed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13</c:v>
                </c:pt>
                <c:pt idx="2">
                  <c:v>16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B6-410F-9F3C-F0D73BB34D5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Planned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B6-410F-9F3C-F0D73BB34D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66926143"/>
        <c:axId val="1657501983"/>
      </c:barChart>
      <c:catAx>
        <c:axId val="2066926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501983"/>
        <c:crosses val="autoZero"/>
        <c:auto val="1"/>
        <c:lblAlgn val="ctr"/>
        <c:lblOffset val="100"/>
        <c:noMultiLvlLbl val="0"/>
      </c:catAx>
      <c:valAx>
        <c:axId val="1657501983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6926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134597630840957"/>
          <c:y val="0.88438150733189724"/>
          <c:w val="0.60611558931451359"/>
          <c:h val="8.68730491632688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 b="1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4FB1E-E317-4677-AE7C-303477F7CC0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E5F6A-7718-4B2D-AB9A-76BBEC9F6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51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Overall, genetic counseling and testing costs have decreased significantly.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dirty="0"/>
              <a:t>~$200 Virtual Genetic Counseling Appt.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dirty="0"/>
              <a:t>~$300 Single Gene Test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dirty="0"/>
              <a:t>~$700-1500 Ataxia Gene Panel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4E5F6A-7718-4B2D-AB9A-76BBEC9F6D3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73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Dawn Bir, Chief Commercial Officer, Reata to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4E5F6A-7718-4B2D-AB9A-76BBEC9F6D3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43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411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10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22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1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82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65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599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156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426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98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267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626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8794404C-F42E-A217-76F7-593DD35EE7A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l="28512" t="48197" r="1999"/>
          <a:stretch/>
        </p:blipFill>
        <p:spPr>
          <a:xfrm>
            <a:off x="-2187405" y="0"/>
            <a:ext cx="14379405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50411042-71CF-4BB7-8BEE-71CEE2EEE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2229" y="1076769"/>
            <a:ext cx="9047524" cy="4396439"/>
          </a:xfrm>
        </p:spPr>
        <p:txBody>
          <a:bodyPr anchor="t">
            <a:normAutofit/>
          </a:bodyPr>
          <a:lstStyle/>
          <a:p>
            <a:pPr algn="l"/>
            <a:r>
              <a:rPr lang="en-US" dirty="0">
                <a:solidFill>
                  <a:srgbClr val="084B7C"/>
                </a:solidFill>
                <a:latin typeface="Roboto Black" pitchFamily="2" charset="0"/>
                <a:ea typeface="Roboto Black" pitchFamily="2" charset="0"/>
              </a:rPr>
              <a:t>Late Breaking </a:t>
            </a:r>
            <a:r>
              <a:rPr lang="en-US" sz="6600" dirty="0">
                <a:solidFill>
                  <a:srgbClr val="084B7C"/>
                </a:solidFill>
                <a:latin typeface="Roboto Black" pitchFamily="2" charset="0"/>
                <a:ea typeface="Roboto Black" pitchFamily="2" charset="0"/>
              </a:rPr>
              <a:t>(NAF) </a:t>
            </a:r>
            <a:r>
              <a:rPr lang="en-US" dirty="0">
                <a:solidFill>
                  <a:srgbClr val="084B7C"/>
                </a:solidFill>
                <a:latin typeface="Roboto Black" pitchFamily="2" charset="0"/>
                <a:ea typeface="Roboto Black" pitchFamily="2" charset="0"/>
              </a:rPr>
              <a:t>News</a:t>
            </a:r>
          </a:p>
        </p:txBody>
      </p:sp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69243F41-9BCD-D65E-2921-7CF831A3810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133" y="5473209"/>
            <a:ext cx="1765162" cy="990182"/>
          </a:xfrm>
          <a:prstGeom prst="rect">
            <a:avLst/>
          </a:prstGeom>
        </p:spPr>
      </p:pic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D1501AAF-2313-3DD2-852B-79A035269C3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4"/>
          <a:srcRect r="29176"/>
          <a:stretch/>
        </p:blipFill>
        <p:spPr>
          <a:xfrm>
            <a:off x="7821835" y="2931207"/>
            <a:ext cx="4134032" cy="353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620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CEF86338-37CD-53D2-9AD1-4D8DD532447E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l="14617" r="62859"/>
          <a:stretch/>
        </p:blipFill>
        <p:spPr>
          <a:xfrm>
            <a:off x="0" y="0"/>
            <a:ext cx="2414462" cy="685800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22DCA0-2D0E-FFAA-573D-6353F34CD16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41446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Title 20">
            <a:extLst>
              <a:ext uri="{FF2B5EF4-FFF2-40B4-BE49-F238E27FC236}">
                <a16:creationId xmlns:a16="http://schemas.microsoft.com/office/drawing/2014/main" id="{70871AF7-1C79-F11B-C5EA-24B2D6991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8503" y="365125"/>
            <a:ext cx="6959035" cy="1325563"/>
          </a:xfrm>
        </p:spPr>
        <p:txBody>
          <a:bodyPr>
            <a:noAutofit/>
          </a:bodyPr>
          <a:lstStyle/>
          <a:p>
            <a:r>
              <a:rPr lang="en-US" sz="4000" dirty="0"/>
              <a:t>Training the Next Generation of Ataxia Clinical Experts</a:t>
            </a: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5CFF5342-7579-AB7B-9CBC-5F918CB07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8503" y="2055813"/>
            <a:ext cx="8982631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Our Goal: </a:t>
            </a:r>
            <a:r>
              <a:rPr lang="en-US" sz="3200" dirty="0"/>
              <a:t>Train </a:t>
            </a:r>
            <a:r>
              <a:rPr lang="en-US" sz="3200" b="1" u="sng" dirty="0">
                <a:solidFill>
                  <a:schemeClr val="accent3">
                    <a:lumMod val="75000"/>
                  </a:schemeClr>
                </a:solidFill>
              </a:rPr>
              <a:t>200</a:t>
            </a:r>
            <a:r>
              <a:rPr lang="en-US" sz="3200" dirty="0"/>
              <a:t> ataxia-specialized neurologists over the next 5 years! 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In 2022, NAF launched the Ataxia Clinical Training Program to educate movement disorder neurologists about ataxia. 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Over the next 2 days, 35 fellows from 25 institutions will be trained by the world’s leading experts in ataxia diagnosis and treatment.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Content Placeholder 1" descr="A picture containing logo&#10;&#10;Description automatically generated">
            <a:extLst>
              <a:ext uri="{FF2B5EF4-FFF2-40B4-BE49-F238E27FC236}">
                <a16:creationId xmlns:a16="http://schemas.microsoft.com/office/drawing/2014/main" id="{5C95E832-193A-7501-1ADE-111CC39141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57" y="1016141"/>
            <a:ext cx="694020" cy="389317"/>
          </a:xfrm>
          <a:prstGeom prst="rect">
            <a:avLst/>
          </a:prstGeom>
        </p:spPr>
      </p:pic>
      <p:pic>
        <p:nvPicPr>
          <p:cNvPr id="6" name="Content Placeholder 10" descr="Text&#10;&#10;Description automatically generated with medium confidence">
            <a:extLst>
              <a:ext uri="{FF2B5EF4-FFF2-40B4-BE49-F238E27FC236}">
                <a16:creationId xmlns:a16="http://schemas.microsoft.com/office/drawing/2014/main" id="{4D435C05-56F9-0577-009B-08A6671B37FC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4"/>
          <a:srcRect r="34405"/>
          <a:stretch/>
        </p:blipFill>
        <p:spPr>
          <a:xfrm>
            <a:off x="830589" y="215450"/>
            <a:ext cx="1526160" cy="1224075"/>
          </a:xfrm>
          <a:prstGeom prst="rect">
            <a:avLst/>
          </a:prstGeom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C2C6CB4C-B0B4-4429-77D9-AEE04EEC002E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9708081" y="170797"/>
            <a:ext cx="2414462" cy="1519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807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CEF86338-37CD-53D2-9AD1-4D8DD532447E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/>
          <a:srcRect l="14617" r="62859"/>
          <a:stretch/>
        </p:blipFill>
        <p:spPr>
          <a:xfrm>
            <a:off x="0" y="0"/>
            <a:ext cx="2414462" cy="685800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22DCA0-2D0E-FFAA-573D-6353F34CD16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41446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Title 20">
            <a:extLst>
              <a:ext uri="{FF2B5EF4-FFF2-40B4-BE49-F238E27FC236}">
                <a16:creationId xmlns:a16="http://schemas.microsoft.com/office/drawing/2014/main" id="{70871AF7-1C79-F11B-C5EA-24B2D6991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8503" y="365125"/>
            <a:ext cx="8754798" cy="1325563"/>
          </a:xfrm>
        </p:spPr>
        <p:txBody>
          <a:bodyPr>
            <a:noAutofit/>
          </a:bodyPr>
          <a:lstStyle/>
          <a:p>
            <a:r>
              <a:rPr lang="en-US" sz="3600" dirty="0"/>
              <a:t>Increasing Accessibility to Diagnostic Testing for Ataxias</a:t>
            </a: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5CFF5342-7579-AB7B-9CBC-5F918CB07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8503" y="1908346"/>
            <a:ext cx="5163627" cy="50579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b="1" dirty="0"/>
              <a:t>Since its launch in Feb. 2022, NAF has helped sponsor:</a:t>
            </a:r>
          </a:p>
          <a:p>
            <a:pPr marL="0" indent="0">
              <a:lnSpc>
                <a:spcPct val="100000"/>
              </a:lnSpc>
              <a:buNone/>
            </a:pPr>
            <a:endParaRPr lang="en-US" sz="900" b="1" dirty="0"/>
          </a:p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&gt;180 </a:t>
            </a:r>
            <a:r>
              <a:rPr lang="en-US" sz="2400" dirty="0"/>
              <a:t>virtual genetic counseling appointments</a:t>
            </a:r>
          </a:p>
          <a:p>
            <a:pPr>
              <a:lnSpc>
                <a:spcPct val="100000"/>
              </a:lnSpc>
            </a:pPr>
            <a:endParaRPr lang="en-US" sz="800" b="1" dirty="0"/>
          </a:p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&gt;80 </a:t>
            </a:r>
            <a:r>
              <a:rPr lang="en-US" sz="2400" dirty="0"/>
              <a:t>genetic test results for individuals at-risk for SCA1, 2 &amp; 3</a:t>
            </a:r>
          </a:p>
          <a:p>
            <a:pPr>
              <a:lnSpc>
                <a:spcPct val="100000"/>
              </a:lnSpc>
            </a:pPr>
            <a:endParaRPr lang="en-US" sz="800" b="1" dirty="0"/>
          </a:p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97% </a:t>
            </a:r>
            <a:r>
              <a:rPr lang="en-US" sz="2400" dirty="0"/>
              <a:t>of survey respondents would recommend to a family member  </a:t>
            </a:r>
          </a:p>
        </p:txBody>
      </p:sp>
      <p:pic>
        <p:nvPicPr>
          <p:cNvPr id="4" name="Content Placeholder 1" descr="A picture containing logo&#10;&#10;Description automatically generated">
            <a:extLst>
              <a:ext uri="{FF2B5EF4-FFF2-40B4-BE49-F238E27FC236}">
                <a16:creationId xmlns:a16="http://schemas.microsoft.com/office/drawing/2014/main" id="{5C95E832-193A-7501-1ADE-111CC39141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57" y="1016141"/>
            <a:ext cx="694020" cy="389317"/>
          </a:xfrm>
          <a:prstGeom prst="rect">
            <a:avLst/>
          </a:prstGeom>
        </p:spPr>
      </p:pic>
      <p:pic>
        <p:nvPicPr>
          <p:cNvPr id="6" name="Content Placeholder 10" descr="Text&#10;&#10;Description automatically generated with medium confidence">
            <a:extLst>
              <a:ext uri="{FF2B5EF4-FFF2-40B4-BE49-F238E27FC236}">
                <a16:creationId xmlns:a16="http://schemas.microsoft.com/office/drawing/2014/main" id="{4D435C05-56F9-0577-009B-08A6671B37FC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5"/>
          <a:srcRect r="34405"/>
          <a:stretch/>
        </p:blipFill>
        <p:spPr>
          <a:xfrm>
            <a:off x="830589" y="215450"/>
            <a:ext cx="1526160" cy="1224075"/>
          </a:xfrm>
          <a:prstGeom prst="rect">
            <a:avLst/>
          </a:prstGeom>
        </p:spPr>
      </p:pic>
      <p:pic>
        <p:nvPicPr>
          <p:cNvPr id="3" name="Picture 2" descr="A picture containing logo&#10;&#10;Description automatically generated">
            <a:extLst>
              <a:ext uri="{FF2B5EF4-FFF2-40B4-BE49-F238E27FC236}">
                <a16:creationId xmlns:a16="http://schemas.microsoft.com/office/drawing/2014/main" id="{2120F5BD-F26D-6712-8ED2-1A7AE4B8BC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93457" y="1527215"/>
            <a:ext cx="4003778" cy="240226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3EF36EB-1379-667B-D08D-22DC5132E45B}"/>
              </a:ext>
            </a:extLst>
          </p:cNvPr>
          <p:cNvSpPr txBox="1"/>
          <p:nvPr/>
        </p:nvSpPr>
        <p:spPr>
          <a:xfrm>
            <a:off x="8193504" y="3929482"/>
            <a:ext cx="3603731" cy="249299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chemeClr val="tx1"/>
                </a:solidFill>
              </a:rPr>
              <a:t>NAF will continue to work hard to try to make genetic testing affordable &amp; accessible to everyone. </a:t>
            </a:r>
          </a:p>
        </p:txBody>
      </p:sp>
    </p:spTree>
    <p:extLst>
      <p:ext uri="{BB962C8B-B14F-4D97-AF65-F5344CB8AC3E}">
        <p14:creationId xmlns:p14="http://schemas.microsoft.com/office/powerpoint/2010/main" val="1255194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CEF86338-37CD-53D2-9AD1-4D8DD532447E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/>
          <a:srcRect l="14617" r="62859"/>
          <a:stretch/>
        </p:blipFill>
        <p:spPr>
          <a:xfrm>
            <a:off x="0" y="0"/>
            <a:ext cx="2414462" cy="685800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22DCA0-2D0E-FFAA-573D-6353F34CD16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41446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Title 20">
            <a:extLst>
              <a:ext uri="{FF2B5EF4-FFF2-40B4-BE49-F238E27FC236}">
                <a16:creationId xmlns:a16="http://schemas.microsoft.com/office/drawing/2014/main" id="{70871AF7-1C79-F11B-C5EA-24B2D6991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8503" y="365125"/>
            <a:ext cx="8982636" cy="1325563"/>
          </a:xfrm>
        </p:spPr>
        <p:txBody>
          <a:bodyPr>
            <a:noAutofit/>
          </a:bodyPr>
          <a:lstStyle/>
          <a:p>
            <a:r>
              <a:rPr lang="en-US" sz="4000" dirty="0"/>
              <a:t>Amplifying the Patient Voice</a:t>
            </a: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5CFF5342-7579-AB7B-9CBC-5F918CB07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8503" y="1690688"/>
            <a:ext cx="8982635" cy="503284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Increased interactions and meetings with the FDA</a:t>
            </a:r>
          </a:p>
          <a:p>
            <a:r>
              <a:rPr lang="en-US" dirty="0"/>
              <a:t>Development of new government-funded initiatives and funding sources dedicated to ataxia research and drug Development</a:t>
            </a:r>
          </a:p>
          <a:p>
            <a:r>
              <a:rPr lang="en-US" dirty="0"/>
              <a:t>Formalized partnerships between NAF and industry leaders in ataxia drug development</a:t>
            </a:r>
          </a:p>
          <a:p>
            <a:r>
              <a:rPr lang="en-US" dirty="0"/>
              <a:t>Completion of many patient panel discussions and advisory boards so that drug companies can learn from the real experts of these diseases. </a:t>
            </a:r>
          </a:p>
          <a:p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000" b="1" dirty="0">
                <a:solidFill>
                  <a:schemeClr val="accent3">
                    <a:lumMod val="75000"/>
                  </a:schemeClr>
                </a:solidFill>
              </a:rPr>
              <a:t>Thank you to all of you who have contributed your precious time, energy, $$$ and expertise to help drive ataxia research forward!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Content Placeholder 1" descr="A picture containing logo&#10;&#10;Description automatically generated">
            <a:extLst>
              <a:ext uri="{FF2B5EF4-FFF2-40B4-BE49-F238E27FC236}">
                <a16:creationId xmlns:a16="http://schemas.microsoft.com/office/drawing/2014/main" id="{5C95E832-193A-7501-1ADE-111CC39141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57" y="1016141"/>
            <a:ext cx="694020" cy="389317"/>
          </a:xfrm>
          <a:prstGeom prst="rect">
            <a:avLst/>
          </a:prstGeom>
        </p:spPr>
      </p:pic>
      <p:pic>
        <p:nvPicPr>
          <p:cNvPr id="6" name="Content Placeholder 10" descr="Text&#10;&#10;Description automatically generated with medium confidence">
            <a:extLst>
              <a:ext uri="{FF2B5EF4-FFF2-40B4-BE49-F238E27FC236}">
                <a16:creationId xmlns:a16="http://schemas.microsoft.com/office/drawing/2014/main" id="{4D435C05-56F9-0577-009B-08A6671B37FC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5"/>
          <a:srcRect r="34405"/>
          <a:stretch/>
        </p:blipFill>
        <p:spPr>
          <a:xfrm>
            <a:off x="830589" y="215450"/>
            <a:ext cx="1526160" cy="12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435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70871AF7-1C79-F11B-C5EA-24B2D6991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05169"/>
            <a:ext cx="12192000" cy="1548654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What can we accomplish with more than 2X revenue and 2X workforce?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3A5282-5C3A-796E-71E3-DC543693947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6492875"/>
            <a:ext cx="12192000" cy="365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1" descr="A picture containing logo&#10;&#10;Description automatically generated">
            <a:extLst>
              <a:ext uri="{FF2B5EF4-FFF2-40B4-BE49-F238E27FC236}">
                <a16:creationId xmlns:a16="http://schemas.microsoft.com/office/drawing/2014/main" id="{4D9EDF42-032B-B651-E964-5958E898272F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85" y="6059571"/>
            <a:ext cx="579962" cy="325335"/>
          </a:xfrm>
          <a:prstGeom prst="rect">
            <a:avLst/>
          </a:prstGeom>
        </p:spPr>
      </p:pic>
      <p:pic>
        <p:nvPicPr>
          <p:cNvPr id="6" name="Content Placeholder 10" descr="Text&#10;&#10;Description automatically generated with medium confidence">
            <a:extLst>
              <a:ext uri="{FF2B5EF4-FFF2-40B4-BE49-F238E27FC236}">
                <a16:creationId xmlns:a16="http://schemas.microsoft.com/office/drawing/2014/main" id="{9497C983-B84E-B6EA-74BC-AE54DA2913C7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/>
          <a:srcRect r="34405"/>
          <a:stretch/>
        </p:blipFill>
        <p:spPr>
          <a:xfrm>
            <a:off x="838200" y="5454757"/>
            <a:ext cx="1252140" cy="95531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9FB8654-5CAC-1360-F350-D7497ECED16E}"/>
              </a:ext>
            </a:extLst>
          </p:cNvPr>
          <p:cNvSpPr txBox="1"/>
          <p:nvPr/>
        </p:nvSpPr>
        <p:spPr>
          <a:xfrm>
            <a:off x="1979032" y="4301568"/>
            <a:ext cx="4270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Social Media Coordinator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B20F66-6CAE-5CCE-EC47-018675CC784F}"/>
              </a:ext>
            </a:extLst>
          </p:cNvPr>
          <p:cNvSpPr txBox="1"/>
          <p:nvPr/>
        </p:nvSpPr>
        <p:spPr>
          <a:xfrm>
            <a:off x="838200" y="645818"/>
            <a:ext cx="3853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Chief Scientific Officer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8D2C41-1615-E2D2-8C3C-1FC74C473375}"/>
              </a:ext>
            </a:extLst>
          </p:cNvPr>
          <p:cNvSpPr txBox="1"/>
          <p:nvPr/>
        </p:nvSpPr>
        <p:spPr>
          <a:xfrm>
            <a:off x="1512692" y="1652320"/>
            <a:ext cx="4379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Clinical Services Manager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3F96CD-FC1E-74A3-E2F0-8189D2F5A45F}"/>
              </a:ext>
            </a:extLst>
          </p:cNvPr>
          <p:cNvSpPr txBox="1"/>
          <p:nvPr/>
        </p:nvSpPr>
        <p:spPr>
          <a:xfrm>
            <a:off x="5861503" y="4923054"/>
            <a:ext cx="61049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0" dirty="0">
                <a:solidFill>
                  <a:srgbClr val="004A7C"/>
                </a:solidFill>
                <a:effectLst/>
                <a:latin typeface="Open Sans" panose="020B0606030504020204" pitchFamily="34" charset="0"/>
              </a:rPr>
              <a:t>Database Manager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CEA33E-9603-B01E-85D6-69C58221F090}"/>
              </a:ext>
            </a:extLst>
          </p:cNvPr>
          <p:cNvSpPr txBox="1"/>
          <p:nvPr/>
        </p:nvSpPr>
        <p:spPr>
          <a:xfrm>
            <a:off x="2765170" y="5701582"/>
            <a:ext cx="7311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Support Group / Programs Coordinator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7EE624-A503-D1EE-9001-C63D7E74F068}"/>
              </a:ext>
            </a:extLst>
          </p:cNvPr>
          <p:cNvSpPr txBox="1"/>
          <p:nvPr/>
        </p:nvSpPr>
        <p:spPr>
          <a:xfrm>
            <a:off x="5867401" y="873792"/>
            <a:ext cx="61049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0" dirty="0">
                <a:solidFill>
                  <a:srgbClr val="004A7C"/>
                </a:solidFill>
                <a:effectLst/>
                <a:latin typeface="Open Sans" panose="020B0606030504020204" pitchFamily="34" charset="0"/>
              </a:rPr>
              <a:t>Regional Development Manager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E3E18D-673F-6016-D18E-B64B079CCE82}"/>
              </a:ext>
            </a:extLst>
          </p:cNvPr>
          <p:cNvSpPr txBox="1"/>
          <p:nvPr/>
        </p:nvSpPr>
        <p:spPr>
          <a:xfrm>
            <a:off x="6854271" y="1774364"/>
            <a:ext cx="51844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Research Services Coordinator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CA7328-B48C-367B-ED58-D5EFFEA538E9}"/>
              </a:ext>
            </a:extLst>
          </p:cNvPr>
          <p:cNvSpPr txBox="1"/>
          <p:nvPr/>
        </p:nvSpPr>
        <p:spPr>
          <a:xfrm>
            <a:off x="7024367" y="4044166"/>
            <a:ext cx="61049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0" dirty="0">
                <a:solidFill>
                  <a:srgbClr val="004A7C"/>
                </a:solidFill>
                <a:effectLst/>
                <a:latin typeface="Open Sans" panose="020B0606030504020204" pitchFamily="34" charset="0"/>
              </a:rPr>
              <a:t>Accountant</a:t>
            </a:r>
          </a:p>
        </p:txBody>
      </p:sp>
    </p:spTree>
    <p:extLst>
      <p:ext uri="{BB962C8B-B14F-4D97-AF65-F5344CB8AC3E}">
        <p14:creationId xmlns:p14="http://schemas.microsoft.com/office/powerpoint/2010/main" val="378710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" grpId="0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CEF86338-37CD-53D2-9AD1-4D8DD532447E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l="14617" r="62859"/>
          <a:stretch/>
        </p:blipFill>
        <p:spPr>
          <a:xfrm>
            <a:off x="0" y="0"/>
            <a:ext cx="2414462" cy="685800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22DCA0-2D0E-FFAA-573D-6353F34CD16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41446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Title 20">
            <a:extLst>
              <a:ext uri="{FF2B5EF4-FFF2-40B4-BE49-F238E27FC236}">
                <a16:creationId xmlns:a16="http://schemas.microsoft.com/office/drawing/2014/main" id="{70871AF7-1C79-F11B-C5EA-24B2D6991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8503" y="365125"/>
            <a:ext cx="8982636" cy="1325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/>
              <a:t>In just 5 years, your support has enabled NAF to sponsor research advancements for….</a:t>
            </a:r>
          </a:p>
        </p:txBody>
      </p:sp>
      <p:pic>
        <p:nvPicPr>
          <p:cNvPr id="4" name="Content Placeholder 1" descr="A picture containing logo&#10;&#10;Description automatically generated">
            <a:extLst>
              <a:ext uri="{FF2B5EF4-FFF2-40B4-BE49-F238E27FC236}">
                <a16:creationId xmlns:a16="http://schemas.microsoft.com/office/drawing/2014/main" id="{5C95E832-193A-7501-1ADE-111CC39141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57" y="1016141"/>
            <a:ext cx="694020" cy="389317"/>
          </a:xfrm>
          <a:prstGeom prst="rect">
            <a:avLst/>
          </a:prstGeom>
        </p:spPr>
      </p:pic>
      <p:pic>
        <p:nvPicPr>
          <p:cNvPr id="6" name="Content Placeholder 10" descr="Text&#10;&#10;Description automatically generated with medium confidence">
            <a:extLst>
              <a:ext uri="{FF2B5EF4-FFF2-40B4-BE49-F238E27FC236}">
                <a16:creationId xmlns:a16="http://schemas.microsoft.com/office/drawing/2014/main" id="{4D435C05-56F9-0577-009B-08A6671B37FC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4"/>
          <a:srcRect r="34405"/>
          <a:stretch/>
        </p:blipFill>
        <p:spPr>
          <a:xfrm>
            <a:off x="830589" y="215450"/>
            <a:ext cx="1526160" cy="12240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EDF549C-CF03-1F59-CC29-68468ACBADD8}"/>
              </a:ext>
            </a:extLst>
          </p:cNvPr>
          <p:cNvSpPr txBox="1"/>
          <p:nvPr/>
        </p:nvSpPr>
        <p:spPr>
          <a:xfrm>
            <a:off x="2852756" y="1584367"/>
            <a:ext cx="93392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SCA1</a:t>
            </a:r>
            <a:r>
              <a:rPr lang="en-US" b="1" dirty="0"/>
              <a:t>	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SCA2 </a:t>
            </a:r>
            <a:r>
              <a:rPr lang="en-US" b="1" dirty="0"/>
              <a:t>	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SCA3 </a:t>
            </a:r>
            <a:r>
              <a:rPr lang="en-US" b="1" dirty="0"/>
              <a:t>	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SCA6</a:t>
            </a:r>
            <a:r>
              <a:rPr lang="en-US" b="1" dirty="0"/>
              <a:t> 	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SCA7</a:t>
            </a:r>
            <a:r>
              <a:rPr lang="en-US" b="1" dirty="0"/>
              <a:t>	</a:t>
            </a:r>
            <a:r>
              <a:rPr lang="en-US" b="1" dirty="0">
                <a:solidFill>
                  <a:srgbClr val="000066"/>
                </a:solidFill>
              </a:rPr>
              <a:t>SCA8</a:t>
            </a:r>
            <a:r>
              <a:rPr lang="en-US" b="1" dirty="0"/>
              <a:t>	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SCA10</a:t>
            </a:r>
            <a:r>
              <a:rPr lang="en-US" b="1" dirty="0"/>
              <a:t>	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SCA12</a:t>
            </a:r>
            <a:r>
              <a:rPr lang="en-US" b="1" dirty="0"/>
              <a:t>	</a:t>
            </a:r>
            <a:r>
              <a:rPr lang="en-US" b="1" dirty="0">
                <a:solidFill>
                  <a:srgbClr val="000066"/>
                </a:solidFill>
              </a:rPr>
              <a:t>SCA13</a:t>
            </a:r>
            <a:r>
              <a:rPr lang="en-US" b="1" dirty="0"/>
              <a:t>	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A-T	</a:t>
            </a:r>
          </a:p>
          <a:p>
            <a:r>
              <a:rPr lang="en-US" b="1" dirty="0"/>
              <a:t> </a:t>
            </a:r>
          </a:p>
          <a:p>
            <a:endParaRPr lang="en-US" b="1" dirty="0"/>
          </a:p>
          <a:p>
            <a:r>
              <a:rPr lang="en-US" b="1" dirty="0"/>
              <a:t>	</a:t>
            </a: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SCA17</a:t>
            </a:r>
            <a:r>
              <a:rPr lang="en-US" b="1" dirty="0"/>
              <a:t>	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SCA27b	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  SCA28	    </a:t>
            </a: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SCA35 </a:t>
            </a:r>
            <a:r>
              <a:rPr lang="en-US" b="1" dirty="0"/>
              <a:t>   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SCA36  </a:t>
            </a:r>
            <a:r>
              <a:rPr lang="en-US" b="1" dirty="0"/>
              <a:t>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SCA41   </a:t>
            </a:r>
            <a:r>
              <a:rPr lang="en-US" b="1" dirty="0">
                <a:solidFill>
                  <a:srgbClr val="000066"/>
                </a:solidFill>
              </a:rPr>
              <a:t>SCA48</a:t>
            </a:r>
            <a:r>
              <a:rPr lang="en-US" b="1" dirty="0"/>
              <a:t>  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EA2</a:t>
            </a:r>
            <a:r>
              <a:rPr lang="en-US" b="1" dirty="0"/>
              <a:t>    </a:t>
            </a: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FXTAS	</a:t>
            </a:r>
            <a:r>
              <a:rPr lang="en-US" b="1" dirty="0"/>
              <a:t> </a:t>
            </a:r>
          </a:p>
          <a:p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FRDA</a:t>
            </a:r>
            <a:r>
              <a:rPr lang="en-US" b="1" dirty="0"/>
              <a:t>	</a:t>
            </a: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PDHD</a:t>
            </a:r>
            <a:r>
              <a:rPr lang="en-US" b="1" dirty="0"/>
              <a:t>	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SCAN1	</a:t>
            </a:r>
            <a:r>
              <a:rPr lang="en-US" b="1" dirty="0"/>
              <a:t> 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SCAR12 </a:t>
            </a:r>
            <a:r>
              <a:rPr lang="en-US" b="1" dirty="0"/>
              <a:t>  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SCAR13</a:t>
            </a:r>
            <a:r>
              <a:rPr lang="en-US" b="1" dirty="0"/>
              <a:t>	</a:t>
            </a: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SCAR20	     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SPAX5</a:t>
            </a:r>
            <a:r>
              <a:rPr lang="en-US" b="1" dirty="0"/>
              <a:t>	</a:t>
            </a:r>
            <a:r>
              <a:rPr lang="en-US" b="1" dirty="0">
                <a:solidFill>
                  <a:srgbClr val="000066"/>
                </a:solidFill>
              </a:rPr>
              <a:t>SPG48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b="1" dirty="0"/>
              <a:t> 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MEAK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	</a:t>
            </a: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AOA2</a:t>
            </a:r>
            <a:r>
              <a:rPr lang="en-US" b="1" dirty="0"/>
              <a:t>	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HADDS 	    </a:t>
            </a:r>
            <a:r>
              <a:rPr lang="en-US" b="1" dirty="0">
                <a:solidFill>
                  <a:srgbClr val="000066"/>
                </a:solidFill>
              </a:rPr>
              <a:t>Gordon-Holmes Syndrome</a:t>
            </a:r>
            <a:r>
              <a:rPr lang="en-US" b="1" dirty="0"/>
              <a:t>	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Immune-mediated Ataxias      </a:t>
            </a:r>
          </a:p>
          <a:p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Mitochondrial Ataxias	</a:t>
            </a:r>
            <a:r>
              <a:rPr lang="en-US" b="1" dirty="0"/>
              <a:t>	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Christianson Syndrome </a:t>
            </a:r>
            <a:r>
              <a:rPr lang="en-US" b="1" dirty="0"/>
              <a:t>	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Marinesco-Sjögren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syndrome</a:t>
            </a:r>
          </a:p>
          <a:p>
            <a:pPr algn="ctr"/>
            <a:endParaRPr lang="en-US" b="1" dirty="0">
              <a:solidFill>
                <a:srgbClr val="000066"/>
              </a:solidFill>
            </a:endParaRPr>
          </a:p>
          <a:p>
            <a:pPr algn="ctr"/>
            <a:endParaRPr lang="en-US" b="1" dirty="0">
              <a:solidFill>
                <a:srgbClr val="000066"/>
              </a:solidFill>
            </a:endParaRPr>
          </a:p>
          <a:p>
            <a:pPr algn="ctr"/>
            <a:r>
              <a:rPr lang="en-US" sz="2400" b="1" dirty="0">
                <a:solidFill>
                  <a:srgbClr val="000066"/>
                </a:solidFill>
              </a:rPr>
              <a:t>Sporadic / Unknown / Cerebellar Ataxias</a:t>
            </a:r>
          </a:p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1307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CEF86338-37CD-53D2-9AD1-4D8DD532447E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l="14617" r="62859"/>
          <a:stretch/>
        </p:blipFill>
        <p:spPr>
          <a:xfrm>
            <a:off x="0" y="0"/>
            <a:ext cx="2414462" cy="685800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22DCA0-2D0E-FFAA-573D-6353F34CD16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41446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Title 20">
            <a:extLst>
              <a:ext uri="{FF2B5EF4-FFF2-40B4-BE49-F238E27FC236}">
                <a16:creationId xmlns:a16="http://schemas.microsoft.com/office/drawing/2014/main" id="{70871AF7-1C79-F11B-C5EA-24B2D6991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8503" y="365125"/>
            <a:ext cx="8982636" cy="1325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/>
              <a:t>NAF-funded grants have contributed to…</a:t>
            </a:r>
          </a:p>
        </p:txBody>
      </p:sp>
      <p:pic>
        <p:nvPicPr>
          <p:cNvPr id="4" name="Content Placeholder 1" descr="A picture containing logo&#10;&#10;Description automatically generated">
            <a:extLst>
              <a:ext uri="{FF2B5EF4-FFF2-40B4-BE49-F238E27FC236}">
                <a16:creationId xmlns:a16="http://schemas.microsoft.com/office/drawing/2014/main" id="{5C95E832-193A-7501-1ADE-111CC39141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57" y="1016141"/>
            <a:ext cx="694020" cy="389317"/>
          </a:xfrm>
          <a:prstGeom prst="rect">
            <a:avLst/>
          </a:prstGeom>
        </p:spPr>
      </p:pic>
      <p:pic>
        <p:nvPicPr>
          <p:cNvPr id="6" name="Content Placeholder 10" descr="Text&#10;&#10;Description automatically generated with medium confidence">
            <a:extLst>
              <a:ext uri="{FF2B5EF4-FFF2-40B4-BE49-F238E27FC236}">
                <a16:creationId xmlns:a16="http://schemas.microsoft.com/office/drawing/2014/main" id="{4D435C05-56F9-0577-009B-08A6671B37FC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4"/>
          <a:srcRect r="34405"/>
          <a:stretch/>
        </p:blipFill>
        <p:spPr>
          <a:xfrm>
            <a:off x="830589" y="215450"/>
            <a:ext cx="1526160" cy="1224075"/>
          </a:xfrm>
          <a:prstGeom prst="rect">
            <a:avLst/>
          </a:prstGeom>
        </p:spPr>
      </p:pic>
      <p:sp>
        <p:nvSpPr>
          <p:cNvPr id="5" name="Content Placeholder 21">
            <a:extLst>
              <a:ext uri="{FF2B5EF4-FFF2-40B4-BE49-F238E27FC236}">
                <a16:creationId xmlns:a16="http://schemas.microsoft.com/office/drawing/2014/main" id="{0AA29A0A-C885-2427-483A-BC0D404E5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8503" y="1690688"/>
            <a:ext cx="8982635" cy="566037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3000" dirty="0"/>
              <a:t>Creation of multiple </a:t>
            </a:r>
            <a:r>
              <a:rPr lang="en-US" sz="3000" i="1" dirty="0"/>
              <a:t>1</a:t>
            </a:r>
            <a:r>
              <a:rPr lang="en-US" sz="3000" i="1" baseline="30000" dirty="0"/>
              <a:t>st</a:t>
            </a:r>
            <a:r>
              <a:rPr lang="en-US" sz="3000" dirty="0"/>
              <a:t> animal models of rare ataxias, critical tools for understanding disease and developing treatments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3000" dirty="0"/>
              <a:t>Discovery of new ataxia genes and ataxia types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3000" dirty="0"/>
              <a:t>New clinical scales and biomarkers that are already being used in clinical trials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3000" dirty="0"/>
              <a:t>New potential therapies and drug targets for ataxias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3000" dirty="0"/>
              <a:t>1</a:t>
            </a:r>
            <a:r>
              <a:rPr lang="en-US" sz="3000" baseline="30000" dirty="0"/>
              <a:t>st</a:t>
            </a:r>
            <a:r>
              <a:rPr lang="en-US" sz="3000" dirty="0"/>
              <a:t> in human clinical trials to assess gene silencing therapies for ataxia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3000" dirty="0"/>
              <a:t>Biorepositories of patient blood, CSF, brain and spinal cord tissue, and natural history data that are and will continue to contribute to ataxia research all around the world</a:t>
            </a:r>
          </a:p>
          <a:p>
            <a:pPr marL="0" indent="0" algn="ctr">
              <a:lnSpc>
                <a:spcPct val="120000"/>
              </a:lnSpc>
              <a:buNone/>
            </a:pPr>
            <a:endParaRPr lang="en-US" sz="900" b="1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sz="2400" dirty="0"/>
          </a:p>
          <a:p>
            <a:pPr>
              <a:lnSpc>
                <a:spcPct val="12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145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CEF86338-37CD-53D2-9AD1-4D8DD532447E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l="14617" r="62859"/>
          <a:stretch/>
        </p:blipFill>
        <p:spPr>
          <a:xfrm>
            <a:off x="0" y="0"/>
            <a:ext cx="2414462" cy="685800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22DCA0-2D0E-FFAA-573D-6353F34CD16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41446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Title 20">
            <a:extLst>
              <a:ext uri="{FF2B5EF4-FFF2-40B4-BE49-F238E27FC236}">
                <a16:creationId xmlns:a16="http://schemas.microsoft.com/office/drawing/2014/main" id="{70871AF7-1C79-F11B-C5EA-24B2D6991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8503" y="365125"/>
            <a:ext cx="8982636" cy="1325563"/>
          </a:xfrm>
        </p:spPr>
        <p:txBody>
          <a:bodyPr>
            <a:noAutofit/>
          </a:bodyPr>
          <a:lstStyle/>
          <a:p>
            <a:r>
              <a:rPr lang="en-US" sz="3600" dirty="0"/>
              <a:t>Small Research Grants = Huge Impact!</a:t>
            </a: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5CFF5342-7579-AB7B-9CBC-5F918CB07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8503" y="2241176"/>
            <a:ext cx="8982635" cy="4050217"/>
          </a:xfrm>
        </p:spPr>
        <p:txBody>
          <a:bodyPr>
            <a:normAutofit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u="sng" dirty="0">
                <a:effectLst/>
                <a:ea typeface="Calibri" panose="020F0502020204030204" pitchFamily="34" charset="0"/>
              </a:rPr>
              <a:t>In a recent survey of NAF funded grants: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ea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Content Placeholder 1" descr="A picture containing logo&#10;&#10;Description automatically generated">
            <a:extLst>
              <a:ext uri="{FF2B5EF4-FFF2-40B4-BE49-F238E27FC236}">
                <a16:creationId xmlns:a16="http://schemas.microsoft.com/office/drawing/2014/main" id="{5C95E832-193A-7501-1ADE-111CC39141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57" y="1016141"/>
            <a:ext cx="694020" cy="389317"/>
          </a:xfrm>
          <a:prstGeom prst="rect">
            <a:avLst/>
          </a:prstGeom>
        </p:spPr>
      </p:pic>
      <p:pic>
        <p:nvPicPr>
          <p:cNvPr id="6" name="Content Placeholder 10" descr="Text&#10;&#10;Description automatically generated with medium confidence">
            <a:extLst>
              <a:ext uri="{FF2B5EF4-FFF2-40B4-BE49-F238E27FC236}">
                <a16:creationId xmlns:a16="http://schemas.microsoft.com/office/drawing/2014/main" id="{4D435C05-56F9-0577-009B-08A6671B37FC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4"/>
          <a:srcRect r="34405"/>
          <a:stretch/>
        </p:blipFill>
        <p:spPr>
          <a:xfrm>
            <a:off x="830589" y="215450"/>
            <a:ext cx="1526160" cy="1224075"/>
          </a:xfrm>
          <a:prstGeom prst="rect">
            <a:avLst/>
          </a:prstGeom>
        </p:spPr>
      </p:pic>
      <p:sp>
        <p:nvSpPr>
          <p:cNvPr id="3" name="Arrow: Down 2">
            <a:extLst>
              <a:ext uri="{FF2B5EF4-FFF2-40B4-BE49-F238E27FC236}">
                <a16:creationId xmlns:a16="http://schemas.microsoft.com/office/drawing/2014/main" id="{FB774D6A-C0EA-1DA8-7F23-E83AB52DDC3E}"/>
              </a:ext>
            </a:extLst>
          </p:cNvPr>
          <p:cNvSpPr/>
          <p:nvPr/>
        </p:nvSpPr>
        <p:spPr>
          <a:xfrm rot="16200000">
            <a:off x="5780362" y="3519932"/>
            <a:ext cx="1791608" cy="1911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BFDBF2-6332-39B8-E721-115E9E5F39C9}"/>
              </a:ext>
            </a:extLst>
          </p:cNvPr>
          <p:cNvSpPr txBox="1"/>
          <p:nvPr/>
        </p:nvSpPr>
        <p:spPr>
          <a:xfrm>
            <a:off x="5815879" y="421383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Seeded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5BFB4A-50A7-CF1D-7B8F-F3172A80EFC3}"/>
              </a:ext>
            </a:extLst>
          </p:cNvPr>
          <p:cNvSpPr txBox="1"/>
          <p:nvPr/>
        </p:nvSpPr>
        <p:spPr>
          <a:xfrm>
            <a:off x="2553646" y="3429000"/>
            <a:ext cx="316701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effectLst/>
                <a:ea typeface="Calibri" panose="020F0502020204030204" pitchFamily="34" charset="0"/>
              </a:rPr>
              <a:t>$1.8M in NAF </a:t>
            </a:r>
            <a:r>
              <a:rPr lang="en-US" sz="3200" b="1" dirty="0">
                <a:ea typeface="Calibri" panose="020F0502020204030204" pitchFamily="34" charset="0"/>
              </a:rPr>
              <a:t>Research Funding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A4C29B-0B2C-F5C8-7B6A-987EC2A2C055}"/>
              </a:ext>
            </a:extLst>
          </p:cNvPr>
          <p:cNvSpPr txBox="1"/>
          <p:nvPr/>
        </p:nvSpPr>
        <p:spPr>
          <a:xfrm>
            <a:off x="7942043" y="2931735"/>
            <a:ext cx="3952767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ea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3200" b="1" dirty="0">
                <a:effectLst/>
                <a:ea typeface="Calibri" panose="020F0502020204030204" pitchFamily="34" charset="0"/>
              </a:rPr>
              <a:t>&gt;$4.1M in </a:t>
            </a:r>
            <a:r>
              <a:rPr lang="en-US" sz="3200" b="1" u="sng" dirty="0">
                <a:effectLst/>
                <a:ea typeface="Calibri" panose="020F0502020204030204" pitchFamily="34" charset="0"/>
              </a:rPr>
              <a:t>New</a:t>
            </a:r>
            <a:r>
              <a:rPr lang="en-US" sz="3200" b="1" dirty="0">
                <a:effectLst/>
                <a:ea typeface="Calibri" panose="020F0502020204030204" pitchFamily="34" charset="0"/>
              </a:rPr>
              <a:t> Ataxia Funding from Other Sponsors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>
                <a:ea typeface="Calibri" panose="020F0502020204030204" pitchFamily="34" charset="0"/>
              </a:rPr>
              <a:t>(i.e. NIH, other foundations)</a:t>
            </a:r>
          </a:p>
        </p:txBody>
      </p:sp>
    </p:spTree>
    <p:extLst>
      <p:ext uri="{BB962C8B-B14F-4D97-AF65-F5344CB8AC3E}">
        <p14:creationId xmlns:p14="http://schemas.microsoft.com/office/powerpoint/2010/main" val="2601457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CEF86338-37CD-53D2-9AD1-4D8DD532447E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l="14617" r="62859"/>
          <a:stretch/>
        </p:blipFill>
        <p:spPr>
          <a:xfrm>
            <a:off x="0" y="0"/>
            <a:ext cx="2414462" cy="685800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22DCA0-2D0E-FFAA-573D-6353F34CD16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41446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Title 20">
            <a:extLst>
              <a:ext uri="{FF2B5EF4-FFF2-40B4-BE49-F238E27FC236}">
                <a16:creationId xmlns:a16="http://schemas.microsoft.com/office/drawing/2014/main" id="{70871AF7-1C79-F11B-C5EA-24B2D6991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8503" y="365125"/>
            <a:ext cx="8982636" cy="1325563"/>
          </a:xfrm>
        </p:spPr>
        <p:txBody>
          <a:bodyPr>
            <a:noAutofit/>
          </a:bodyPr>
          <a:lstStyle/>
          <a:p>
            <a:r>
              <a:rPr lang="en-US" sz="3600" dirty="0"/>
              <a:t>Small Research Grants = Huge Impact!</a:t>
            </a: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5CFF5342-7579-AB7B-9CBC-5F918CB07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8504" y="2221646"/>
            <a:ext cx="8982635" cy="4534101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“Thank you again for the support -- we have very encouraging results, and this funding helped us collect the preliminary data necessary to partner with (another) Charitable Foundation to work on therapeutic development.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Further, it really helped me transition to a faculty position. NAF has supported me at multiple stages of my postdoc, and I don't think I'd be where I'm at in my career without the support you've given to my work.”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Content Placeholder 1" descr="A picture containing logo&#10;&#10;Description automatically generated">
            <a:extLst>
              <a:ext uri="{FF2B5EF4-FFF2-40B4-BE49-F238E27FC236}">
                <a16:creationId xmlns:a16="http://schemas.microsoft.com/office/drawing/2014/main" id="{5C95E832-193A-7501-1ADE-111CC39141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57" y="1016141"/>
            <a:ext cx="694020" cy="389317"/>
          </a:xfrm>
          <a:prstGeom prst="rect">
            <a:avLst/>
          </a:prstGeom>
        </p:spPr>
      </p:pic>
      <p:pic>
        <p:nvPicPr>
          <p:cNvPr id="6" name="Content Placeholder 10" descr="Text&#10;&#10;Description automatically generated with medium confidence">
            <a:extLst>
              <a:ext uri="{FF2B5EF4-FFF2-40B4-BE49-F238E27FC236}">
                <a16:creationId xmlns:a16="http://schemas.microsoft.com/office/drawing/2014/main" id="{4D435C05-56F9-0577-009B-08A6671B37FC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4"/>
          <a:srcRect r="34405"/>
          <a:stretch/>
        </p:blipFill>
        <p:spPr>
          <a:xfrm>
            <a:off x="830589" y="215450"/>
            <a:ext cx="1526160" cy="12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CEF86338-37CD-53D2-9AD1-4D8DD532447E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l="14617" r="62859"/>
          <a:stretch/>
        </p:blipFill>
        <p:spPr>
          <a:xfrm>
            <a:off x="0" y="0"/>
            <a:ext cx="2414462" cy="685800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22DCA0-2D0E-FFAA-573D-6353F34CD16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41446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Title 20">
            <a:extLst>
              <a:ext uri="{FF2B5EF4-FFF2-40B4-BE49-F238E27FC236}">
                <a16:creationId xmlns:a16="http://schemas.microsoft.com/office/drawing/2014/main" id="{70871AF7-1C79-F11B-C5EA-24B2D6991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4629" y="231229"/>
            <a:ext cx="9086510" cy="1325563"/>
          </a:xfrm>
        </p:spPr>
        <p:txBody>
          <a:bodyPr>
            <a:noAutofit/>
          </a:bodyPr>
          <a:lstStyle/>
          <a:p>
            <a:r>
              <a:rPr lang="en-US" sz="4000" dirty="0"/>
              <a:t>Making Ataxia Research Accessible</a:t>
            </a:r>
            <a:endParaRPr lang="en-US" sz="4000" i="1" u="sng" dirty="0"/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5CFF5342-7579-AB7B-9CBC-5F918CB07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0223" y="4672853"/>
            <a:ext cx="7439481" cy="204629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200" b="1" dirty="0"/>
              <a:t>Co-founder, Dr. Celeste Suart, will be joining the NAF research team as our 1</a:t>
            </a:r>
            <a:r>
              <a:rPr lang="en-US" sz="2200" b="1" baseline="30000" dirty="0"/>
              <a:t>st</a:t>
            </a:r>
            <a:r>
              <a:rPr lang="en-US" sz="2200" b="1" dirty="0"/>
              <a:t> Patient Engagement Manager!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500" b="1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/>
              <a:t>Goal: </a:t>
            </a:r>
            <a:r>
              <a:rPr lang="en-US" sz="2200" dirty="0"/>
              <a:t>Expand NAF resources about research, clinical care, and drug development across all ataxia types. </a:t>
            </a:r>
          </a:p>
          <a:p>
            <a:pPr>
              <a:lnSpc>
                <a:spcPct val="100000"/>
              </a:lnSpc>
            </a:pPr>
            <a:endParaRPr lang="en-US" sz="1800" b="1" dirty="0"/>
          </a:p>
          <a:p>
            <a:pPr>
              <a:lnSpc>
                <a:spcPct val="100000"/>
              </a:lnSpc>
            </a:pPr>
            <a:endParaRPr lang="en-US" sz="1800" b="1" dirty="0"/>
          </a:p>
        </p:txBody>
      </p:sp>
      <p:pic>
        <p:nvPicPr>
          <p:cNvPr id="4" name="Content Placeholder 1" descr="A picture containing logo&#10;&#10;Description automatically generated">
            <a:extLst>
              <a:ext uri="{FF2B5EF4-FFF2-40B4-BE49-F238E27FC236}">
                <a16:creationId xmlns:a16="http://schemas.microsoft.com/office/drawing/2014/main" id="{5C95E832-193A-7501-1ADE-111CC39141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57" y="1016141"/>
            <a:ext cx="694020" cy="389317"/>
          </a:xfrm>
          <a:prstGeom prst="rect">
            <a:avLst/>
          </a:prstGeom>
        </p:spPr>
      </p:pic>
      <p:pic>
        <p:nvPicPr>
          <p:cNvPr id="6" name="Content Placeholder 10" descr="Text&#10;&#10;Description automatically generated with medium confidence">
            <a:extLst>
              <a:ext uri="{FF2B5EF4-FFF2-40B4-BE49-F238E27FC236}">
                <a16:creationId xmlns:a16="http://schemas.microsoft.com/office/drawing/2014/main" id="{4D435C05-56F9-0577-009B-08A6671B37FC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4"/>
          <a:srcRect r="34405"/>
          <a:stretch/>
        </p:blipFill>
        <p:spPr>
          <a:xfrm>
            <a:off x="830589" y="215450"/>
            <a:ext cx="1526160" cy="12240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D149D51-1864-4FFC-06F3-E347A45F531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4125" r="2309" b="18295"/>
          <a:stretch/>
        </p:blipFill>
        <p:spPr>
          <a:xfrm>
            <a:off x="7227410" y="1556792"/>
            <a:ext cx="4533016" cy="264239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7A00543-9179-19EF-9D39-25905DFFFA9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6616" t="76412"/>
          <a:stretch/>
        </p:blipFill>
        <p:spPr>
          <a:xfrm>
            <a:off x="2714629" y="3462967"/>
            <a:ext cx="4327441" cy="64519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6D410CC-18EF-E6CC-DFAC-CC371FB1FC9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4825" t="5472" r="8799" b="31611"/>
          <a:stretch/>
        </p:blipFill>
        <p:spPr>
          <a:xfrm>
            <a:off x="3333998" y="1708054"/>
            <a:ext cx="2612450" cy="1720946"/>
          </a:xfrm>
          <a:prstGeom prst="rect">
            <a:avLst/>
          </a:prstGeom>
        </p:spPr>
      </p:pic>
      <p:pic>
        <p:nvPicPr>
          <p:cNvPr id="1026" name="Picture 2" descr="Celeste Suart (@suartce) / Twitter">
            <a:extLst>
              <a:ext uri="{FF2B5EF4-FFF2-40B4-BE49-F238E27FC236}">
                <a16:creationId xmlns:a16="http://schemas.microsoft.com/office/drawing/2014/main" id="{2B72F111-1CB6-8495-B037-1EC560FC22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9" y="4718793"/>
            <a:ext cx="1720946" cy="172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618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CEF86338-37CD-53D2-9AD1-4D8DD532447E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l="14617" r="62859"/>
          <a:stretch/>
        </p:blipFill>
        <p:spPr>
          <a:xfrm>
            <a:off x="0" y="0"/>
            <a:ext cx="2414462" cy="685800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22DCA0-2D0E-FFAA-573D-6353F34CD16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41446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Title 20">
            <a:extLst>
              <a:ext uri="{FF2B5EF4-FFF2-40B4-BE49-F238E27FC236}">
                <a16:creationId xmlns:a16="http://schemas.microsoft.com/office/drawing/2014/main" id="{70871AF7-1C79-F11B-C5EA-24B2D6991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0535" y="353359"/>
            <a:ext cx="8982636" cy="1325563"/>
          </a:xfrm>
        </p:spPr>
        <p:txBody>
          <a:bodyPr>
            <a:noAutofit/>
          </a:bodyPr>
          <a:lstStyle/>
          <a:p>
            <a:r>
              <a:rPr lang="en-US" sz="4000" dirty="0"/>
              <a:t>Providing Ataxia Information that is Relevant to You and Your Life</a:t>
            </a:r>
          </a:p>
        </p:txBody>
      </p:sp>
      <p:pic>
        <p:nvPicPr>
          <p:cNvPr id="4" name="Content Placeholder 1" descr="A picture containing logo&#10;&#10;Description automatically generated">
            <a:extLst>
              <a:ext uri="{FF2B5EF4-FFF2-40B4-BE49-F238E27FC236}">
                <a16:creationId xmlns:a16="http://schemas.microsoft.com/office/drawing/2014/main" id="{5C95E832-193A-7501-1ADE-111CC39141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57" y="1016141"/>
            <a:ext cx="694020" cy="389317"/>
          </a:xfrm>
          <a:prstGeom prst="rect">
            <a:avLst/>
          </a:prstGeom>
        </p:spPr>
      </p:pic>
      <p:pic>
        <p:nvPicPr>
          <p:cNvPr id="6" name="Content Placeholder 10" descr="Text&#10;&#10;Description automatically generated with medium confidence">
            <a:extLst>
              <a:ext uri="{FF2B5EF4-FFF2-40B4-BE49-F238E27FC236}">
                <a16:creationId xmlns:a16="http://schemas.microsoft.com/office/drawing/2014/main" id="{4D435C05-56F9-0577-009B-08A6671B37FC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4"/>
          <a:srcRect r="34405"/>
          <a:stretch/>
        </p:blipFill>
        <p:spPr>
          <a:xfrm>
            <a:off x="830589" y="215450"/>
            <a:ext cx="1526160" cy="1224075"/>
          </a:xfrm>
          <a:prstGeom prst="rect">
            <a:avLst/>
          </a:prstGeom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32ACE30-74BC-C592-666B-78923D3CFD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590609"/>
              </p:ext>
            </p:extLst>
          </p:nvPr>
        </p:nvGraphicFramePr>
        <p:xfrm>
          <a:off x="3461507" y="2040926"/>
          <a:ext cx="7720691" cy="4463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71322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CEF86338-37CD-53D2-9AD1-4D8DD532447E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l="14617" r="62859"/>
          <a:stretch/>
        </p:blipFill>
        <p:spPr>
          <a:xfrm>
            <a:off x="0" y="0"/>
            <a:ext cx="2414462" cy="685800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22DCA0-2D0E-FFAA-573D-6353F34CD16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414462" y="0"/>
            <a:ext cx="0" cy="685800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Title 20">
            <a:extLst>
              <a:ext uri="{FF2B5EF4-FFF2-40B4-BE49-F238E27FC236}">
                <a16:creationId xmlns:a16="http://schemas.microsoft.com/office/drawing/2014/main" id="{70871AF7-1C79-F11B-C5EA-24B2D6991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8503" y="365125"/>
            <a:ext cx="8982636" cy="1325563"/>
          </a:xfrm>
        </p:spPr>
        <p:txBody>
          <a:bodyPr>
            <a:noAutofit/>
          </a:bodyPr>
          <a:lstStyle/>
          <a:p>
            <a:r>
              <a:rPr lang="en-US" sz="4000" dirty="0"/>
              <a:t>Setting a Higher Bar for Ataxia Clinical Care</a:t>
            </a: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5CFF5342-7579-AB7B-9CBC-5F918CB07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389" y="3930315"/>
            <a:ext cx="9284864" cy="4005263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/>
              <a:t>NAF Ataxia Centers of Excellence Program </a:t>
            </a:r>
            <a:r>
              <a:rPr lang="en-US" dirty="0"/>
              <a:t>will identify the best ataxia clinics in the US and around the world.</a:t>
            </a:r>
          </a:p>
          <a:p>
            <a:endParaRPr lang="en-US" dirty="0"/>
          </a:p>
          <a:p>
            <a:r>
              <a:rPr lang="en-US" dirty="0"/>
              <a:t>First designated centers will be announced in May 2023!</a:t>
            </a:r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4" name="Content Placeholder 1" descr="A picture containing logo&#10;&#10;Description automatically generated">
            <a:extLst>
              <a:ext uri="{FF2B5EF4-FFF2-40B4-BE49-F238E27FC236}">
                <a16:creationId xmlns:a16="http://schemas.microsoft.com/office/drawing/2014/main" id="{5C95E832-193A-7501-1ADE-111CC39141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57" y="1016141"/>
            <a:ext cx="694020" cy="389317"/>
          </a:xfrm>
          <a:prstGeom prst="rect">
            <a:avLst/>
          </a:prstGeom>
        </p:spPr>
      </p:pic>
      <p:pic>
        <p:nvPicPr>
          <p:cNvPr id="6" name="Content Placeholder 10" descr="Text&#10;&#10;Description automatically generated with medium confidence">
            <a:extLst>
              <a:ext uri="{FF2B5EF4-FFF2-40B4-BE49-F238E27FC236}">
                <a16:creationId xmlns:a16="http://schemas.microsoft.com/office/drawing/2014/main" id="{4D435C05-56F9-0577-009B-08A6671B37FC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4"/>
          <a:srcRect r="34405"/>
          <a:stretch/>
        </p:blipFill>
        <p:spPr>
          <a:xfrm>
            <a:off x="830589" y="215450"/>
            <a:ext cx="1526160" cy="1224075"/>
          </a:xfrm>
          <a:prstGeom prst="rect">
            <a:avLst/>
          </a:prstGeom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ABF9ACA4-A00F-DE32-2B66-90C448D918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3303" y="1916202"/>
            <a:ext cx="3757619" cy="14429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44C52C1-B1E1-AF23-1274-954296294C5F}"/>
              </a:ext>
            </a:extLst>
          </p:cNvPr>
          <p:cNvSpPr txBox="1"/>
          <p:nvPr/>
        </p:nvSpPr>
        <p:spPr>
          <a:xfrm>
            <a:off x="7195595" y="1933188"/>
            <a:ext cx="451019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srgbClr val="084B7C"/>
                </a:solidFill>
              </a:rPr>
              <a:t>No one should have to teach their doctor about their disease! </a:t>
            </a:r>
          </a:p>
        </p:txBody>
      </p:sp>
    </p:spTree>
    <p:extLst>
      <p:ext uri="{BB962C8B-B14F-4D97-AF65-F5344CB8AC3E}">
        <p14:creationId xmlns:p14="http://schemas.microsoft.com/office/powerpoint/2010/main" val="3236280187"/>
      </p:ext>
    </p:extLst>
  </p:cSld>
  <p:clrMapOvr>
    <a:masterClrMapping/>
  </p:clrMapOvr>
</p:sld>
</file>

<file path=ppt/theme/theme1.xml><?xml version="1.0" encoding="utf-8"?>
<a:theme xmlns:a="http://schemas.openxmlformats.org/drawingml/2006/main" name="NAF Branded Theme">
  <a:themeElements>
    <a:clrScheme name="NAF Branded">
      <a:dk1>
        <a:srgbClr val="2C2C2C"/>
      </a:dk1>
      <a:lt1>
        <a:sysClr val="window" lastClr="FFFFFF"/>
      </a:lt1>
      <a:dk2>
        <a:srgbClr val="005587"/>
      </a:dk2>
      <a:lt2>
        <a:srgbClr val="E7E6E6"/>
      </a:lt2>
      <a:accent1>
        <a:srgbClr val="005587"/>
      </a:accent1>
      <a:accent2>
        <a:srgbClr val="FABB3C"/>
      </a:accent2>
      <a:accent3>
        <a:srgbClr val="00A3E0"/>
      </a:accent3>
      <a:accent4>
        <a:srgbClr val="7F7F7F"/>
      </a:accent4>
      <a:accent5>
        <a:srgbClr val="595959"/>
      </a:accent5>
      <a:accent6>
        <a:srgbClr val="005587"/>
      </a:accent6>
      <a:hlink>
        <a:srgbClr val="005587"/>
      </a:hlink>
      <a:folHlink>
        <a:srgbClr val="954F72"/>
      </a:folHlink>
    </a:clrScheme>
    <a:fontScheme name="NAF Branded">
      <a:majorFont>
        <a:latin typeface="Roboto Black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F Branded Theme" id="{88665F68-FE14-4591-9FDE-D6191649A428}" vid="{B4FFCFAC-271A-4C5A-A78B-5BE1634E8BF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1783F9E39C6143B2942F3815AD199D" ma:contentTypeVersion="18" ma:contentTypeDescription="Create a new document." ma:contentTypeScope="" ma:versionID="889825a8c31966528f52b2368a7e18d6">
  <xsd:schema xmlns:xsd="http://www.w3.org/2001/XMLSchema" xmlns:xs="http://www.w3.org/2001/XMLSchema" xmlns:p="http://schemas.microsoft.com/office/2006/metadata/properties" xmlns:ns2="4f7f5c37-561b-4b06-8e12-e4d5776365ef" xmlns:ns3="166e0ee6-762f-4334-8215-880370ecf749" targetNamespace="http://schemas.microsoft.com/office/2006/metadata/properties" ma:root="true" ma:fieldsID="3361fa6bcfb75b79a302ffaa85a92446" ns2:_="" ns3:_="">
    <xsd:import namespace="4f7f5c37-561b-4b06-8e12-e4d5776365ef"/>
    <xsd:import namespace="166e0ee6-762f-4334-8215-880370ecf7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7f5c37-561b-4b06-8e12-e4d5776365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1d1645f1-c803-491f-8f57-ae97cbbfe1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6e0ee6-762f-4334-8215-880370ecf74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160b46a-6417-4953-8d65-7bbaa5819eeb}" ma:internalName="TaxCatchAll" ma:showField="CatchAllData" ma:web="166e0ee6-762f-4334-8215-880370ecf74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66e0ee6-762f-4334-8215-880370ecf749" xsi:nil="true"/>
    <lcf76f155ced4ddcb4097134ff3c332f xmlns="4f7f5c37-561b-4b06-8e12-e4d5776365e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FBFF7C0-6E78-46AD-ADE9-5655C84CAA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7f5c37-561b-4b06-8e12-e4d5776365ef"/>
    <ds:schemaRef ds:uri="166e0ee6-762f-4334-8215-880370ecf7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761FB6-3820-4255-B605-C74B44EE7B2D}">
  <ds:schemaRefs>
    <ds:schemaRef ds:uri="http://schemas.microsoft.com/office/2006/metadata/properties"/>
    <ds:schemaRef ds:uri="http://schemas.microsoft.com/office/infopath/2007/PartnerControls"/>
    <ds:schemaRef ds:uri="166e0ee6-762f-4334-8215-880370ecf749"/>
    <ds:schemaRef ds:uri="4f7f5c37-561b-4b06-8e12-e4d5776365ef"/>
  </ds:schemaRefs>
</ds:datastoreItem>
</file>

<file path=customXml/itemProps3.xml><?xml version="1.0" encoding="utf-8"?>
<ds:datastoreItem xmlns:ds="http://schemas.openxmlformats.org/officeDocument/2006/customXml" ds:itemID="{59B6C3EF-F575-4C60-8EB1-A1DC2313CA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NAF Branded Theme</Template>
  <TotalTime>8416</TotalTime>
  <Words>742</Words>
  <Application>Microsoft Office PowerPoint</Application>
  <PresentationFormat>Widescreen</PresentationFormat>
  <Paragraphs>98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Open Sans</vt:lpstr>
      <vt:lpstr>Roboto</vt:lpstr>
      <vt:lpstr>Roboto Black</vt:lpstr>
      <vt:lpstr>NAF Branded Theme</vt:lpstr>
      <vt:lpstr>Late Breaking (NAF) News</vt:lpstr>
      <vt:lpstr>What can we accomplish with more than 2X revenue and 2X workforce?</vt:lpstr>
      <vt:lpstr>In just 5 years, your support has enabled NAF to sponsor research advancements for….</vt:lpstr>
      <vt:lpstr>NAF-funded grants have contributed to…</vt:lpstr>
      <vt:lpstr>Small Research Grants = Huge Impact!</vt:lpstr>
      <vt:lpstr>Small Research Grants = Huge Impact!</vt:lpstr>
      <vt:lpstr>Making Ataxia Research Accessible</vt:lpstr>
      <vt:lpstr>Providing Ataxia Information that is Relevant to You and Your Life</vt:lpstr>
      <vt:lpstr>Setting a Higher Bar for Ataxia Clinical Care</vt:lpstr>
      <vt:lpstr>Training the Next Generation of Ataxia Clinical Experts</vt:lpstr>
      <vt:lpstr>Increasing Accessibility to Diagnostic Testing for Ataxias</vt:lpstr>
      <vt:lpstr>Amplifying the Patient Voice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63rd  Annual Ataxia Conference</dc:title>
  <dc:creator>Utting, Mollie</dc:creator>
  <cp:lastModifiedBy>Lauren Moore</cp:lastModifiedBy>
  <cp:revision>6</cp:revision>
  <dcterms:created xsi:type="dcterms:W3CDTF">2019-12-11T21:40:37Z</dcterms:created>
  <dcterms:modified xsi:type="dcterms:W3CDTF">2023-03-31T14:40:44Z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0x010100B51783F9E39C6143B2942F3815AD199D</vt:lpwstr>
  </property>
  <property fmtid="{D5CDD505-2E9C-101B-9397-08002B2CF9AE}" pid="3" name="MediaServiceImageTags">
    <vt:lpwstr/>
  </property>
</Properties>
</file>