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7"/>
  </p:notesMasterIdLst>
  <p:sldIdLst>
    <p:sldId id="256" r:id="rId5"/>
    <p:sldId id="257" r:id="rId6"/>
    <p:sldId id="259" r:id="rId7"/>
    <p:sldId id="262" r:id="rId8"/>
    <p:sldId id="271" r:id="rId9"/>
    <p:sldId id="265" r:id="rId10"/>
    <p:sldId id="266" r:id="rId11"/>
    <p:sldId id="267" r:id="rId12"/>
    <p:sldId id="268" r:id="rId13"/>
    <p:sldId id="269"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7"/>
    <a:srgbClr val="00A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1179" autoAdjust="0"/>
  </p:normalViewPr>
  <p:slideViewPr>
    <p:cSldViewPr snapToGrid="0">
      <p:cViewPr varScale="1">
        <p:scale>
          <a:sx n="50" d="100"/>
          <a:sy n="50" d="100"/>
        </p:scale>
        <p:origin x="193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gren, Lori" userId="4044aa25-81d4-43b1-86a3-f0b2776bef61" providerId="ADAL" clId="{B4A494FE-08E4-4981-AEA8-6E5BE0B149FA}"/>
    <pc:docChg chg="modSld">
      <pc:chgData name="Shogren, Lori" userId="4044aa25-81d4-43b1-86a3-f0b2776bef61" providerId="ADAL" clId="{B4A494FE-08E4-4981-AEA8-6E5BE0B149FA}" dt="2022-02-16T14:30:57.011" v="21" actId="20577"/>
      <pc:docMkLst>
        <pc:docMk/>
      </pc:docMkLst>
      <pc:sldChg chg="modSp mod">
        <pc:chgData name="Shogren, Lori" userId="4044aa25-81d4-43b1-86a3-f0b2776bef61" providerId="ADAL" clId="{B4A494FE-08E4-4981-AEA8-6E5BE0B149FA}" dt="2022-02-16T14:30:57.011" v="21" actId="20577"/>
        <pc:sldMkLst>
          <pc:docMk/>
          <pc:sldMk cId="922046088" sldId="256"/>
        </pc:sldMkLst>
        <pc:spChg chg="mod">
          <ac:chgData name="Shogren, Lori" userId="4044aa25-81d4-43b1-86a3-f0b2776bef61" providerId="ADAL" clId="{B4A494FE-08E4-4981-AEA8-6E5BE0B149FA}" dt="2022-02-16T14:30:57.011" v="21" actId="20577"/>
          <ac:spMkLst>
            <pc:docMk/>
            <pc:sldMk cId="922046088" sldId="256"/>
            <ac:spMk id="5" creationId="{F84D6E0C-083A-427F-BD41-B9D2DC1D6DF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FED11-B92B-4DEF-849E-393988D9BC72}" type="doc">
      <dgm:prSet loTypeId="urn:microsoft.com/office/officeart/2005/8/layout/vList3" loCatId="list" qsTypeId="urn:microsoft.com/office/officeart/2005/8/quickstyle/simple1" qsCatId="simple" csTypeId="urn:microsoft.com/office/officeart/2005/8/colors/accent1_2" csCatId="accent1" phldr="1"/>
      <dgm:spPr/>
    </dgm:pt>
    <dgm:pt modelId="{0669CA4A-A797-4963-BAD5-5808F6D774E6}">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dirty="0">
            <a:latin typeface="Roboto" panose="02000000000000000000" pitchFamily="2" charset="0"/>
            <a:ea typeface="Roboto" panose="02000000000000000000" pitchFamily="2" charset="0"/>
          </a:endParaRPr>
        </a:p>
      </dgm:t>
    </dgm:pt>
    <dgm:pt modelId="{F31F77A3-3F6B-46FB-8E3C-90021AABDA01}" type="parTrans" cxnId="{4D4E4931-D4AF-47CB-AEDF-B769AF44D03B}">
      <dgm:prSet/>
      <dgm:spPr/>
      <dgm:t>
        <a:bodyPr/>
        <a:lstStyle/>
        <a:p>
          <a:endParaRPr lang="en-US"/>
        </a:p>
      </dgm:t>
    </dgm:pt>
    <dgm:pt modelId="{B3F63022-78B6-4B1B-B825-590754F01C52}" type="sibTrans" cxnId="{4D4E4931-D4AF-47CB-AEDF-B769AF44D03B}">
      <dgm:prSet/>
      <dgm:spPr/>
      <dgm:t>
        <a:bodyPr/>
        <a:lstStyle/>
        <a:p>
          <a:endParaRPr lang="en-US"/>
        </a:p>
      </dgm:t>
    </dgm:pt>
    <dgm:pt modelId="{BE4979F0-5568-4D96-817D-B79478B6A987}">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Products or series mentioned during these presentations does not imply endorsement by NAF</a:t>
          </a:r>
          <a:endParaRPr lang="en-US" sz="1800" dirty="0">
            <a:latin typeface="Roboto" panose="02000000000000000000" pitchFamily="2" charset="0"/>
            <a:ea typeface="Roboto" panose="02000000000000000000" pitchFamily="2" charset="0"/>
          </a:endParaRPr>
        </a:p>
      </dgm:t>
    </dgm:pt>
    <dgm:pt modelId="{2B28D49E-26BD-46BA-A022-FDBA5F0352C6}" type="parTrans" cxnId="{7C585DC8-DED1-4BE6-8B43-3A20E142AEA2}">
      <dgm:prSet/>
      <dgm:spPr/>
      <dgm:t>
        <a:bodyPr/>
        <a:lstStyle/>
        <a:p>
          <a:endParaRPr lang="en-US"/>
        </a:p>
      </dgm:t>
    </dgm:pt>
    <dgm:pt modelId="{161399E2-C396-4EF3-907A-9C4244B3841F}" type="sibTrans" cxnId="{7C585DC8-DED1-4BE6-8B43-3A20E142AEA2}">
      <dgm:prSet/>
      <dgm:spPr/>
      <dgm:t>
        <a:bodyPr/>
        <a:lstStyle/>
        <a:p>
          <a:endParaRPr lang="en-US"/>
        </a:p>
      </dgm:t>
    </dgm:pt>
    <dgm:pt modelId="{9AD856C3-F7E4-4C1E-A752-9677AD9647D4}">
      <dgm:prSet phldrT="[Text]" custT="1"/>
      <dgm:spPr>
        <a:solidFill>
          <a:srgbClr val="002567"/>
        </a:solidFill>
      </dgm:spPr>
      <dgm:t>
        <a:bodyPr/>
        <a:lstStyle/>
        <a:p>
          <a:pPr algn="r"/>
          <a:r>
            <a:rPr lang="en-US" sz="1600" b="1"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dirty="0"/>
            <a:t>.</a:t>
          </a:r>
          <a:endParaRPr lang="en-US" sz="1600" dirty="0"/>
        </a:p>
      </dgm:t>
    </dgm:pt>
    <dgm:pt modelId="{A6D36927-1032-46E4-BDD9-A7F9B73DFCA9}" type="sibTrans" cxnId="{65C5320C-B2F2-468C-B84C-BAEB6225D283}">
      <dgm:prSet/>
      <dgm:spPr/>
      <dgm:t>
        <a:bodyPr/>
        <a:lstStyle/>
        <a:p>
          <a:endParaRPr lang="en-US"/>
        </a:p>
      </dgm:t>
    </dgm:pt>
    <dgm:pt modelId="{8C9D4521-A45F-4706-BA02-093A797D24B1}" type="parTrans" cxnId="{65C5320C-B2F2-468C-B84C-BAEB6225D283}">
      <dgm:prSet/>
      <dgm:spPr/>
      <dgm:t>
        <a:bodyPr/>
        <a:lstStyle/>
        <a:p>
          <a:endParaRPr lang="en-US"/>
        </a:p>
      </dgm:t>
    </dgm:pt>
    <dgm:pt modelId="{26399A93-00B2-4111-B554-40ADDAFA1624}" type="pres">
      <dgm:prSet presAssocID="{000FED11-B92B-4DEF-849E-393988D9BC72}" presName="linearFlow" presStyleCnt="0">
        <dgm:presLayoutVars>
          <dgm:dir/>
          <dgm:resizeHandles val="exact"/>
        </dgm:presLayoutVars>
      </dgm:prSet>
      <dgm:spPr/>
    </dgm:pt>
    <dgm:pt modelId="{4AD0BB32-368A-4C52-B05C-E29F31994C44}" type="pres">
      <dgm:prSet presAssocID="{0669CA4A-A797-4963-BAD5-5808F6D774E6}" presName="composite" presStyleCnt="0"/>
      <dgm:spPr/>
    </dgm:pt>
    <dgm:pt modelId="{806EE8AE-F692-47A8-B8A6-6748781AC494}" type="pres">
      <dgm:prSet presAssocID="{0669CA4A-A797-4963-BAD5-5808F6D774E6}" presName="imgShp" presStyleLbl="fgImgPlace1" presStyleIdx="0" presStyleCnt="3" custLinFactNeighborX="-6075" custLinFactNeighborY="6826"/>
      <dgm:spPr>
        <a:solidFill>
          <a:srgbClr val="FFC000"/>
        </a:solidFill>
      </dgm:spPr>
    </dgm:pt>
    <dgm:pt modelId="{17C983CE-A0EC-42A3-B0D8-E9B9A8594F5F}" type="pres">
      <dgm:prSet presAssocID="{0669CA4A-A797-4963-BAD5-5808F6D774E6}" presName="txShp" presStyleLbl="node1" presStyleIdx="0" presStyleCnt="3">
        <dgm:presLayoutVars>
          <dgm:bulletEnabled val="1"/>
        </dgm:presLayoutVars>
      </dgm:prSet>
      <dgm:spPr/>
    </dgm:pt>
    <dgm:pt modelId="{426A42D5-F38A-4FEC-BC8B-18B36BF71F7E}" type="pres">
      <dgm:prSet presAssocID="{B3F63022-78B6-4B1B-B825-590754F01C52}" presName="spacing" presStyleCnt="0"/>
      <dgm:spPr/>
    </dgm:pt>
    <dgm:pt modelId="{9165A5D7-8823-4B2D-B676-8700CAF083A7}" type="pres">
      <dgm:prSet presAssocID="{9AD856C3-F7E4-4C1E-A752-9677AD9647D4}" presName="composite" presStyleCnt="0"/>
      <dgm:spPr/>
    </dgm:pt>
    <dgm:pt modelId="{9EC63E2D-1E71-4577-962A-7D2160EE368A}" type="pres">
      <dgm:prSet presAssocID="{9AD856C3-F7E4-4C1E-A752-9677AD9647D4}" presName="imgShp" presStyleLbl="fgImgPlace1" presStyleIdx="1" presStyleCnt="3"/>
      <dgm:spPr>
        <a:solidFill>
          <a:srgbClr val="FFC000"/>
        </a:solidFill>
      </dgm:spPr>
    </dgm:pt>
    <dgm:pt modelId="{75082FA1-1725-4669-AA6B-BE1EC917CFBE}" type="pres">
      <dgm:prSet presAssocID="{9AD856C3-F7E4-4C1E-A752-9677AD9647D4}" presName="txShp" presStyleLbl="node1" presStyleIdx="1" presStyleCnt="3" custScaleY="110165">
        <dgm:presLayoutVars>
          <dgm:bulletEnabled val="1"/>
        </dgm:presLayoutVars>
      </dgm:prSet>
      <dgm:spPr/>
    </dgm:pt>
    <dgm:pt modelId="{6F3D81CD-9FF1-4A5C-9423-FBB38269A3FA}" type="pres">
      <dgm:prSet presAssocID="{A6D36927-1032-46E4-BDD9-A7F9B73DFCA9}" presName="spacing" presStyleCnt="0"/>
      <dgm:spPr/>
    </dgm:pt>
    <dgm:pt modelId="{EA070E7F-176A-4DFC-87BA-CD24F779C74B}" type="pres">
      <dgm:prSet presAssocID="{BE4979F0-5568-4D96-817D-B79478B6A987}" presName="composite" presStyleCnt="0"/>
      <dgm:spPr/>
    </dgm:pt>
    <dgm:pt modelId="{D0DD2A09-FC23-4315-B927-D28884AF14C1}" type="pres">
      <dgm:prSet presAssocID="{BE4979F0-5568-4D96-817D-B79478B6A987}" presName="imgShp" presStyleLbl="fgImgPlace1" presStyleIdx="2" presStyleCnt="3"/>
      <dgm:spPr>
        <a:solidFill>
          <a:srgbClr val="FFC000"/>
        </a:solidFill>
      </dgm:spPr>
    </dgm:pt>
    <dgm:pt modelId="{09D75589-8C84-434B-BFE3-049743FB8547}" type="pres">
      <dgm:prSet presAssocID="{BE4979F0-5568-4D96-817D-B79478B6A987}" presName="txShp" presStyleLbl="node1" presStyleIdx="2" presStyleCnt="3">
        <dgm:presLayoutVars>
          <dgm:bulletEnabled val="1"/>
        </dgm:presLayoutVars>
      </dgm:prSet>
      <dgm:spPr/>
    </dgm:pt>
  </dgm:ptLst>
  <dgm:cxnLst>
    <dgm:cxn modelId="{65C5320C-B2F2-468C-B84C-BAEB6225D283}" srcId="{000FED11-B92B-4DEF-849E-393988D9BC72}" destId="{9AD856C3-F7E4-4C1E-A752-9677AD9647D4}" srcOrd="1" destOrd="0" parTransId="{8C9D4521-A45F-4706-BA02-093A797D24B1}" sibTransId="{A6D36927-1032-46E4-BDD9-A7F9B73DFCA9}"/>
    <dgm:cxn modelId="{83E1D827-23E6-4D41-98C1-98BF5EFCC53F}" type="presOf" srcId="{9AD856C3-F7E4-4C1E-A752-9677AD9647D4}" destId="{75082FA1-1725-4669-AA6B-BE1EC917CFBE}" srcOrd="0" destOrd="0" presId="urn:microsoft.com/office/officeart/2005/8/layout/vList3"/>
    <dgm:cxn modelId="{4D4E4931-D4AF-47CB-AEDF-B769AF44D03B}" srcId="{000FED11-B92B-4DEF-849E-393988D9BC72}" destId="{0669CA4A-A797-4963-BAD5-5808F6D774E6}" srcOrd="0" destOrd="0" parTransId="{F31F77A3-3F6B-46FB-8E3C-90021AABDA01}" sibTransId="{B3F63022-78B6-4B1B-B825-590754F01C52}"/>
    <dgm:cxn modelId="{0BFB7444-A64D-4E0B-A421-0C97CFBE704C}" type="presOf" srcId="{000FED11-B92B-4DEF-849E-393988D9BC72}" destId="{26399A93-00B2-4111-B554-40ADDAFA1624}" srcOrd="0" destOrd="0" presId="urn:microsoft.com/office/officeart/2005/8/layout/vList3"/>
    <dgm:cxn modelId="{D5DAE1B2-9934-4884-AC08-E9FA81E62423}" type="presOf" srcId="{0669CA4A-A797-4963-BAD5-5808F6D774E6}" destId="{17C983CE-A0EC-42A3-B0D8-E9B9A8594F5F}" srcOrd="0" destOrd="0" presId="urn:microsoft.com/office/officeart/2005/8/layout/vList3"/>
    <dgm:cxn modelId="{FD965BBD-EB1B-45AC-A81F-727EA41C164D}" type="presOf" srcId="{BE4979F0-5568-4D96-817D-B79478B6A987}" destId="{09D75589-8C84-434B-BFE3-049743FB8547}" srcOrd="0" destOrd="0" presId="urn:microsoft.com/office/officeart/2005/8/layout/vList3"/>
    <dgm:cxn modelId="{7C585DC8-DED1-4BE6-8B43-3A20E142AEA2}" srcId="{000FED11-B92B-4DEF-849E-393988D9BC72}" destId="{BE4979F0-5568-4D96-817D-B79478B6A987}" srcOrd="2" destOrd="0" parTransId="{2B28D49E-26BD-46BA-A022-FDBA5F0352C6}" sibTransId="{161399E2-C396-4EF3-907A-9C4244B3841F}"/>
    <dgm:cxn modelId="{609E2090-B0F7-4255-91B9-8D3465F6DDB6}" type="presParOf" srcId="{26399A93-00B2-4111-B554-40ADDAFA1624}" destId="{4AD0BB32-368A-4C52-B05C-E29F31994C44}" srcOrd="0" destOrd="0" presId="urn:microsoft.com/office/officeart/2005/8/layout/vList3"/>
    <dgm:cxn modelId="{7D191B27-FA4C-4270-9546-BB7D69D7CC55}" type="presParOf" srcId="{4AD0BB32-368A-4C52-B05C-E29F31994C44}" destId="{806EE8AE-F692-47A8-B8A6-6748781AC494}" srcOrd="0" destOrd="0" presId="urn:microsoft.com/office/officeart/2005/8/layout/vList3"/>
    <dgm:cxn modelId="{C7D6EB09-27E2-4477-BF11-5C53A863FF28}" type="presParOf" srcId="{4AD0BB32-368A-4C52-B05C-E29F31994C44}" destId="{17C983CE-A0EC-42A3-B0D8-E9B9A8594F5F}" srcOrd="1" destOrd="0" presId="urn:microsoft.com/office/officeart/2005/8/layout/vList3"/>
    <dgm:cxn modelId="{6A6C851E-5B4C-4DAC-8F35-FDC394D85455}" type="presParOf" srcId="{26399A93-00B2-4111-B554-40ADDAFA1624}" destId="{426A42D5-F38A-4FEC-BC8B-18B36BF71F7E}" srcOrd="1" destOrd="0" presId="urn:microsoft.com/office/officeart/2005/8/layout/vList3"/>
    <dgm:cxn modelId="{BABB3361-F999-4874-9C08-C88DCC64F82A}" type="presParOf" srcId="{26399A93-00B2-4111-B554-40ADDAFA1624}" destId="{9165A5D7-8823-4B2D-B676-8700CAF083A7}" srcOrd="2" destOrd="0" presId="urn:microsoft.com/office/officeart/2005/8/layout/vList3"/>
    <dgm:cxn modelId="{DA229EAC-DBCC-4539-A874-191EE7EF1B3A}" type="presParOf" srcId="{9165A5D7-8823-4B2D-B676-8700CAF083A7}" destId="{9EC63E2D-1E71-4577-962A-7D2160EE368A}" srcOrd="0" destOrd="0" presId="urn:microsoft.com/office/officeart/2005/8/layout/vList3"/>
    <dgm:cxn modelId="{F76A7999-2D71-41FB-A2E5-6250DB9A548A}" type="presParOf" srcId="{9165A5D7-8823-4B2D-B676-8700CAF083A7}" destId="{75082FA1-1725-4669-AA6B-BE1EC917CFBE}" srcOrd="1" destOrd="0" presId="urn:microsoft.com/office/officeart/2005/8/layout/vList3"/>
    <dgm:cxn modelId="{FF2B2580-D802-4D94-B9AF-6745EA784687}" type="presParOf" srcId="{26399A93-00B2-4111-B554-40ADDAFA1624}" destId="{6F3D81CD-9FF1-4A5C-9423-FBB38269A3FA}" srcOrd="3" destOrd="0" presId="urn:microsoft.com/office/officeart/2005/8/layout/vList3"/>
    <dgm:cxn modelId="{8DE079CB-C3AD-4397-98BF-EB430E40145B}" type="presParOf" srcId="{26399A93-00B2-4111-B554-40ADDAFA1624}" destId="{EA070E7F-176A-4DFC-87BA-CD24F779C74B}" srcOrd="4" destOrd="0" presId="urn:microsoft.com/office/officeart/2005/8/layout/vList3"/>
    <dgm:cxn modelId="{DA661E8E-CDA4-49A7-9F5C-FA4317E29BE9}" type="presParOf" srcId="{EA070E7F-176A-4DFC-87BA-CD24F779C74B}" destId="{D0DD2A09-FC23-4315-B927-D28884AF14C1}" srcOrd="0" destOrd="0" presId="urn:microsoft.com/office/officeart/2005/8/layout/vList3"/>
    <dgm:cxn modelId="{8F67A28A-8993-40A3-A9AE-D36410F6701F}" type="presParOf" srcId="{EA070E7F-176A-4DFC-87BA-CD24F779C74B}" destId="{09D75589-8C84-434B-BFE3-049743FB854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983CE-A0EC-42A3-B0D8-E9B9A8594F5F}">
      <dsp:nvSpPr>
        <dsp:cNvPr id="0" name=""/>
        <dsp:cNvSpPr/>
      </dsp:nvSpPr>
      <dsp:spPr>
        <a:xfrm rot="10800000">
          <a:off x="2069753" y="1238"/>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kern="1200" dirty="0">
            <a:latin typeface="Roboto" panose="02000000000000000000" pitchFamily="2" charset="0"/>
            <a:ea typeface="Roboto" panose="02000000000000000000" pitchFamily="2" charset="0"/>
          </a:endParaRPr>
        </a:p>
      </dsp:txBody>
      <dsp:txXfrm rot="10800000">
        <a:off x="2389360" y="1238"/>
        <a:ext cx="6628735" cy="1278427"/>
      </dsp:txXfrm>
    </dsp:sp>
    <dsp:sp modelId="{806EE8AE-F692-47A8-B8A6-6748781AC494}">
      <dsp:nvSpPr>
        <dsp:cNvPr id="0" name=""/>
        <dsp:cNvSpPr/>
      </dsp:nvSpPr>
      <dsp:spPr>
        <a:xfrm>
          <a:off x="1352875" y="88503"/>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82FA1-1725-4669-AA6B-BE1EC917CFBE}">
      <dsp:nvSpPr>
        <dsp:cNvPr id="0" name=""/>
        <dsp:cNvSpPr/>
      </dsp:nvSpPr>
      <dsp:spPr>
        <a:xfrm rot="10800000">
          <a:off x="2069753" y="1661285"/>
          <a:ext cx="6948342" cy="1408379"/>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0960" rIns="113792" bIns="60960" numCol="1" spcCol="1270" anchor="ctr" anchorCtr="0">
          <a:noAutofit/>
        </a:bodyPr>
        <a:lstStyle/>
        <a:p>
          <a:pPr marL="0" lvl="0" indent="0" algn="r" defTabSz="711200">
            <a:lnSpc>
              <a:spcPct val="90000"/>
            </a:lnSpc>
            <a:spcBef>
              <a:spcPct val="0"/>
            </a:spcBef>
            <a:spcAft>
              <a:spcPct val="35000"/>
            </a:spcAft>
            <a:buNone/>
          </a:pPr>
          <a:r>
            <a:rPr lang="en-US" sz="1600" b="1" kern="1200"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kern="1200" dirty="0"/>
            <a:t>.</a:t>
          </a:r>
          <a:endParaRPr lang="en-US" sz="1600" kern="1200" dirty="0"/>
        </a:p>
      </dsp:txBody>
      <dsp:txXfrm rot="10800000">
        <a:off x="2421848" y="1661285"/>
        <a:ext cx="6596247" cy="1408379"/>
      </dsp:txXfrm>
    </dsp:sp>
    <dsp:sp modelId="{9EC63E2D-1E71-4577-962A-7D2160EE368A}">
      <dsp:nvSpPr>
        <dsp:cNvPr id="0" name=""/>
        <dsp:cNvSpPr/>
      </dsp:nvSpPr>
      <dsp:spPr>
        <a:xfrm>
          <a:off x="1430539" y="1726261"/>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75589-8C84-434B-BFE3-049743FB8547}">
      <dsp:nvSpPr>
        <dsp:cNvPr id="0" name=""/>
        <dsp:cNvSpPr/>
      </dsp:nvSpPr>
      <dsp:spPr>
        <a:xfrm rot="10800000">
          <a:off x="2069753" y="3451285"/>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Products or series mentioned during these presentations does not imply endorsement by NAF</a:t>
          </a:r>
          <a:endParaRPr lang="en-US" sz="1800" kern="1200" dirty="0">
            <a:latin typeface="Roboto" panose="02000000000000000000" pitchFamily="2" charset="0"/>
            <a:ea typeface="Roboto" panose="02000000000000000000" pitchFamily="2" charset="0"/>
          </a:endParaRPr>
        </a:p>
      </dsp:txBody>
      <dsp:txXfrm rot="10800000">
        <a:off x="2389360" y="3451285"/>
        <a:ext cx="6628735" cy="1278427"/>
      </dsp:txXfrm>
    </dsp:sp>
    <dsp:sp modelId="{D0DD2A09-FC23-4315-B927-D28884AF14C1}">
      <dsp:nvSpPr>
        <dsp:cNvPr id="0" name=""/>
        <dsp:cNvSpPr/>
      </dsp:nvSpPr>
      <dsp:spPr>
        <a:xfrm>
          <a:off x="1430539" y="3451285"/>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A81CE-60C7-4836-98A6-DB60BB276E49}"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0E207-2CB8-412F-B7D3-B91DAE44EF4A}" type="slidenum">
              <a:rPr lang="en-US" smtClean="0"/>
              <a:t>‹#›</a:t>
            </a:fld>
            <a:endParaRPr lang="en-US"/>
          </a:p>
        </p:txBody>
      </p:sp>
    </p:spTree>
    <p:extLst>
      <p:ext uri="{BB962C8B-B14F-4D97-AF65-F5344CB8AC3E}">
        <p14:creationId xmlns:p14="http://schemas.microsoft.com/office/powerpoint/2010/main" val="365373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taxiadev.wpengine.com/help-develop-new-treatmen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sa.gov/applyfordisabilit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ssa.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Thank you so much Lori for inviting me to present today. I also wanted to thank all of the conference organizers and to those of you who are participating. It is an honor and a privilege to be able to share with you all and I hope that my discussion is helpful in having a better understanding of insurance coverage and navigating common care needs, that we often see in clinic.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1</a:t>
            </a:fld>
            <a:endParaRPr lang="en-US"/>
          </a:p>
        </p:txBody>
      </p:sp>
    </p:spTree>
    <p:extLst>
      <p:ext uri="{BB962C8B-B14F-4D97-AF65-F5344CB8AC3E}">
        <p14:creationId xmlns:p14="http://schemas.microsoft.com/office/powerpoint/2010/main" val="1224019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Lastly, I want to pass along some helpful resources to you. I would suggest connecting with your local clinic to learn about specific resources in your area.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 look into your local Area Agency on Aging. These agencies are a key source of </a:t>
            </a:r>
            <a:r>
              <a:rPr lang="en-US" sz="1800" dirty="0"/>
              <a:t>information, resources, and services for older adults and persons with disabilities.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Every agency works differently but often they are able to provide you with resources based on your needs. For example, lists for various things like companies that can assist with home modification needs, home care lists, facility lists (independent living, group homes, assisted living, skilled nursing homes), and other supportive community services in which you may qualify or benefit from receiving.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Second, your states Department of Human Services may have programs that offer temporary assistance. Within each stated DHS agency, many have a division of rehab services which provides support and resources for individual with disabilities. the disability network which provides similar support to The Area Agency in Aging with a focus on individuals of all ages with disabilities.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Lastly, I wanted to encourage you all to reach out to your local ataxia clinic or ataxia supports, including the NAF. This will help in providing guidance in locating services for support, helping with navigating your care needs, and providing advocacy for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Thank you so much for listening today and I hope that this discussion was helpful for you in understanding services and support available!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11</a:t>
            </a:fld>
            <a:endParaRPr lang="en-US"/>
          </a:p>
        </p:txBody>
      </p:sp>
    </p:spTree>
    <p:extLst>
      <p:ext uri="{BB962C8B-B14F-4D97-AF65-F5344CB8AC3E}">
        <p14:creationId xmlns:p14="http://schemas.microsoft.com/office/powerpoint/2010/main" val="52856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Today, I will be providing you with an overview of care coverage....including suggestions and resources that may be helpful. Please know that the information I provide may vary, based on your demographic area. You can check with your local provider and supports for specific assistance and guidance that may be available to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2</a:t>
            </a:fld>
            <a:endParaRPr lang="en-US"/>
          </a:p>
        </p:txBody>
      </p:sp>
    </p:spTree>
    <p:extLst>
      <p:ext uri="{BB962C8B-B14F-4D97-AF65-F5344CB8AC3E}">
        <p14:creationId xmlns:p14="http://schemas.microsoft.com/office/powerpoint/2010/main" val="211616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I don’t have any financial relationships to disclose. </a:t>
            </a:r>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3</a:t>
            </a:fld>
            <a:endParaRPr lang="en-US"/>
          </a:p>
        </p:txBody>
      </p:sp>
    </p:spTree>
    <p:extLst>
      <p:ext uri="{BB962C8B-B14F-4D97-AF65-F5344CB8AC3E}">
        <p14:creationId xmlns:p14="http://schemas.microsoft.com/office/powerpoint/2010/main" val="61225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Today I will be starting with a quick introduction to the role of social work. We will then talk about insurance coverage as it relates to therapies (physical therapy, occupational therapy, and speech therapy), genetic testing, durable medical equipment, and home modifications. I also wanted to briefly discuss disability insurance and options that may be available, should work become increasingly more difficult. </a:t>
            </a:r>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4</a:t>
            </a:fld>
            <a:endParaRPr lang="en-US"/>
          </a:p>
        </p:txBody>
      </p:sp>
    </p:spTree>
    <p:extLst>
      <p:ext uri="{BB962C8B-B14F-4D97-AF65-F5344CB8AC3E}">
        <p14:creationId xmlns:p14="http://schemas.microsoft.com/office/powerpoint/2010/main" val="366644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therapy can be very benefit for people in improving, maintaining, preventing or slowing decline in a person’s current level of functioning. And when we discuss therapies, we are referring to physical occupational and speech therapy. To begin, I want to briefly orient us to what each service provides along with some examples of how these disciplines would work with individuals with ataxia. PT aims to ease pain and help you function, move and live better. A PT might work with you on addressing movement and mobility and can work on balance to prevent slips and falls. Occupational therapy supports individuals in developing, improving, or maintaining the skills needed for daily life. OT’s can help you learn to cope with mobility challenges and make adjustments to you home environment. Speech therapy aims to improve or maintain communication skills and also can address issues with swallowing. SLPs can help with carrying out exercises to strengthen the muscle used when speaking and can teach certain breathing techniques to improve speech. </a:t>
            </a:r>
          </a:p>
          <a:p>
            <a:endParaRPr lang="en-US" dirty="0"/>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know that therapies are often needed on a continuous basis, when the goal is to maintain. The challenge is that some insurance companies have policies that only cover a certain amount of sessions or up to a certain dollar amount. For example, Medicare, a common insurer for people with disabilities, does not have a cap on the number of sessions of PT you can have. However, Medicare has a </a:t>
            </a:r>
            <a:r>
              <a:rPr lang="en-US" sz="1800" dirty="0">
                <a:effectLst/>
                <a:latin typeface="Calibri" panose="020F0502020204030204" pitchFamily="34" charset="0"/>
                <a:ea typeface="Calibri" panose="020F0502020204030204" pitchFamily="34" charset="0"/>
                <a:cs typeface="Times New Roman" panose="02020603050405020304" pitchFamily="18" charset="0"/>
              </a:rPr>
              <a:t>threshold amount that they will pay for therapies. Once your therapy services have cost up to a certain dollar amount, Medicare will be sure to review your case to ensure medical necessity.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Regardless of insurance, physical therapy often stops when it is determined that an individual has improved to their maximum level of functioning. Once a person reaches that point, it becomes difficult for insurance to continue to cover services. The issue that many people encounter, is receiving coverage when they need therapy to maintain their current functioning, rather than improve.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Therapy that is needed to MAINTAIN functioning is called maintenance therapy and sometimes using that terminology can help in advocating for continued coverage. If you experience this, it may be helpful to contact the ordering provider’s office and talk with the clinical staff about options and advocacy. Sometimes </a:t>
            </a:r>
            <a:r>
              <a:rPr lang="en-US" sz="2800" b="0" i="0" dirty="0">
                <a:solidFill>
                  <a:srgbClr val="121212"/>
                </a:solidFill>
                <a:effectLst/>
                <a:latin typeface="Roboto" panose="02000000000000000000" pitchFamily="2" charset="0"/>
              </a:rPr>
              <a:t>documentation justifying the need for skilled therapy to maintain function, or prevent or slow deterioration is needed.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6</a:t>
            </a:fld>
            <a:endParaRPr lang="en-US"/>
          </a:p>
        </p:txBody>
      </p:sp>
    </p:spTree>
    <p:extLst>
      <p:ext uri="{BB962C8B-B14F-4D97-AF65-F5344CB8AC3E}">
        <p14:creationId xmlns:p14="http://schemas.microsoft.com/office/powerpoint/2010/main" val="233607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4000" b="0" i="0" dirty="0">
                <a:solidFill>
                  <a:srgbClr val="444444"/>
                </a:solidFill>
                <a:effectLst/>
                <a:latin typeface="Lucida Grande"/>
              </a:rPr>
              <a:t>Genetic testing is a type of medical test that identifies changes in genes, chromosomes, or proteins. The results of a genetic test can confirm or rule out a suspected genetic condition or help determine a person’s chance of developing or passing on a genetic disorder. </a:t>
            </a:r>
            <a:r>
              <a:rPr lang="en-US" sz="2800" b="0" i="0" dirty="0">
                <a:solidFill>
                  <a:srgbClr val="0A0A0A"/>
                </a:solidFill>
                <a:effectLst/>
                <a:latin typeface="Roboto" panose="02000000000000000000" pitchFamily="2" charset="0"/>
              </a:rPr>
              <a:t>Genetic testing is available for many hereditary types of Ataxia. Genetic testing can play an important role in determining options that are available for you. Some </a:t>
            </a:r>
            <a:r>
              <a:rPr lang="en-US" sz="2800" b="0" i="0" u="none" strike="noStrike" dirty="0">
                <a:effectLst/>
                <a:latin typeface="Roboto" panose="02000000000000000000" pitchFamily="2" charset="0"/>
                <a:hlinkClick r:id="rId3"/>
              </a:rPr>
              <a:t>research opportunities</a:t>
            </a:r>
            <a:r>
              <a:rPr lang="en-US" sz="2800" b="0" i="0" dirty="0">
                <a:solidFill>
                  <a:srgbClr val="0A0A0A"/>
                </a:solidFill>
                <a:effectLst/>
                <a:latin typeface="Roboto" panose="02000000000000000000" pitchFamily="2" charset="0"/>
              </a:rPr>
              <a:t> and clinical trials might require a confirmed diagnosis of Ataxia to participate.</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Cost of genetic testing really varies based on you insurance policy, the laboratory completing the testing, who is ordering the genetic testing on your behalf, and the ordering entities relationship or agreement with the lab. So as you can see, it is not clear cut as to whether your testing will be covered.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Insurance coverage may require pre-authorizations or other documentation, including a letter of medical necessity, to cover. And the bill may only partially be covered. Again, this all depends on your insurance policy, the lab, and who is ordering the testing. I would suggest by discussing this with the provider ordering the genetic testing to discuss what options are available to you and if there is any assistance.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can always ask what the self-pay rate is, or if they offer a sliding scale fee or income based assistance. Also, a payment plan may be a good option. There may be community support and assistance available so I would check in with your provider about this as well. There may be a social worker on staff and they could be of assistance, as well!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7</a:t>
            </a:fld>
            <a:endParaRPr lang="en-US"/>
          </a:p>
        </p:txBody>
      </p:sp>
    </p:spTree>
    <p:extLst>
      <p:ext uri="{BB962C8B-B14F-4D97-AF65-F5344CB8AC3E}">
        <p14:creationId xmlns:p14="http://schemas.microsoft.com/office/powerpoint/2010/main" val="271807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1" kern="1200" dirty="0">
                <a:solidFill>
                  <a:schemeClr val="tx1"/>
                </a:solidFill>
                <a:effectLst/>
                <a:latin typeface="+mn-lt"/>
                <a:ea typeface="+mn-ea"/>
                <a:cs typeface="+mn-cs"/>
              </a:rPr>
              <a:t>Durable medical equipment</a:t>
            </a:r>
            <a:r>
              <a:rPr lang="en-US" sz="1200" b="0" i="0" kern="1200" dirty="0">
                <a:solidFill>
                  <a:schemeClr val="tx1"/>
                </a:solidFill>
                <a:effectLst/>
                <a:latin typeface="+mn-lt"/>
                <a:ea typeface="+mn-ea"/>
                <a:cs typeface="+mn-cs"/>
              </a:rPr>
              <a:t> is equipment that helps you complete your daily activities. Equipment that is commonly used includes</a:t>
            </a:r>
            <a:r>
              <a:rPr lang="en-US" sz="3600" b="0" i="0" kern="1200" dirty="0">
                <a:solidFill>
                  <a:schemeClr val="tx1"/>
                </a:solidFill>
                <a:effectLst/>
                <a:latin typeface="Roboto" panose="02000000000000000000" pitchFamily="2" charset="0"/>
                <a:ea typeface="Roboto" panose="02000000000000000000" pitchFamily="2" charset="0"/>
                <a:cs typeface="+mn-cs"/>
              </a:rPr>
              <a:t> walkers,</a:t>
            </a:r>
            <a:r>
              <a:rPr lang="en-US" sz="3600" dirty="0">
                <a:latin typeface="Roboto" panose="02000000000000000000" pitchFamily="2" charset="0"/>
                <a:ea typeface="Roboto" panose="02000000000000000000" pitchFamily="2" charset="0"/>
              </a:rPr>
              <a:t> canes, manual and power wheelchairs, </a:t>
            </a:r>
            <a:r>
              <a:rPr lang="en-US" sz="3600" dirty="0" err="1">
                <a:latin typeface="Roboto" panose="02000000000000000000" pitchFamily="2" charset="0"/>
                <a:ea typeface="Roboto" panose="02000000000000000000" pitchFamily="2" charset="0"/>
              </a:rPr>
              <a:t>etc</a:t>
            </a:r>
            <a:r>
              <a:rPr lang="en-US" sz="3600" dirty="0">
                <a:latin typeface="Roboto" panose="02000000000000000000" pitchFamily="2" charset="0"/>
                <a:ea typeface="Roboto" panose="02000000000000000000" pitchFamily="2" charset="0"/>
              </a:rPr>
              <a:t> </a:t>
            </a:r>
          </a:p>
          <a:p>
            <a:pPr lvl="0"/>
            <a:endParaRPr lang="en-US" sz="3600" dirty="0">
              <a:latin typeface="Roboto" panose="02000000000000000000" pitchFamily="2" charset="0"/>
              <a:ea typeface="Roboto" panose="02000000000000000000" pitchFamily="2" charset="0"/>
            </a:endParaRPr>
          </a:p>
          <a:p>
            <a:pPr marL="0" marR="0">
              <a:spcBef>
                <a:spcPts val="0"/>
              </a:spcBef>
              <a:spcAft>
                <a:spcPts val="0"/>
              </a:spcAft>
            </a:pPr>
            <a:r>
              <a:rPr lang="en-US" sz="1200" b="0" i="0" kern="1200" dirty="0">
                <a:solidFill>
                  <a:schemeClr val="tx1"/>
                </a:solidFill>
                <a:effectLst/>
                <a:latin typeface="+mn-lt"/>
                <a:ea typeface="+mn-ea"/>
                <a:cs typeface="+mn-cs"/>
              </a:rPr>
              <a:t>DME includes: manual and power wheelchairs, scooters, canes, walkers, crutches, commode chairs, hospital beds and patient lifts.</a:t>
            </a:r>
          </a:p>
          <a:p>
            <a:pPr marL="0" marR="0">
              <a:spcBef>
                <a:spcPts val="0"/>
              </a:spcBef>
              <a:spcAft>
                <a:spcPts val="0"/>
              </a:spcAft>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many companies that will sell durable medical equipment (DME) and depending on the type of equipment, it may be covered by insurance. </a:t>
            </a:r>
            <a:r>
              <a:rPr lang="en-US" sz="1200" b="0" i="0" u="none" strike="noStrike" kern="1200" dirty="0">
                <a:solidFill>
                  <a:schemeClr val="tx1"/>
                </a:solidFill>
                <a:effectLst/>
                <a:latin typeface="+mn-lt"/>
                <a:ea typeface="+mn-ea"/>
                <a:cs typeface="+mn-cs"/>
              </a:rPr>
              <a:t>Medicare</a:t>
            </a:r>
            <a:r>
              <a:rPr lang="en-US" sz="1200" b="0" i="0" kern="1200" dirty="0">
                <a:solidFill>
                  <a:schemeClr val="tx1"/>
                </a:solidFill>
                <a:effectLst/>
                <a:latin typeface="+mn-lt"/>
                <a:ea typeface="+mn-ea"/>
                <a:cs typeface="+mn-cs"/>
              </a:rPr>
              <a:t> usually covers DME if the equipment:</a:t>
            </a:r>
          </a:p>
          <a:p>
            <a:r>
              <a:rPr lang="en-US" sz="1200" b="0" i="0" kern="1200" dirty="0">
                <a:solidFill>
                  <a:schemeClr val="tx1"/>
                </a:solidFill>
                <a:effectLst/>
                <a:latin typeface="+mn-lt"/>
                <a:ea typeface="+mn-ea"/>
                <a:cs typeface="+mn-cs"/>
              </a:rPr>
              <a:t>Is durable, meaning it is able to withstand repeated use, Serves a medical purpose, Is appropriate for use in the home, although you can also use it outside the home, And, is likely to last for three years or more</a:t>
            </a:r>
          </a:p>
          <a:p>
            <a:pPr marL="0" marR="0">
              <a:spcBef>
                <a:spcPts val="0"/>
              </a:spcBef>
              <a:spcAft>
                <a:spcPts val="0"/>
              </a:spcAft>
            </a:pPr>
            <a:endParaRPr lang="en-US" sz="1800" b="0" i="0" kern="1200" dirty="0">
              <a:solidFill>
                <a:schemeClr val="tx1"/>
              </a:solidFill>
              <a:effectLst/>
              <a:latin typeface="+mn-lt"/>
              <a:ea typeface="+mn-ea"/>
              <a:cs typeface="+mn-cs"/>
            </a:endParaRPr>
          </a:p>
          <a:p>
            <a:pPr marL="0" marR="0">
              <a:spcBef>
                <a:spcPts val="0"/>
              </a:spcBef>
              <a:spcAft>
                <a:spcPts val="0"/>
              </a:spcAft>
            </a:pPr>
            <a:r>
              <a:rPr lang="en-US" sz="1800" b="0" i="0" kern="1200" dirty="0">
                <a:solidFill>
                  <a:schemeClr val="tx1"/>
                </a:solidFill>
                <a:effectLst/>
                <a:latin typeface="+mn-lt"/>
                <a:ea typeface="+mn-ea"/>
                <a:cs typeface="+mn-cs"/>
              </a:rPr>
              <a:t>Insurance coverage can also be determined by your diagnosis, level of medical necessity, insurance type, and what equipment you already own.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Insurance policies sometimes require additional information or evaluations to approve coverage so always ask why something wasn’t covered. For example: you may need a physical therapy evaluation to verify need for a specific piece of equipment. This may require some advocacy. </a:t>
            </a:r>
          </a:p>
          <a:p>
            <a:pPr marL="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200" b="0" i="0" kern="1200" dirty="0">
                <a:solidFill>
                  <a:schemeClr val="tx1"/>
                </a:solidFill>
                <a:effectLst/>
                <a:latin typeface="+mn-lt"/>
                <a:ea typeface="+mn-ea"/>
                <a:cs typeface="+mn-cs"/>
              </a:rPr>
              <a:t>There are certain kinds of durable medical equipment (DME) and supplies that is often not covered by insurance. However, each plan is different, so check with your specific insurance plan to see if it will be covered. Items often not covered include items intended only to make things more convenient or comfortable, like grab bars or raised toilet seats. Also </a:t>
            </a:r>
            <a:r>
              <a:rPr lang="en-US" sz="1200" b="0" i="0" u="none" strike="noStrike" kern="1200" dirty="0">
                <a:solidFill>
                  <a:schemeClr val="tx1"/>
                </a:solidFill>
                <a:effectLst/>
                <a:latin typeface="+mn-lt"/>
                <a:ea typeface="+mn-ea"/>
                <a:cs typeface="+mn-cs"/>
              </a:rPr>
              <a:t>modifications to your home </a:t>
            </a:r>
            <a:r>
              <a:rPr lang="en-US" sz="1200" b="0" i="0" kern="1200" dirty="0">
                <a:solidFill>
                  <a:schemeClr val="tx1"/>
                </a:solidFill>
                <a:effectLst/>
                <a:latin typeface="+mn-lt"/>
                <a:ea typeface="+mn-ea"/>
                <a:cs typeface="+mn-cs"/>
              </a:rPr>
              <a:t>such as ramps or widened doors for improving wheelchair access are also usually not covered. </a:t>
            </a:r>
          </a:p>
          <a:p>
            <a:br>
              <a:rPr lang="en-US" dirty="0"/>
            </a:br>
            <a:r>
              <a:rPr lang="en-US" dirty="0"/>
              <a:t>Local DME loan/lending closets </a:t>
            </a:r>
            <a:r>
              <a:rPr lang="en-US" sz="1200" b="0" i="1" kern="1200" dirty="0">
                <a:solidFill>
                  <a:schemeClr val="tx1"/>
                </a:solidFill>
                <a:effectLst/>
                <a:latin typeface="+mn-lt"/>
                <a:ea typeface="+mn-ea"/>
                <a:cs typeface="+mn-cs"/>
              </a:rPr>
              <a:t>lend home medical equipment to people. Most organizations receive their equipment from members of the community who no longer need it.  They clean the equipment, check to make sure it’s in good condition, and lend it to those who need it. Some lend for a certain amount of time and others lend are able to lend until the equipment is no longer needed.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Assistive Technology websites often have classified where you can fine used or refurbished equipment for free or at a discount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0" i="0" kern="1200" dirty="0">
                <a:solidFill>
                  <a:srgbClr val="000000"/>
                </a:solidFill>
                <a:effectLst/>
                <a:latin typeface="Calibri" panose="020F0502020204030204" pitchFamily="34" charset="0"/>
                <a:ea typeface="+mn-ea"/>
                <a:cs typeface="Calibri" panose="020F0502020204030204" pitchFamily="34" charset="0"/>
              </a:rPr>
              <a:t>Some</a:t>
            </a:r>
            <a:r>
              <a:rPr lang="en-US" sz="1200" b="0" i="0" kern="1200" dirty="0">
                <a:solidFill>
                  <a:schemeClr val="tx1"/>
                </a:solidFill>
                <a:effectLst/>
                <a:latin typeface="+mn-lt"/>
                <a:ea typeface="+mn-ea"/>
                <a:cs typeface="+mn-cs"/>
              </a:rPr>
              <a:t> states also have funding available to help individuals buy assistive devices or medical equipment. They may distribute those funds in the form of low interest loans or outright grants</a:t>
            </a:r>
          </a:p>
          <a:p>
            <a:pPr marL="0" marR="0">
              <a:spcBef>
                <a:spcPts val="0"/>
              </a:spcBef>
              <a:spcAft>
                <a:spcPts val="0"/>
              </a:spcAft>
            </a:pPr>
            <a:r>
              <a:rPr lang="en-US" sz="1200" b="0" i="0" kern="1200" dirty="0">
                <a:solidFill>
                  <a:schemeClr val="tx1"/>
                </a:solidFill>
                <a:effectLst/>
                <a:latin typeface="+mn-lt"/>
                <a:ea typeface="+mn-ea"/>
                <a:cs typeface="+mn-cs"/>
              </a:rPr>
              <a:t>Finally, some long-term care policies may pay for DME not otherwise covered by your health insurance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8</a:t>
            </a:fld>
            <a:endParaRPr lang="en-US"/>
          </a:p>
        </p:txBody>
      </p:sp>
    </p:spTree>
    <p:extLst>
      <p:ext uri="{BB962C8B-B14F-4D97-AF65-F5344CB8AC3E}">
        <p14:creationId xmlns:p14="http://schemas.microsoft.com/office/powerpoint/2010/main" val="376090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Home modifications </a:t>
            </a:r>
            <a:r>
              <a:rPr lang="en-US" sz="1200" b="0" i="0" kern="1200" dirty="0">
                <a:solidFill>
                  <a:schemeClr val="tx1"/>
                </a:solidFill>
                <a:effectLst/>
                <a:latin typeface="+mn-lt"/>
                <a:ea typeface="+mn-ea"/>
                <a:cs typeface="+mn-cs"/>
              </a:rPr>
              <a:t>are home improvements designed to help maintain someone’s independence and prevent accidents. Modifications can range from simple changes, like replacing doorknobs with pull handles, to major structural projects such as installing a wheelchair ramp.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making any modifications, it can be beneficial to obtain a home safety evaluation to determine your needs. You can talk to your doctor about obtaining an order for an occupational therapy home safety evaluation. In order to qualify you would need to be considered “home bound” meaning it requires the aid of another person or device to get out of the home. During the in-home safety evaluation, occupational therapists are assessing the structure of your home and can make recommendations to make your home more suitable. Additionally, a home safety can include completing a home fall risk assessment, as well as a fire and electrical safety assessment. This is often covered by insurance, so check with your doctor about obtaining an order.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Home modifications are typically not covered by insurance but it is still good to check. </a:t>
            </a:r>
          </a:p>
          <a:p>
            <a:pPr marL="0" marR="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good thing is there may be grants in your area or assistance that can be provided based on where you live. You also may qualify for a low-interest loan or be able to 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Additionally, if you are a veteran, you may be eligible for home modification assistance through VA benefits. If you are a veteran, Check with your local VA benefits office or medical center to see if you are eligible.</a:t>
            </a:r>
          </a:p>
          <a:p>
            <a:pPr marL="0" marR="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long-term care policies can assist with the coverage of home modification as well.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Long-term care policies - sometimes LTC policies can assist with coverage of home modifications. </a:t>
            </a:r>
            <a:r>
              <a:rPr lang="en-US" sz="1200" b="0" i="0" kern="1200" dirty="0">
                <a:solidFill>
                  <a:schemeClr val="tx1"/>
                </a:solidFill>
                <a:effectLst/>
                <a:latin typeface="+mn-lt"/>
                <a:ea typeface="+mn-ea"/>
                <a:cs typeface="+mn-cs"/>
              </a:rPr>
              <a:t>Long-term care refers to a host of services that aren’t covered by regular health insurance. This includes assistance with routine daily activities, like bathing, dressing or getting in and out of bed.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Finally some state Medicaid programs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 cover some home modifications or you may be eligible for other forms of assistance based on income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9</a:t>
            </a:fld>
            <a:endParaRPr lang="en-US"/>
          </a:p>
        </p:txBody>
      </p:sp>
    </p:spTree>
    <p:extLst>
      <p:ext uri="{BB962C8B-B14F-4D97-AF65-F5344CB8AC3E}">
        <p14:creationId xmlns:p14="http://schemas.microsoft.com/office/powerpoint/2010/main" val="271358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0A0A0A"/>
              </a:solidFill>
              <a:effectLst/>
              <a:latin typeface="Roboto" panose="02000000000000000000" pitchFamily="2" charset="0"/>
            </a:endParaRPr>
          </a:p>
          <a:p>
            <a:pPr algn="l">
              <a:buFont typeface="Arial" panose="020B0604020202020204" pitchFamily="34" charset="0"/>
              <a:buNone/>
            </a:pPr>
            <a:r>
              <a:rPr lang="en-US" b="0" i="0" dirty="0">
                <a:solidFill>
                  <a:srgbClr val="0A0A0A"/>
                </a:solidFill>
                <a:effectLst/>
                <a:latin typeface="Roboto" panose="02000000000000000000" pitchFamily="2" charset="0"/>
              </a:rPr>
              <a:t>References: https://www.ataxia.org/how-to-qualify-for-social-security-disability-benefits-with-ataxia/</a:t>
            </a:r>
          </a:p>
          <a:p>
            <a:endParaRPr lang="en-US" dirty="0"/>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DISABILITY BENEFITS: I want to talk a little about what options that you may have, should work duties become difficult. This is something we commonly assist individual and families with and I thought it important to discuss today. </a:t>
            </a:r>
          </a:p>
          <a:p>
            <a:pPr marL="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b="0" i="0" kern="1200" dirty="0">
                <a:solidFill>
                  <a:schemeClr val="tx1"/>
                </a:solidFill>
                <a:effectLst/>
                <a:latin typeface="+mn-lt"/>
                <a:ea typeface="+mn-ea"/>
                <a:cs typeface="+mn-cs"/>
              </a:rPr>
              <a:t>Family &amp; Medical Leave Act (FMLA) requires covered employers to provide employees with job-protected and unpaid leave for qualified medical and family reasons. Your ataxia would qualify you (and any family members caring for you) for FMLA benefits. FMLA time off includes intermittent leave, allowing you or those who may be taking care of you to take periodic leave. You can ask your manager or HR department for the necessary forms to have your doctor fill out. </a:t>
            </a:r>
          </a:p>
          <a:p>
            <a:pPr marL="0" marR="0">
              <a:spcBef>
                <a:spcPts val="0"/>
              </a:spcBef>
              <a:spcAft>
                <a:spcPts val="0"/>
              </a:spcAft>
            </a:pPr>
            <a:endParaRPr lang="en-US" sz="1200" b="0" i="0" kern="1200" dirty="0">
              <a:solidFill>
                <a:schemeClr val="tx1"/>
              </a:solidFill>
              <a:effectLst/>
              <a:latin typeface="+mn-lt"/>
              <a:ea typeface="+mn-ea"/>
              <a:cs typeface="+mn-cs"/>
            </a:endParaRPr>
          </a:p>
          <a:p>
            <a:pPr marL="0" marR="0">
              <a:spcBef>
                <a:spcPts val="0"/>
              </a:spcBef>
              <a:spcAft>
                <a:spcPts val="0"/>
              </a:spcAft>
            </a:pPr>
            <a:r>
              <a:rPr lang="en-US" sz="1200" b="0" i="0" kern="1200" dirty="0">
                <a:solidFill>
                  <a:schemeClr val="tx1"/>
                </a:solidFill>
                <a:effectLst/>
                <a:latin typeface="+mn-lt"/>
                <a:ea typeface="+mn-ea"/>
                <a:cs typeface="+mn-cs"/>
              </a:rPr>
              <a:t>Another option that employees with ataxia may pursue is workplace accommodations. Americans with Disabilities Act requires employers with 15 or more employees to make “reasonable accommodations” for a disabled worker as long as it does not present an “undue hardship” to the company and the employee can perform the job’s essential functions. So by law, people with ataxia are protected against discrimination in employment practices. A reasonable accommodation is defined as “any modification or adjustment to a job or the work environment that will enable a qualified applicant or employee with a disability to participate in the application process or to perform essential job functions.” Depending on the nature of the job and company, requests for a more flexible work schedule, a part-time arrangement or telecommuting might be options. Accommodations request may also require your doctor to write a letter or fill out specific documentation to attest to your need for specific accommodations. </a:t>
            </a:r>
          </a:p>
          <a:p>
            <a:pPr marL="0" marR="0">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Job Accommodations Network (JAN) is a free consulting service provided by the US Department of Labor. JAN provides individualized worksite accommodation solutions, technical assistance regarding the ADA and other disability related legislation and educating callers about self-employment options.</a:t>
            </a:r>
            <a:endParaRPr lang="en-US" sz="2000" dirty="0">
              <a:latin typeface="Roboto" panose="02000000000000000000" pitchFamily="2" charset="0"/>
              <a:ea typeface="Roboto" panose="02000000000000000000" pitchFamily="2"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Employer-provided disability insurance may be an option. I would recommend contacting your HR or benefits office to see if this is a benefit you have elected or are eligible for any short or long term disability benefits. Your HR or benefits office should be able to guide you through the process. Pat of the process will require you to coordinate with your doctor to get certain paperwork filled out. Most short-term insurance policies </a:t>
            </a:r>
            <a:r>
              <a:rPr lang="en-US" sz="1200" b="0" i="0" kern="1200" dirty="0">
                <a:solidFill>
                  <a:schemeClr val="tx1"/>
                </a:solidFill>
                <a:effectLst/>
                <a:latin typeface="+mn-lt"/>
                <a:ea typeface="+mn-ea"/>
                <a:cs typeface="+mn-cs"/>
              </a:rPr>
              <a:t>lasts between three and six months and the  amount paid out in benefits on a short-term policy is typically 40-70% of the employee's earnings for the covered event period. Again, every policy is different so it will be important to talk to your short-term disability policy about the details of your specific plan. Once short-term disability benefits are exhausted, a long-term disability policy continues to provide the employee with some income until they can return to work. The process is much the same in terms of having to get specific paperwork filled out. Most long-term disability plans provide coverage for 36 months. These benefits are often not automatically given, and something you have to specifically elect for, so check to see what benefits you have.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Lastly, an option available is to pursue benefits from the federal government. Supplemental Security Income and Social Security Disability Insurance are benefits offered through the US Social Security Administration. SSI is designed to help individuals with high care needs who have limited income by providing income for basic living needs. SSDI is designed to provide payment to individuals with a disability who have worked long enough and have paid into social security.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rtl="0"/>
            <a:r>
              <a:rPr lang="en-US" sz="1200" b="0" i="0" u="none" strike="noStrike" kern="1200" dirty="0">
                <a:solidFill>
                  <a:schemeClr val="tx1"/>
                </a:solidFill>
                <a:effectLst/>
                <a:latin typeface="+mn-lt"/>
                <a:ea typeface="+mn-ea"/>
                <a:cs typeface="+mn-cs"/>
              </a:rPr>
              <a:t>Applications for disability may be filed </a:t>
            </a:r>
            <a:r>
              <a:rPr lang="en-US" sz="1200" b="0" i="0" u="none" strike="noStrike" kern="1200" dirty="0">
                <a:solidFill>
                  <a:schemeClr val="tx1"/>
                </a:solidFill>
                <a:effectLst/>
                <a:latin typeface="+mn-lt"/>
                <a:ea typeface="+mn-ea"/>
                <a:cs typeface="+mn-cs"/>
                <a:hlinkClick r:id="rId3"/>
              </a:rPr>
              <a:t>online</a:t>
            </a:r>
            <a:r>
              <a:rPr lang="en-US" sz="1200" b="0" i="0" u="none" strike="noStrike" kern="1200" dirty="0">
                <a:solidFill>
                  <a:schemeClr val="tx1"/>
                </a:solidFill>
                <a:effectLst/>
                <a:latin typeface="+mn-lt"/>
                <a:ea typeface="+mn-ea"/>
                <a:cs typeface="+mn-cs"/>
              </a:rPr>
              <a:t> at </a:t>
            </a:r>
            <a:r>
              <a:rPr lang="en-US" sz="1200" b="0" i="0" u="none" strike="noStrike" kern="1200" dirty="0">
                <a:solidFill>
                  <a:schemeClr val="tx1"/>
                </a:solidFill>
                <a:effectLst/>
                <a:latin typeface="+mn-lt"/>
                <a:ea typeface="+mn-ea"/>
                <a:cs typeface="+mn-cs"/>
                <a:hlinkClick r:id="rId4"/>
              </a:rPr>
              <a:t>www.ssa.gov</a:t>
            </a:r>
            <a:r>
              <a:rPr lang="en-US" sz="1200" b="0" i="0" u="none" strike="noStrike" kern="1200" dirty="0">
                <a:solidFill>
                  <a:schemeClr val="tx1"/>
                </a:solidFill>
                <a:effectLst/>
                <a:latin typeface="+mn-lt"/>
                <a:ea typeface="+mn-ea"/>
                <a:cs typeface="+mn-cs"/>
              </a:rPr>
              <a:t>, at your local field office, or by calling SSA’s toll-free number 1-800-772-1213. I have found it best to call Mon-Fri as close to 7AM as possible to avoid long wait times. Tell the representative that you want to apply for Social Security Disability Benefits (SSDI) or Supplemental Security Income (SSI), but that you are not sure which one you will qualify for. It can take a few months to get an in-person appointment. It is not uncommon for initial applications to be denied. </a:t>
            </a:r>
            <a:r>
              <a:rPr lang="en-US" sz="1200" b="0" i="0" kern="1200" dirty="0">
                <a:solidFill>
                  <a:schemeClr val="tx1"/>
                </a:solidFill>
                <a:effectLst/>
                <a:latin typeface="+mn-lt"/>
                <a:ea typeface="+mn-ea"/>
                <a:cs typeface="+mn-cs"/>
              </a:rPr>
              <a:t>Medical evidence and supporting documentation are essential for a disability claim to be successful, so be sure to keep up with your doctors appointments as this will provide the needed supporting evidence and documentation which will be reviewed during the claims process. </a:t>
            </a:r>
            <a:endParaRPr lang="en-US" sz="1800" dirty="0"/>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are denied for any reason, we recommend working with a lawyer that specializes in this area. You can contact your providers office for suggestions or contact a community resource for a list of lawyers in your area. If you have limited income, there may be options for representation and assistance.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10</a:t>
            </a:fld>
            <a:endParaRPr lang="en-US"/>
          </a:p>
        </p:txBody>
      </p:sp>
    </p:spTree>
    <p:extLst>
      <p:ext uri="{BB962C8B-B14F-4D97-AF65-F5344CB8AC3E}">
        <p14:creationId xmlns:p14="http://schemas.microsoft.com/office/powerpoint/2010/main" val="408051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734A-FABD-4E82-81CF-71342BB55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A1599-8121-44A5-9D94-2473D05F7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7946C-16F0-4C51-8901-C0324DC3750C}"/>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5" name="Footer Placeholder 4">
            <a:extLst>
              <a:ext uri="{FF2B5EF4-FFF2-40B4-BE49-F238E27FC236}">
                <a16:creationId xmlns:a16="http://schemas.microsoft.com/office/drawing/2014/main" id="{DFE07256-AD80-4A9C-B616-EC793BC40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6DCF-2D49-46D9-B397-176416339F7C}"/>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283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2856-30E7-49E3-8A66-608569481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D8836-3404-4F38-AB0A-C9333D377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07441-78FE-4066-B44F-27359BF3CAEC}"/>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5" name="Footer Placeholder 4">
            <a:extLst>
              <a:ext uri="{FF2B5EF4-FFF2-40B4-BE49-F238E27FC236}">
                <a16:creationId xmlns:a16="http://schemas.microsoft.com/office/drawing/2014/main" id="{73D365C1-DE3A-4CE9-9AB6-1815047B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D024-2147-4007-BEE6-CEE224405639}"/>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74228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678D9-3737-422F-AB18-0DDA8E6BC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D3243-E513-469F-A0C8-F90CDE44D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1870B-86E3-4919-A769-F9A98E9C0A76}"/>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5" name="Footer Placeholder 4">
            <a:extLst>
              <a:ext uri="{FF2B5EF4-FFF2-40B4-BE49-F238E27FC236}">
                <a16:creationId xmlns:a16="http://schemas.microsoft.com/office/drawing/2014/main" id="{8BBD3773-EF1C-4F44-972E-703C46941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EFE1A-0A8D-4FD5-8F42-D88E294551E1}"/>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07078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C588-C1D1-4DCE-A2F9-17155A8AC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3FB59-3DA5-43C2-922F-5AF12D86D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5573D-994F-48A2-8468-ECF9B8BB2DDB}"/>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5" name="Footer Placeholder 4">
            <a:extLst>
              <a:ext uri="{FF2B5EF4-FFF2-40B4-BE49-F238E27FC236}">
                <a16:creationId xmlns:a16="http://schemas.microsoft.com/office/drawing/2014/main" id="{F038618F-A068-4F54-A423-285CB83D9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1FDD-E8D2-4D5B-B7D3-3FA30C1CD46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69902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394-5B47-4235-B183-B4FF8BF05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7676F-AD7A-49F3-9AEC-AEC6C9133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90BC1-3AF0-468A-9B24-477498538194}"/>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5" name="Footer Placeholder 4">
            <a:extLst>
              <a:ext uri="{FF2B5EF4-FFF2-40B4-BE49-F238E27FC236}">
                <a16:creationId xmlns:a16="http://schemas.microsoft.com/office/drawing/2014/main" id="{CB80D065-F695-4790-A619-708329264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D1F87-62F8-48DA-9A40-45D75ADE16B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10744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2452-3A9E-4CE7-AA4C-663260F04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6F04C-3ED7-4E92-88C7-69A0452C2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2A329-8D97-422A-A838-217BA90B4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D259D-A9CD-4BDF-983D-4A599A051384}"/>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6" name="Footer Placeholder 5">
            <a:extLst>
              <a:ext uri="{FF2B5EF4-FFF2-40B4-BE49-F238E27FC236}">
                <a16:creationId xmlns:a16="http://schemas.microsoft.com/office/drawing/2014/main" id="{92BFBC66-B6C8-4CC6-A3A8-7C024D9F3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C3425-BFEB-4782-9B60-A265AA669438}"/>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8714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98ED-D4D2-4FB7-9170-2F1F9CF559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D1DDF-7C86-49AC-A2C3-0CAAD100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69C86-18FA-4F03-B62A-C83055AA8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938CE-96EA-4613-A41B-7CEEDAC67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45135-52FC-4C4F-8A90-29CB7789F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4FFBE-6A7D-4A95-99D8-E7E88268BE20}"/>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8" name="Footer Placeholder 7">
            <a:extLst>
              <a:ext uri="{FF2B5EF4-FFF2-40B4-BE49-F238E27FC236}">
                <a16:creationId xmlns:a16="http://schemas.microsoft.com/office/drawing/2014/main" id="{24DEA317-DF3D-4F74-904E-5CCFE04E3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6784A-74D5-49E8-B040-0B6905B0664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87386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AA4-97B7-482B-B020-765022B73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B5C57-4397-4D1D-965B-044081ACEB7E}"/>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4" name="Footer Placeholder 3">
            <a:extLst>
              <a:ext uri="{FF2B5EF4-FFF2-40B4-BE49-F238E27FC236}">
                <a16:creationId xmlns:a16="http://schemas.microsoft.com/office/drawing/2014/main" id="{7C2717AB-6B3B-40F5-B899-25DC09E04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F3189-3B03-4DA9-A074-D8E663FAD5D5}"/>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3142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5013F-3512-4F52-A920-0F0F1F63F1B0}"/>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3" name="Footer Placeholder 2">
            <a:extLst>
              <a:ext uri="{FF2B5EF4-FFF2-40B4-BE49-F238E27FC236}">
                <a16:creationId xmlns:a16="http://schemas.microsoft.com/office/drawing/2014/main" id="{3C95D71E-8D55-4FBF-B96F-EAF3F978A8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636A71-FB85-412D-A982-2DD4C2495AD7}"/>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06749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1D05-38A4-4C9B-A62A-DFEE47549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E7CA5-5975-4797-A941-5B276B02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AF0F47-BF99-490D-9061-108F1B6D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A2B24-33FF-4C42-A697-B0BAE02E7F04}"/>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6" name="Footer Placeholder 5">
            <a:extLst>
              <a:ext uri="{FF2B5EF4-FFF2-40B4-BE49-F238E27FC236}">
                <a16:creationId xmlns:a16="http://schemas.microsoft.com/office/drawing/2014/main" id="{577CF4B7-71A6-4586-BEA6-11185EFA6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00661-7B2C-4771-9EBD-02966F4B7E7B}"/>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4139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5430-B159-4146-BAA3-E976438AE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40808-6C5B-41B1-9458-230366F63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0B09F-0845-4100-8553-9408A7E65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F0D30-C3D2-4342-ACDA-25194500F878}"/>
              </a:ext>
            </a:extLst>
          </p:cNvPr>
          <p:cNvSpPr>
            <a:spLocks noGrp="1"/>
          </p:cNvSpPr>
          <p:nvPr>
            <p:ph type="dt" sz="half" idx="10"/>
          </p:nvPr>
        </p:nvSpPr>
        <p:spPr/>
        <p:txBody>
          <a:bodyPr/>
          <a:lstStyle/>
          <a:p>
            <a:fld id="{113D3815-ED38-4D90-A531-355BB044A509}" type="datetimeFigureOut">
              <a:rPr lang="en-US" smtClean="0"/>
              <a:t>2/16/2022</a:t>
            </a:fld>
            <a:endParaRPr lang="en-US"/>
          </a:p>
        </p:txBody>
      </p:sp>
      <p:sp>
        <p:nvSpPr>
          <p:cNvPr id="6" name="Footer Placeholder 5">
            <a:extLst>
              <a:ext uri="{FF2B5EF4-FFF2-40B4-BE49-F238E27FC236}">
                <a16:creationId xmlns:a16="http://schemas.microsoft.com/office/drawing/2014/main" id="{7748329F-6E47-4F45-864C-0CBBD8862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378FB-2411-491B-AA11-E1E202FDE9A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14285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6B5A0-01BD-4595-829B-8A07CDF56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2F2F9-B32C-4BBE-8CD5-EF0C803D3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6F161-5271-4944-B72F-1F35AA0B1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D3815-ED38-4D90-A531-355BB044A509}" type="datetimeFigureOut">
              <a:rPr lang="en-US" smtClean="0"/>
              <a:t>2/16/2022</a:t>
            </a:fld>
            <a:endParaRPr lang="en-US"/>
          </a:p>
        </p:txBody>
      </p:sp>
      <p:sp>
        <p:nvSpPr>
          <p:cNvPr id="5" name="Footer Placeholder 4">
            <a:extLst>
              <a:ext uri="{FF2B5EF4-FFF2-40B4-BE49-F238E27FC236}">
                <a16:creationId xmlns:a16="http://schemas.microsoft.com/office/drawing/2014/main" id="{B602DF9B-B2A2-4A18-A8B1-5EB9FB8D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DA85D-F643-440C-B013-0EC85CFC8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B8C6D-6FD1-497E-8688-6D33DB356D1F}" type="slidenum">
              <a:rPr lang="en-US" smtClean="0"/>
              <a:t>‹#›</a:t>
            </a:fld>
            <a:endParaRPr lang="en-US"/>
          </a:p>
        </p:txBody>
      </p:sp>
    </p:spTree>
    <p:extLst>
      <p:ext uri="{BB962C8B-B14F-4D97-AF65-F5344CB8AC3E}">
        <p14:creationId xmlns:p14="http://schemas.microsoft.com/office/powerpoint/2010/main" val="3983358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s://www.ataxia.org/general-references/" TargetMode="External"/><Relationship Id="rId3" Type="http://schemas.openxmlformats.org/officeDocument/2006/relationships/image" Target="../media/image2.png"/><Relationship Id="rId7" Type="http://schemas.openxmlformats.org/officeDocument/2006/relationships/hyperlink" Target="http://www.ataxia.org/help-develop-new-treatments" TargetMode="Externa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hyperlink" Target="http://www.ataxia.org/webinars" TargetMode="External"/><Relationship Id="rId5" Type="http://schemas.openxmlformats.org/officeDocument/2006/relationships/hyperlink" Target="http://www.ataxia.org/support-groups" TargetMode="External"/><Relationship Id="rId4" Type="http://schemas.openxmlformats.org/officeDocument/2006/relationships/hyperlink" Target="http://www.ataxia.org/" TargetMode="External"/><Relationship Id="rId9" Type="http://schemas.openxmlformats.org/officeDocument/2006/relationships/hyperlink" Target="http://www.ataxia.org/fact-sheet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image" Target="../media/image4.svg"/><Relationship Id="rId4" Type="http://schemas.openxmlformats.org/officeDocument/2006/relationships/diagramLayout" Target="../diagrams/layout1.xml"/><Relationship Id="rId9" Type="http://schemas.openxmlformats.org/officeDocument/2006/relationships/image" Target="../media/image3.png"/><Relationship Id="rId1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dark, night sky&#10;&#10;Description automatically generated">
            <a:extLst>
              <a:ext uri="{FF2B5EF4-FFF2-40B4-BE49-F238E27FC236}">
                <a16:creationId xmlns:a16="http://schemas.microsoft.com/office/drawing/2014/main" id="{D9BC66F9-1922-4B1B-A84C-A3542E0867C0}"/>
              </a:ext>
            </a:extLst>
          </p:cNvPr>
          <p:cNvPicPr>
            <a:picLocks noChangeAspect="1"/>
          </p:cNvPicPr>
          <p:nvPr/>
        </p:nvPicPr>
        <p:blipFill rotWithShape="1">
          <a:blip r:embed="rId3"/>
          <a:srcRect b="21219"/>
          <a:stretch/>
        </p:blipFill>
        <p:spPr>
          <a:xfrm>
            <a:off x="0" y="0"/>
            <a:ext cx="12192000" cy="6858001"/>
          </a:xfrm>
          <a:prstGeom prst="rect">
            <a:avLst/>
          </a:prstGeom>
        </p:spPr>
      </p:pic>
      <p:sp>
        <p:nvSpPr>
          <p:cNvPr id="5" name="TextBox 4">
            <a:extLst>
              <a:ext uri="{FF2B5EF4-FFF2-40B4-BE49-F238E27FC236}">
                <a16:creationId xmlns:a16="http://schemas.microsoft.com/office/drawing/2014/main" id="{F84D6E0C-083A-427F-BD41-B9D2DC1D6DF5}"/>
              </a:ext>
            </a:extLst>
          </p:cNvPr>
          <p:cNvSpPr txBox="1"/>
          <p:nvPr/>
        </p:nvSpPr>
        <p:spPr>
          <a:xfrm>
            <a:off x="5632934" y="666722"/>
            <a:ext cx="6331757" cy="4401205"/>
          </a:xfrm>
          <a:prstGeom prst="rect">
            <a:avLst/>
          </a:prstGeom>
          <a:noFill/>
        </p:spPr>
        <p:txBody>
          <a:bodyPr wrap="square" rtlCol="0">
            <a:spAutoFit/>
          </a:bodyPr>
          <a:lstStyle/>
          <a:p>
            <a:r>
              <a:rPr lang="en-US" sz="4800" dirty="0">
                <a:solidFill>
                  <a:schemeClr val="bg1"/>
                </a:solidFill>
                <a:latin typeface="Roboto Black" pitchFamily="2" charset="0"/>
                <a:ea typeface="Roboto Black" pitchFamily="2" charset="0"/>
              </a:rPr>
              <a:t>Insights from the Social Worker: </a:t>
            </a:r>
          </a:p>
          <a:p>
            <a:r>
              <a:rPr lang="en-US" sz="3600" dirty="0">
                <a:solidFill>
                  <a:schemeClr val="bg1"/>
                </a:solidFill>
                <a:latin typeface="Roboto Black" pitchFamily="2" charset="0"/>
                <a:ea typeface="Roboto Black" pitchFamily="2" charset="0"/>
              </a:rPr>
              <a:t>Insurance, Coverage, and Navigating Care</a:t>
            </a:r>
          </a:p>
          <a:p>
            <a:br>
              <a:rPr lang="en-US" sz="4800" dirty="0">
                <a:solidFill>
                  <a:schemeClr val="bg1"/>
                </a:solidFill>
                <a:latin typeface="Roboto Black" pitchFamily="2" charset="0"/>
                <a:ea typeface="Roboto Black" pitchFamily="2" charset="0"/>
              </a:rPr>
            </a:br>
            <a:r>
              <a:rPr lang="en-US" sz="3200" dirty="0">
                <a:solidFill>
                  <a:schemeClr val="bg1"/>
                </a:solidFill>
                <a:latin typeface="Roboto Black" pitchFamily="2" charset="0"/>
                <a:ea typeface="Roboto Black" pitchFamily="2" charset="0"/>
              </a:rPr>
              <a:t>Erin Cecchi, LMSW</a:t>
            </a:r>
          </a:p>
          <a:p>
            <a:r>
              <a:rPr lang="en-US" sz="3200" dirty="0">
                <a:solidFill>
                  <a:schemeClr val="bg1"/>
                </a:solidFill>
                <a:latin typeface="Roboto Black" pitchFamily="2" charset="0"/>
                <a:ea typeface="Roboto Black" pitchFamily="2" charset="0"/>
              </a:rPr>
              <a:t>Michigan Medicine </a:t>
            </a:r>
            <a:endParaRPr lang="en-US" sz="3200" dirty="0">
              <a:solidFill>
                <a:schemeClr val="bg1"/>
              </a:solidFill>
            </a:endParaRPr>
          </a:p>
        </p:txBody>
      </p:sp>
      <p:sp>
        <p:nvSpPr>
          <p:cNvPr id="6" name="TextBox 5">
            <a:extLst>
              <a:ext uri="{FF2B5EF4-FFF2-40B4-BE49-F238E27FC236}">
                <a16:creationId xmlns:a16="http://schemas.microsoft.com/office/drawing/2014/main" id="{F5FF1DB4-11D8-4BFA-A937-00C335A588D8}"/>
              </a:ext>
            </a:extLst>
          </p:cNvPr>
          <p:cNvSpPr txBox="1"/>
          <p:nvPr/>
        </p:nvSpPr>
        <p:spPr>
          <a:xfrm>
            <a:off x="6300744" y="5929747"/>
            <a:ext cx="2823209" cy="830997"/>
          </a:xfrm>
          <a:prstGeom prst="rect">
            <a:avLst/>
          </a:prstGeom>
          <a:noFill/>
        </p:spPr>
        <p:txBody>
          <a:bodyPr wrap="none" rtlCol="0">
            <a:spAutoFit/>
          </a:bodyPr>
          <a:lstStyle/>
          <a:p>
            <a:pPr algn="r"/>
            <a:r>
              <a:rPr lang="en-US" sz="2400" b="1" dirty="0">
                <a:solidFill>
                  <a:schemeClr val="bg1"/>
                </a:solidFill>
                <a:latin typeface="Roboto" panose="02000000000000000000" pitchFamily="2" charset="0"/>
                <a:ea typeface="Roboto" panose="02000000000000000000" pitchFamily="2" charset="0"/>
              </a:rPr>
              <a:t>A Virtual Event</a:t>
            </a:r>
          </a:p>
          <a:p>
            <a:pPr algn="r"/>
            <a:r>
              <a:rPr lang="en-US" sz="2400" b="1" dirty="0">
                <a:solidFill>
                  <a:schemeClr val="bg1"/>
                </a:solidFill>
                <a:latin typeface="Roboto" panose="02000000000000000000" pitchFamily="2" charset="0"/>
                <a:ea typeface="Roboto" panose="02000000000000000000" pitchFamily="2" charset="0"/>
              </a:rPr>
              <a:t>March 17-19, 2022</a:t>
            </a:r>
          </a:p>
        </p:txBody>
      </p:sp>
      <p:cxnSp>
        <p:nvCxnSpPr>
          <p:cNvPr id="7" name="Straight Connector 6">
            <a:extLst>
              <a:ext uri="{FF2B5EF4-FFF2-40B4-BE49-F238E27FC236}">
                <a16:creationId xmlns:a16="http://schemas.microsoft.com/office/drawing/2014/main" id="{7C553F50-A4AD-474C-97FB-B3688B030154}"/>
              </a:ext>
            </a:extLst>
          </p:cNvPr>
          <p:cNvCxnSpPr/>
          <p:nvPr/>
        </p:nvCxnSpPr>
        <p:spPr>
          <a:xfrm>
            <a:off x="5632934" y="2805193"/>
            <a:ext cx="6099283"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9B9D3182-BFB2-4843-B322-23D5D47DE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0673" y="4436953"/>
            <a:ext cx="3254608" cy="2323791"/>
          </a:xfrm>
          <a:prstGeom prst="rect">
            <a:avLst/>
          </a:prstGeom>
        </p:spPr>
      </p:pic>
    </p:spTree>
    <p:extLst>
      <p:ext uri="{BB962C8B-B14F-4D97-AF65-F5344CB8AC3E}">
        <p14:creationId xmlns:p14="http://schemas.microsoft.com/office/powerpoint/2010/main" val="92204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Accommodations and Disability</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31188" y="1634248"/>
            <a:ext cx="9675868" cy="4902737"/>
          </a:xfrm>
        </p:spPr>
        <p:txBody>
          <a:bodyPr>
            <a:normAutofit fontScale="92500" lnSpcReduction="20000"/>
          </a:bodyPr>
          <a:lstStyle/>
          <a:p>
            <a:r>
              <a:rPr lang="en-US" sz="3300" dirty="0">
                <a:latin typeface="Roboto" panose="02000000000000000000" pitchFamily="2" charset="0"/>
                <a:ea typeface="Roboto" panose="02000000000000000000" pitchFamily="2" charset="0"/>
              </a:rPr>
              <a:t>FMLA</a:t>
            </a:r>
          </a:p>
          <a:p>
            <a:pPr lvl="1"/>
            <a:r>
              <a:rPr lang="en-US" sz="2600" dirty="0">
                <a:latin typeface="Roboto" panose="02000000000000000000" pitchFamily="2" charset="0"/>
                <a:ea typeface="Roboto" panose="02000000000000000000" pitchFamily="2" charset="0"/>
              </a:rPr>
              <a:t>Doctor must fill out a form </a:t>
            </a:r>
          </a:p>
          <a:p>
            <a:pPr lvl="1"/>
            <a:endParaRPr lang="en-US" sz="900" dirty="0">
              <a:latin typeface="Roboto" panose="02000000000000000000" pitchFamily="2" charset="0"/>
              <a:ea typeface="Roboto" panose="02000000000000000000" pitchFamily="2" charset="0"/>
            </a:endParaRPr>
          </a:p>
          <a:p>
            <a:r>
              <a:rPr lang="en-US" sz="3300" dirty="0">
                <a:latin typeface="Roboto" panose="02000000000000000000" pitchFamily="2" charset="0"/>
                <a:ea typeface="Roboto" panose="02000000000000000000" pitchFamily="2" charset="0"/>
              </a:rPr>
              <a:t>ADA accommodation requests</a:t>
            </a:r>
          </a:p>
          <a:p>
            <a:pPr lvl="1"/>
            <a:r>
              <a:rPr lang="en-US" sz="2600" dirty="0">
                <a:latin typeface="Roboto" panose="02000000000000000000" pitchFamily="2" charset="0"/>
                <a:ea typeface="Roboto" panose="02000000000000000000" pitchFamily="2" charset="0"/>
              </a:rPr>
              <a:t>Job Accommodations Network (JAN) is a free consulting service</a:t>
            </a:r>
          </a:p>
          <a:p>
            <a:pPr lvl="1"/>
            <a:endParaRPr lang="en-US" sz="900" dirty="0">
              <a:latin typeface="Roboto" panose="02000000000000000000" pitchFamily="2" charset="0"/>
              <a:ea typeface="Roboto" panose="02000000000000000000" pitchFamily="2" charset="0"/>
            </a:endParaRPr>
          </a:p>
          <a:p>
            <a:r>
              <a:rPr lang="en-US" sz="3300" dirty="0">
                <a:latin typeface="Roboto" panose="02000000000000000000" pitchFamily="2" charset="0"/>
                <a:ea typeface="Roboto" panose="02000000000000000000" pitchFamily="2" charset="0"/>
              </a:rPr>
              <a:t>Disability insurance through your employer</a:t>
            </a:r>
          </a:p>
          <a:p>
            <a:pPr lvl="1"/>
            <a:r>
              <a:rPr lang="en-US" sz="2800" dirty="0">
                <a:latin typeface="Roboto" panose="02000000000000000000" pitchFamily="2" charset="0"/>
                <a:ea typeface="Roboto" panose="02000000000000000000" pitchFamily="2" charset="0"/>
              </a:rPr>
              <a:t>Short-term and long-term </a:t>
            </a:r>
          </a:p>
          <a:p>
            <a:pPr lvl="1"/>
            <a:endParaRPr lang="en-US" sz="900" dirty="0">
              <a:latin typeface="Roboto" panose="02000000000000000000" pitchFamily="2" charset="0"/>
              <a:ea typeface="Roboto" panose="02000000000000000000" pitchFamily="2" charset="0"/>
            </a:endParaRPr>
          </a:p>
          <a:p>
            <a:r>
              <a:rPr lang="en-US" sz="3300" dirty="0">
                <a:latin typeface="Roboto" panose="02000000000000000000" pitchFamily="2" charset="0"/>
                <a:ea typeface="Roboto" panose="02000000000000000000" pitchFamily="2" charset="0"/>
              </a:rPr>
              <a:t>Government Benefits</a:t>
            </a:r>
          </a:p>
          <a:p>
            <a:pPr lvl="1"/>
            <a:r>
              <a:rPr lang="en-US" sz="2800" dirty="0">
                <a:latin typeface="Roboto" panose="02000000000000000000" pitchFamily="2" charset="0"/>
                <a:ea typeface="Roboto" panose="02000000000000000000" pitchFamily="2" charset="0"/>
              </a:rPr>
              <a:t>Supplemental Security Income (SSI)</a:t>
            </a:r>
          </a:p>
          <a:p>
            <a:pPr lvl="1"/>
            <a:r>
              <a:rPr lang="en-US" sz="2800" dirty="0">
                <a:latin typeface="Roboto" panose="02000000000000000000" pitchFamily="2" charset="0"/>
                <a:ea typeface="Roboto" panose="02000000000000000000" pitchFamily="2" charset="0"/>
              </a:rPr>
              <a:t>Social Security Disability Insurance (SSDI)</a:t>
            </a:r>
          </a:p>
          <a:p>
            <a:pPr lvl="1"/>
            <a:r>
              <a:rPr lang="en-US" sz="2800" dirty="0">
                <a:latin typeface="Roboto" panose="02000000000000000000" pitchFamily="2" charset="0"/>
                <a:ea typeface="Roboto" panose="02000000000000000000" pitchFamily="2" charset="0"/>
              </a:rPr>
              <a:t>Apply at </a:t>
            </a:r>
            <a:r>
              <a:rPr lang="en-US" sz="2800" dirty="0" err="1">
                <a:latin typeface="Roboto" panose="02000000000000000000" pitchFamily="2" charset="0"/>
                <a:ea typeface="Roboto" panose="02000000000000000000" pitchFamily="2" charset="0"/>
              </a:rPr>
              <a:t>www.ssa.gov</a:t>
            </a:r>
            <a:r>
              <a:rPr lang="en-US" sz="2800" dirty="0">
                <a:latin typeface="Roboto" panose="02000000000000000000" pitchFamily="2" charset="0"/>
                <a:ea typeface="Roboto" panose="02000000000000000000" pitchFamily="2" charset="0"/>
              </a:rPr>
              <a:t>, at your local field office, or by calling 800-772-1213</a:t>
            </a:r>
          </a:p>
          <a:p>
            <a:pPr marL="0" indent="0" algn="ctr">
              <a:buNone/>
            </a:pPr>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9152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Resources</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31188" y="1788937"/>
            <a:ext cx="9675868" cy="4786962"/>
          </a:xfrm>
        </p:spPr>
        <p:txBody>
          <a:bodyPr>
            <a:normAutofit fontScale="70000" lnSpcReduction="20000"/>
          </a:bodyPr>
          <a:lstStyle/>
          <a:p>
            <a:r>
              <a:rPr lang="en-US" sz="4600" dirty="0">
                <a:latin typeface="Roboto" panose="02000000000000000000" pitchFamily="2" charset="0"/>
                <a:ea typeface="Roboto" panose="02000000000000000000" pitchFamily="2" charset="0"/>
              </a:rPr>
              <a:t>The Area Agency on Aging</a:t>
            </a:r>
          </a:p>
          <a:p>
            <a:pPr lvl="1"/>
            <a:r>
              <a:rPr lang="en-US" sz="4000" dirty="0">
                <a:latin typeface="Roboto" panose="02000000000000000000" pitchFamily="2" charset="0"/>
                <a:ea typeface="Roboto" panose="02000000000000000000" pitchFamily="2" charset="0"/>
              </a:rPr>
              <a:t>Source for information, resources, and services for older adults and persons with disabilities</a:t>
            </a:r>
          </a:p>
          <a:p>
            <a:pPr lvl="1"/>
            <a:endParaRPr lang="en-US" sz="4100" dirty="0">
              <a:latin typeface="Roboto" panose="02000000000000000000" pitchFamily="2" charset="0"/>
              <a:ea typeface="Roboto" panose="02000000000000000000" pitchFamily="2" charset="0"/>
            </a:endParaRPr>
          </a:p>
          <a:p>
            <a:r>
              <a:rPr lang="en-US" sz="4600" dirty="0">
                <a:latin typeface="Roboto" panose="02000000000000000000" pitchFamily="2" charset="0"/>
                <a:ea typeface="Roboto" panose="02000000000000000000" pitchFamily="2" charset="0"/>
              </a:rPr>
              <a:t>Your State’s Department of Human Services</a:t>
            </a:r>
          </a:p>
          <a:p>
            <a:pPr lvl="1"/>
            <a:r>
              <a:rPr lang="en-US" sz="4000" dirty="0">
                <a:latin typeface="Roboto" panose="02000000000000000000" pitchFamily="2" charset="0"/>
                <a:ea typeface="Roboto" panose="02000000000000000000" pitchFamily="2" charset="0"/>
              </a:rPr>
              <a:t>Can offer programs to help you with temporary assistance </a:t>
            </a:r>
          </a:p>
          <a:p>
            <a:pPr lvl="1"/>
            <a:r>
              <a:rPr lang="en-US" sz="4000" dirty="0">
                <a:latin typeface="Roboto" panose="02000000000000000000" pitchFamily="2" charset="0"/>
                <a:ea typeface="Roboto" panose="02000000000000000000" pitchFamily="2" charset="0"/>
              </a:rPr>
              <a:t>Many states have a Division of Rehabilitation Services which provides support and resources for individuals with disabilities. </a:t>
            </a:r>
          </a:p>
          <a:p>
            <a:pPr marL="457200" lvl="1" indent="0">
              <a:buNone/>
            </a:pPr>
            <a:endParaRPr lang="en-US" sz="4100" dirty="0">
              <a:latin typeface="Roboto" panose="02000000000000000000" pitchFamily="2" charset="0"/>
              <a:ea typeface="Roboto" panose="02000000000000000000" pitchFamily="2" charset="0"/>
            </a:endParaRPr>
          </a:p>
          <a:p>
            <a:r>
              <a:rPr lang="en-US" sz="4600" dirty="0">
                <a:latin typeface="Roboto" panose="02000000000000000000" pitchFamily="2" charset="0"/>
                <a:ea typeface="Roboto" panose="02000000000000000000" pitchFamily="2" charset="0"/>
              </a:rPr>
              <a:t>Your Local Ataxia Clinic </a:t>
            </a:r>
          </a:p>
          <a:p>
            <a:pPr lvl="1"/>
            <a:r>
              <a:rPr lang="en-US" sz="4000" dirty="0">
                <a:latin typeface="Roboto" panose="02000000000000000000" pitchFamily="2" charset="0"/>
                <a:ea typeface="Roboto" panose="02000000000000000000" pitchFamily="2" charset="0"/>
              </a:rPr>
              <a:t>Request support and resources from clinical staff</a:t>
            </a:r>
          </a:p>
          <a:p>
            <a:pPr marL="0" indent="0" algn="ctr">
              <a:buNone/>
            </a:pPr>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0726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Online Resources and Support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1803553"/>
            <a:ext cx="9675868" cy="4351338"/>
          </a:xfrm>
        </p:spPr>
        <p:txBody>
          <a:bodyPr>
            <a:normAutofit lnSpcReduction="10000"/>
          </a:bodyPr>
          <a:lstStyle/>
          <a:p>
            <a:pPr marL="0" marR="0">
              <a:spcBef>
                <a:spcPts val="0"/>
              </a:spcBef>
              <a:spcAft>
                <a:spcPts val="0"/>
              </a:spcAft>
            </a:pPr>
            <a:r>
              <a:rPr lang="en-US" sz="2400" b="1" dirty="0">
                <a:effectLst/>
                <a:latin typeface="Roboto" panose="02000000000000000000" pitchFamily="2" charset="0"/>
                <a:ea typeface="Roboto" panose="02000000000000000000" pitchFamily="2" charset="0"/>
                <a:cs typeface="Times New Roman" panose="02020603050405020304" pitchFamily="18" charset="0"/>
              </a:rPr>
              <a:t>National Ataxia Foundation </a:t>
            </a: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pPr marL="0" marR="0">
              <a:spcBef>
                <a:spcPts val="0"/>
              </a:spcBef>
              <a:spcAft>
                <a:spcPts val="0"/>
              </a:spcAft>
            </a:pPr>
            <a:r>
              <a:rPr lang="en-US" sz="2400" dirty="0">
                <a:effectLst/>
                <a:latin typeface="Roboto" panose="02000000000000000000" pitchFamily="2" charset="0"/>
                <a:ea typeface="Roboto" panose="02000000000000000000" pitchFamily="2" charset="0"/>
                <a:cs typeface="Times New Roman" panose="02020603050405020304" pitchFamily="18" charset="0"/>
              </a:rPr>
              <a:t>Website: </a:t>
            </a:r>
            <a:r>
              <a:rPr lang="en-US" sz="2400"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4"/>
              </a:rPr>
              <a:t>www.ataxia.org</a:t>
            </a: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Roboto" panose="02000000000000000000" pitchFamily="2" charset="0"/>
                <a:ea typeface="Roboto" panose="02000000000000000000" pitchFamily="2" charset="0"/>
                <a:cs typeface="Times New Roman" panose="02020603050405020304" pitchFamily="18" charset="0"/>
              </a:rPr>
              <a:t>Support Groups: </a:t>
            </a:r>
            <a:r>
              <a:rPr lang="en-US" sz="2400"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5"/>
              </a:rPr>
              <a:t>www.ataxia.org/support-groups</a:t>
            </a: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Roboto" panose="02000000000000000000" pitchFamily="2" charset="0"/>
                <a:ea typeface="Roboto" panose="02000000000000000000" pitchFamily="2" charset="0"/>
                <a:cs typeface="Times New Roman" panose="02020603050405020304" pitchFamily="18" charset="0"/>
              </a:rPr>
              <a:t>Webinars: </a:t>
            </a:r>
            <a:r>
              <a:rPr lang="en-US" sz="2400"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6"/>
              </a:rPr>
              <a:t>www.ataxia.org/webinars</a:t>
            </a: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Roboto" panose="02000000000000000000" pitchFamily="2" charset="0"/>
                <a:ea typeface="Roboto" panose="02000000000000000000" pitchFamily="2" charset="0"/>
                <a:cs typeface="Times New Roman" panose="02020603050405020304" pitchFamily="18" charset="0"/>
              </a:rPr>
              <a:t>Research and Clinical Trials: </a:t>
            </a:r>
            <a:r>
              <a:rPr lang="en-US" sz="2400"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7"/>
              </a:rPr>
              <a:t>www.ataxia.org/help-develop-new-treatments</a:t>
            </a: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Roboto" panose="02000000000000000000" pitchFamily="2" charset="0"/>
                <a:ea typeface="Roboto" panose="02000000000000000000" pitchFamily="2" charset="0"/>
                <a:cs typeface="Times New Roman" panose="02020603050405020304" pitchFamily="18" charset="0"/>
              </a:rPr>
              <a:t>General Resources: </a:t>
            </a:r>
            <a:r>
              <a:rPr lang="en-US" sz="2400"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8"/>
              </a:rPr>
              <a:t>www.ataxia.org/general-references</a:t>
            </a: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Roboto" panose="02000000000000000000" pitchFamily="2" charset="0"/>
                <a:ea typeface="Roboto" panose="02000000000000000000" pitchFamily="2" charset="0"/>
                <a:cs typeface="Times New Roman" panose="02020603050405020304" pitchFamily="18" charset="0"/>
              </a:rPr>
              <a:t>Fact Sheets: </a:t>
            </a:r>
            <a:r>
              <a:rPr lang="en-US" sz="2400" u="sng" dirty="0">
                <a:solidFill>
                  <a:srgbClr val="0563C1"/>
                </a:solidFill>
                <a:effectLst/>
                <a:latin typeface="Roboto" panose="02000000000000000000" pitchFamily="2" charset="0"/>
                <a:ea typeface="Roboto" panose="02000000000000000000" pitchFamily="2" charset="0"/>
                <a:cs typeface="Times New Roman" panose="02020603050405020304" pitchFamily="18" charset="0"/>
                <a:hlinkClick r:id="rId9"/>
              </a:rPr>
              <a:t>www.ataxia.org/fact-sheets</a:t>
            </a:r>
            <a:r>
              <a:rPr lang="en-US" sz="2400" dirty="0">
                <a:effectLst/>
                <a:latin typeface="Roboto" panose="02000000000000000000" pitchFamily="2" charset="0"/>
                <a:ea typeface="Roboto" panose="02000000000000000000" pitchFamily="2" charset="0"/>
                <a:cs typeface="Times New Roman" panose="02020603050405020304" pitchFamily="18" charset="0"/>
              </a:rPr>
              <a:t> </a:t>
            </a:r>
          </a:p>
          <a:p>
            <a:pPr marL="0" marR="0" indent="0">
              <a:spcBef>
                <a:spcPts val="0"/>
              </a:spcBef>
              <a:spcAft>
                <a:spcPts val="0"/>
              </a:spcAft>
              <a:buNone/>
            </a:pP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pPr marL="0" marR="0">
              <a:spcBef>
                <a:spcPts val="0"/>
              </a:spcBef>
              <a:spcAft>
                <a:spcPts val="0"/>
              </a:spcAft>
            </a:pPr>
            <a:r>
              <a:rPr lang="en-US" sz="2400" b="1" dirty="0">
                <a:effectLst/>
                <a:latin typeface="Roboto" panose="02000000000000000000" pitchFamily="2" charset="0"/>
                <a:ea typeface="Roboto" panose="02000000000000000000" pitchFamily="2" charset="0"/>
                <a:cs typeface="Times New Roman" panose="02020603050405020304" pitchFamily="18" charset="0"/>
              </a:rPr>
              <a:t>NAF’s mission is to accelerate the development of treatments and a cure while working to improve the lives of those living with Ataxia. NAF offers ne</a:t>
            </a:r>
            <a:r>
              <a:rPr lang="en-US" sz="2400" dirty="0">
                <a:effectLst/>
                <a:latin typeface="Roboto" panose="02000000000000000000" pitchFamily="2" charset="0"/>
                <a:ea typeface="Roboto" panose="02000000000000000000" pitchFamily="2" charset="0"/>
                <a:cs typeface="Times New Roman" panose="02020603050405020304" pitchFamily="18" charset="0"/>
              </a:rPr>
              <a:t>ws and research opportunities, access to free webinars, as well as an </a:t>
            </a:r>
            <a:r>
              <a:rPr lang="en-US" sz="2400" dirty="0" err="1">
                <a:effectLst/>
                <a:latin typeface="Roboto" panose="02000000000000000000" pitchFamily="2" charset="0"/>
                <a:ea typeface="Roboto" panose="02000000000000000000" pitchFamily="2" charset="0"/>
                <a:cs typeface="Times New Roman" panose="02020603050405020304" pitchFamily="18" charset="0"/>
              </a:rPr>
              <a:t>eNewsletter</a:t>
            </a:r>
            <a:r>
              <a:rPr lang="en-US" sz="2400" dirty="0">
                <a:effectLst/>
                <a:latin typeface="Roboto" panose="02000000000000000000" pitchFamily="2" charset="0"/>
                <a:ea typeface="Roboto" panose="02000000000000000000" pitchFamily="2" charset="0"/>
                <a:cs typeface="Times New Roman" panose="02020603050405020304" pitchFamily="18" charset="0"/>
              </a:rPr>
              <a:t> and other publications. </a:t>
            </a:r>
          </a:p>
          <a:p>
            <a:pPr>
              <a:lnSpc>
                <a:spcPct val="115000"/>
              </a:lnSpc>
              <a:spcBef>
                <a:spcPts val="0"/>
              </a:spcBef>
              <a:spcAft>
                <a:spcPts val="1000"/>
              </a:spcAft>
            </a:pP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8253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69965" y="605232"/>
            <a:ext cx="11652070" cy="799610"/>
          </a:xfrm>
        </p:spPr>
        <p:txBody>
          <a:bodyPr>
            <a:normAutofit fontScale="90000"/>
          </a:bodyPr>
          <a:lstStyle/>
          <a:p>
            <a:pPr algn="ctr"/>
            <a:r>
              <a:rPr lang="en-US" sz="8900" b="1" dirty="0">
                <a:solidFill>
                  <a:srgbClr val="002567"/>
                </a:solidFill>
                <a:latin typeface="Roboto" panose="02000000000000000000" pitchFamily="2" charset="0"/>
                <a:ea typeface="Roboto" panose="02000000000000000000" pitchFamily="2" charset="0"/>
              </a:rPr>
              <a:t>DISCLAIMER</a:t>
            </a:r>
            <a:endParaRPr lang="en-US" sz="6000" b="1" dirty="0">
              <a:solidFill>
                <a:srgbClr val="002567"/>
              </a:solidFill>
              <a:latin typeface="Roboto" panose="02000000000000000000" pitchFamily="2" charset="0"/>
              <a:ea typeface="Roboto" panose="02000000000000000000" pitchFamily="2" charset="0"/>
            </a:endParaRPr>
          </a:p>
        </p:txBody>
      </p:sp>
      <p:graphicFrame>
        <p:nvGraphicFramePr>
          <p:cNvPr id="7" name="Content Placeholder 6">
            <a:extLst>
              <a:ext uri="{FF2B5EF4-FFF2-40B4-BE49-F238E27FC236}">
                <a16:creationId xmlns:a16="http://schemas.microsoft.com/office/drawing/2014/main" id="{EFDA4605-EFB6-4D11-B612-D1D53FFFB417}"/>
              </a:ext>
            </a:extLst>
          </p:cNvPr>
          <p:cNvGraphicFramePr>
            <a:graphicFrameLocks noGrp="1"/>
          </p:cNvGraphicFramePr>
          <p:nvPr>
            <p:ph sz="half" idx="1"/>
            <p:extLst>
              <p:ext uri="{D42A27DB-BD31-4B8C-83A1-F6EECF244321}">
                <p14:modId xmlns:p14="http://schemas.microsoft.com/office/powerpoint/2010/main" val="912665910"/>
              </p:ext>
            </p:extLst>
          </p:nvPr>
        </p:nvGraphicFramePr>
        <p:xfrm>
          <a:off x="1473399" y="1853482"/>
          <a:ext cx="10448636" cy="473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8">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pic>
        <p:nvPicPr>
          <p:cNvPr id="16" name="Graphic 15" descr="Presentation with org chart with solid fill">
            <a:extLst>
              <a:ext uri="{FF2B5EF4-FFF2-40B4-BE49-F238E27FC236}">
                <a16:creationId xmlns:a16="http://schemas.microsoft.com/office/drawing/2014/main" id="{80AC93F4-16B0-4289-9303-203BA56AA2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86554" y="5752939"/>
            <a:ext cx="817225" cy="817225"/>
          </a:xfrm>
          <a:prstGeom prst="rect">
            <a:avLst/>
          </a:prstGeom>
        </p:spPr>
      </p:pic>
      <p:pic>
        <p:nvPicPr>
          <p:cNvPr id="18" name="Graphic 17" descr="Doctor female with solid fill">
            <a:extLst>
              <a:ext uri="{FF2B5EF4-FFF2-40B4-BE49-F238E27FC236}">
                <a16:creationId xmlns:a16="http://schemas.microsoft.com/office/drawing/2014/main" id="{19FD8F84-BF1C-48A7-9FD8-468C11BA19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61567" y="3843743"/>
            <a:ext cx="914400" cy="914400"/>
          </a:xfrm>
          <a:prstGeom prst="rect">
            <a:avLst/>
          </a:prstGeom>
        </p:spPr>
      </p:pic>
      <p:pic>
        <p:nvPicPr>
          <p:cNvPr id="20" name="Graphic 19" descr="Teacher with solid fill">
            <a:extLst>
              <a:ext uri="{FF2B5EF4-FFF2-40B4-BE49-F238E27FC236}">
                <a16:creationId xmlns:a16="http://schemas.microsoft.com/office/drawing/2014/main" id="{5E3A81CB-70BA-4F10-861F-053B262AB1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89379" y="2099857"/>
            <a:ext cx="914400" cy="914400"/>
          </a:xfrm>
          <a:prstGeom prst="rect">
            <a:avLst/>
          </a:prstGeom>
        </p:spPr>
      </p:pic>
      <p:sp>
        <p:nvSpPr>
          <p:cNvPr id="21" name="TextBox 20">
            <a:extLst>
              <a:ext uri="{FF2B5EF4-FFF2-40B4-BE49-F238E27FC236}">
                <a16:creationId xmlns:a16="http://schemas.microsoft.com/office/drawing/2014/main" id="{285DED1F-5F89-4C44-8C03-6012DB28D9E0}"/>
              </a:ext>
            </a:extLst>
          </p:cNvPr>
          <p:cNvSpPr txBox="1"/>
          <p:nvPr/>
        </p:nvSpPr>
        <p:spPr>
          <a:xfrm>
            <a:off x="42111" y="566463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22" name="Picture 21" descr="Icon&#10;&#10;Description automatically generated">
            <a:extLst>
              <a:ext uri="{FF2B5EF4-FFF2-40B4-BE49-F238E27FC236}">
                <a16:creationId xmlns:a16="http://schemas.microsoft.com/office/drawing/2014/main" id="{398C154D-F029-49D8-AE8E-055D2C9BA0B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129218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dirty="0">
                <a:solidFill>
                  <a:srgbClr val="002567"/>
                </a:solidFill>
                <a:latin typeface="Roboto Black" pitchFamily="2" charset="0"/>
                <a:ea typeface="Roboto Black" pitchFamily="2" charset="0"/>
              </a:rPr>
              <a:t>PRESENTER DISCLOSURES</a:t>
            </a:r>
            <a:endParaRPr lang="en-US" sz="4000" b="1" dirty="0">
              <a:solidFill>
                <a:srgbClr val="002567"/>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a:lstStyle/>
          <a:p>
            <a:pPr marL="0" indent="0">
              <a:buNone/>
            </a:pPr>
            <a:r>
              <a:rPr lang="en-US" dirty="0">
                <a:solidFill>
                  <a:srgbClr val="002567"/>
                </a:solidFill>
                <a:latin typeface="Roboto" panose="02000000000000000000" pitchFamily="2" charset="0"/>
                <a:ea typeface="Roboto" panose="02000000000000000000" pitchFamily="2" charset="0"/>
              </a:rPr>
              <a:t>Erin Cecchi</a:t>
            </a:r>
          </a:p>
          <a:p>
            <a:pPr marL="0" indent="0">
              <a:buNone/>
            </a:pPr>
            <a:endParaRPr lang="en-US" dirty="0">
              <a:solidFill>
                <a:srgbClr val="002567"/>
              </a:solidFill>
              <a:latin typeface="Roboto" panose="02000000000000000000" pitchFamily="2" charset="0"/>
              <a:ea typeface="Roboto" panose="02000000000000000000" pitchFamily="2" charset="0"/>
            </a:endParaRPr>
          </a:p>
          <a:p>
            <a:pPr marL="0" indent="0">
              <a:buNone/>
            </a:pPr>
            <a:r>
              <a:rPr lang="en-US" dirty="0">
                <a:solidFill>
                  <a:srgbClr val="002567"/>
                </a:solidFill>
                <a:latin typeface="Roboto" panose="02000000000000000000" pitchFamily="2" charset="0"/>
                <a:ea typeface="Roboto" panose="02000000000000000000" pitchFamily="2" charset="0"/>
              </a:rPr>
              <a:t>The following personal financial relationships with commercial interests' relevant to this presentation existed during the past 12 months:</a:t>
            </a:r>
          </a:p>
          <a:p>
            <a:pPr marL="0" indent="0">
              <a:buNone/>
            </a:pPr>
            <a:endParaRPr lang="en-US" dirty="0">
              <a:solidFill>
                <a:srgbClr val="002567"/>
              </a:solidFill>
              <a:latin typeface="Roboto" panose="02000000000000000000" pitchFamily="2" charset="0"/>
              <a:ea typeface="Roboto" panose="02000000000000000000" pitchFamily="2" charset="0"/>
            </a:endParaRPr>
          </a:p>
          <a:p>
            <a:pPr marL="0" indent="0">
              <a:buNone/>
            </a:pPr>
            <a:r>
              <a:rPr lang="en-US" dirty="0">
                <a:solidFill>
                  <a:srgbClr val="002567"/>
                </a:solidFill>
                <a:latin typeface="Roboto" panose="02000000000000000000" pitchFamily="2" charset="0"/>
                <a:ea typeface="Roboto" panose="02000000000000000000" pitchFamily="2" charset="0"/>
              </a:rPr>
              <a:t>No relationships to disclose or list</a:t>
            </a:r>
          </a:p>
          <a:p>
            <a:endParaRPr lang="en-US" dirty="0"/>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276830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Objectives</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1803553"/>
            <a:ext cx="9675868" cy="4351338"/>
          </a:xfrm>
        </p:spPr>
        <p:txBody>
          <a:bodyPr>
            <a:normAutofit fontScale="85000" lnSpcReduction="10000"/>
          </a:bodyPr>
          <a:lstStyle/>
          <a:p>
            <a:pPr>
              <a:lnSpc>
                <a:spcPct val="150000"/>
              </a:lnSpc>
            </a:pPr>
            <a:r>
              <a:rPr lang="en-US" sz="3200" dirty="0">
                <a:latin typeface="Roboto" panose="02000000000000000000" pitchFamily="2" charset="0"/>
                <a:ea typeface="Roboto" panose="02000000000000000000" pitchFamily="2" charset="0"/>
              </a:rPr>
              <a:t>Understand role of social work </a:t>
            </a:r>
          </a:p>
          <a:p>
            <a:pPr>
              <a:lnSpc>
                <a:spcPct val="150000"/>
              </a:lnSpc>
            </a:pPr>
            <a:r>
              <a:rPr lang="en-US" sz="3200" dirty="0">
                <a:latin typeface="Roboto" panose="02000000000000000000" pitchFamily="2" charset="0"/>
                <a:ea typeface="Roboto" panose="02000000000000000000" pitchFamily="2" charset="0"/>
              </a:rPr>
              <a:t>Discussion of insurance coverage and accessing needed care  </a:t>
            </a:r>
          </a:p>
          <a:p>
            <a:pPr>
              <a:lnSpc>
                <a:spcPct val="150000"/>
              </a:lnSpc>
            </a:pPr>
            <a:r>
              <a:rPr lang="en-US" sz="3200" dirty="0">
                <a:latin typeface="Roboto" panose="02000000000000000000" pitchFamily="2" charset="0"/>
                <a:ea typeface="Roboto" panose="02000000000000000000" pitchFamily="2" charset="0"/>
              </a:rPr>
              <a:t>Overview of the limitations and challenges in coverage of services </a:t>
            </a:r>
          </a:p>
          <a:p>
            <a:pPr>
              <a:lnSpc>
                <a:spcPct val="150000"/>
              </a:lnSpc>
            </a:pPr>
            <a:r>
              <a:rPr lang="en-US" sz="3200" dirty="0">
                <a:latin typeface="Roboto" panose="02000000000000000000" pitchFamily="2" charset="0"/>
                <a:ea typeface="Roboto" panose="02000000000000000000" pitchFamily="2" charset="0"/>
              </a:rPr>
              <a:t>Provide suggestions for coordinating needs appropriately</a:t>
            </a:r>
          </a:p>
          <a:p>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1419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What can a social worker help with?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99300" y="1803553"/>
            <a:ext cx="9675868" cy="4351338"/>
          </a:xfrm>
        </p:spPr>
        <p:txBody>
          <a:bodyPr>
            <a:normAutofit/>
          </a:bodyPr>
          <a:lstStyle/>
          <a:p>
            <a:pPr>
              <a:buSzPts val="1800"/>
            </a:pPr>
            <a:r>
              <a:rPr lang="en-US" sz="2400" b="0" i="0" u="none" strike="noStrike" kern="1200" baseline="0" dirty="0">
                <a:latin typeface="Roboto" panose="02000000000000000000" pitchFamily="2" charset="0"/>
                <a:ea typeface="Roboto" panose="02000000000000000000" pitchFamily="2" charset="0"/>
              </a:rPr>
              <a:t>Help cope with medical diagnoses and changes </a:t>
            </a:r>
          </a:p>
          <a:p>
            <a:pPr>
              <a:buSzPts val="1800"/>
            </a:pPr>
            <a:r>
              <a:rPr lang="en-US" sz="2400" b="0" i="0" u="none" strike="noStrike" kern="1200" baseline="0" dirty="0">
                <a:latin typeface="Roboto" panose="02000000000000000000" pitchFamily="2" charset="0"/>
                <a:ea typeface="Roboto" panose="02000000000000000000" pitchFamily="2" charset="0"/>
              </a:rPr>
              <a:t>Help find local resources </a:t>
            </a:r>
          </a:p>
          <a:p>
            <a:pPr>
              <a:buSzPts val="1800"/>
            </a:pPr>
            <a:r>
              <a:rPr lang="en-US" sz="2400" b="0" i="0" u="none" strike="noStrike" kern="1200" baseline="0" dirty="0">
                <a:latin typeface="Roboto" panose="02000000000000000000" pitchFamily="2" charset="0"/>
                <a:ea typeface="Roboto" panose="02000000000000000000" pitchFamily="2" charset="0"/>
              </a:rPr>
              <a:t>Provide information, support, and guidance for caregivers</a:t>
            </a:r>
          </a:p>
          <a:p>
            <a:pPr>
              <a:buSzPts val="1800"/>
            </a:pPr>
            <a:r>
              <a:rPr lang="en-US" sz="2400" b="0" i="0" u="none" strike="noStrike" kern="1200" baseline="0" dirty="0">
                <a:latin typeface="Roboto" panose="02000000000000000000" pitchFamily="2" charset="0"/>
                <a:ea typeface="Roboto" panose="02000000000000000000" pitchFamily="2" charset="0"/>
              </a:rPr>
              <a:t>Provide information on long-term care planning and assist with discussing advance directives (such as power of attorney, living will)</a:t>
            </a:r>
          </a:p>
          <a:p>
            <a:pPr>
              <a:buSzPts val="1800"/>
            </a:pPr>
            <a:r>
              <a:rPr lang="en-US" sz="2400" b="0" i="0" u="none" strike="noStrike" kern="1200" baseline="0" dirty="0">
                <a:latin typeface="Roboto" panose="02000000000000000000" pitchFamily="2" charset="0"/>
                <a:ea typeface="Roboto" panose="02000000000000000000" pitchFamily="2" charset="0"/>
              </a:rPr>
              <a:t>Help with connection to resources for coping, such as counseling or groups</a:t>
            </a:r>
          </a:p>
          <a:p>
            <a:pPr>
              <a:buSzPts val="1800"/>
            </a:pPr>
            <a:r>
              <a:rPr lang="en-US" sz="2400" b="0" i="0" u="none" strike="noStrike" kern="1200" baseline="0" dirty="0">
                <a:latin typeface="Roboto" panose="02000000000000000000" pitchFamily="2" charset="0"/>
                <a:ea typeface="Roboto" panose="02000000000000000000" pitchFamily="2" charset="0"/>
              </a:rPr>
              <a:t>Assist with questions about health insurance, prescription medications, and disability </a:t>
            </a:r>
          </a:p>
          <a:p>
            <a:pPr>
              <a:buSzPts val="1800"/>
            </a:pPr>
            <a:r>
              <a:rPr lang="en-US" sz="2400" b="0" i="0" u="none" strike="noStrike" kern="1200" baseline="0" dirty="0">
                <a:latin typeface="Roboto" panose="02000000000000000000" pitchFamily="2" charset="0"/>
                <a:ea typeface="Roboto" panose="02000000000000000000" pitchFamily="2" charset="0"/>
              </a:rPr>
              <a:t>Help with transportation options</a:t>
            </a:r>
          </a:p>
          <a:p>
            <a:pPr>
              <a:lnSpc>
                <a:spcPct val="115000"/>
              </a:lnSpc>
              <a:spcBef>
                <a:spcPts val="0"/>
              </a:spcBef>
              <a:spcAft>
                <a:spcPts val="1000"/>
              </a:spcAft>
            </a:pP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9287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Therapies</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31188" y="1534333"/>
            <a:ext cx="9675868" cy="5196552"/>
          </a:xfrm>
        </p:spPr>
        <p:txBody>
          <a:bodyPr>
            <a:normAutofit/>
          </a:bodyPr>
          <a:lstStyle/>
          <a:p>
            <a:pPr marL="0" indent="0" algn="ctr">
              <a:buNone/>
            </a:pPr>
            <a:r>
              <a:rPr lang="en-US" sz="2000" dirty="0">
                <a:effectLst/>
                <a:latin typeface="Roboto" panose="02000000000000000000" pitchFamily="2" charset="0"/>
                <a:ea typeface="Roboto" panose="02000000000000000000" pitchFamily="2" charset="0"/>
              </a:rPr>
              <a:t>Therapy can be very beneficial for people in improving, maintaining, preventing or slowing decline in a person’s current level of functioning </a:t>
            </a:r>
          </a:p>
          <a:p>
            <a:r>
              <a:rPr lang="en-US" sz="2000" dirty="0">
                <a:latin typeface="Roboto" panose="02000000000000000000" pitchFamily="2" charset="0"/>
                <a:ea typeface="Roboto" panose="02000000000000000000" pitchFamily="2" charset="0"/>
              </a:rPr>
              <a:t>Physical therapy </a:t>
            </a:r>
          </a:p>
          <a:p>
            <a:pPr lvl="1"/>
            <a:r>
              <a:rPr lang="en-US" sz="2000" dirty="0">
                <a:latin typeface="Roboto" panose="02000000000000000000" pitchFamily="2" charset="0"/>
                <a:ea typeface="Roboto" panose="02000000000000000000" pitchFamily="2" charset="0"/>
              </a:rPr>
              <a:t>A</a:t>
            </a:r>
            <a:r>
              <a:rPr lang="en-US" sz="2000" b="0" dirty="0">
                <a:effectLst/>
                <a:latin typeface="Roboto" panose="02000000000000000000" pitchFamily="2" charset="0"/>
                <a:ea typeface="Roboto" panose="02000000000000000000" pitchFamily="2" charset="0"/>
              </a:rPr>
              <a:t>ims to ease </a:t>
            </a:r>
            <a:r>
              <a:rPr lang="en-US" sz="2000" b="0" strike="noStrike" dirty="0">
                <a:effectLst/>
                <a:latin typeface="Roboto" panose="02000000000000000000" pitchFamily="2" charset="0"/>
                <a:ea typeface="Roboto" panose="02000000000000000000" pitchFamily="2" charset="0"/>
              </a:rPr>
              <a:t>pain</a:t>
            </a:r>
            <a:r>
              <a:rPr lang="en-US" sz="2000" b="0" dirty="0">
                <a:effectLst/>
                <a:latin typeface="Roboto" panose="02000000000000000000" pitchFamily="2" charset="0"/>
                <a:ea typeface="Roboto" panose="02000000000000000000" pitchFamily="2" charset="0"/>
              </a:rPr>
              <a:t> and help you function, move, and live better</a:t>
            </a:r>
          </a:p>
          <a:p>
            <a:r>
              <a:rPr lang="en-US" sz="2000" dirty="0">
                <a:latin typeface="Roboto" panose="02000000000000000000" pitchFamily="2" charset="0"/>
                <a:ea typeface="Roboto" panose="02000000000000000000" pitchFamily="2" charset="0"/>
              </a:rPr>
              <a:t>Occupational therapy</a:t>
            </a:r>
          </a:p>
          <a:p>
            <a:pPr lvl="1"/>
            <a:r>
              <a:rPr lang="en-US" sz="2000" dirty="0">
                <a:effectLst/>
                <a:latin typeface="Roboto" panose="02000000000000000000" pitchFamily="2" charset="0"/>
                <a:ea typeface="Roboto" panose="02000000000000000000" pitchFamily="2" charset="0"/>
              </a:rPr>
              <a:t>Assists individuals to develop, improve, and maintain the skills needed for daily living</a:t>
            </a:r>
          </a:p>
          <a:p>
            <a:r>
              <a:rPr lang="en-US" sz="2000" dirty="0">
                <a:latin typeface="Roboto" panose="02000000000000000000" pitchFamily="2" charset="0"/>
                <a:ea typeface="Roboto" panose="02000000000000000000" pitchFamily="2" charset="0"/>
              </a:rPr>
              <a:t>Speech therapy </a:t>
            </a:r>
          </a:p>
          <a:p>
            <a:pPr lvl="1"/>
            <a:r>
              <a:rPr lang="en-US" sz="2000" dirty="0">
                <a:effectLst/>
                <a:latin typeface="Roboto" panose="02000000000000000000" pitchFamily="2" charset="0"/>
                <a:ea typeface="Roboto" panose="02000000000000000000" pitchFamily="2" charset="0"/>
              </a:rPr>
              <a:t>Aims to improve or maintain communication skills and also address issues with swallowing</a:t>
            </a:r>
          </a:p>
          <a:p>
            <a:pPr lvl="1"/>
            <a:endParaRPr lang="en-US" sz="2000" dirty="0">
              <a:effectLst/>
              <a:latin typeface="Roboto" panose="02000000000000000000" pitchFamily="2" charset="0"/>
              <a:ea typeface="Roboto" panose="02000000000000000000" pitchFamily="2" charset="0"/>
            </a:endParaRPr>
          </a:p>
          <a:p>
            <a:pPr algn="l"/>
            <a:r>
              <a:rPr lang="en-US" sz="2000" dirty="0">
                <a:latin typeface="Roboto" panose="02000000000000000000" pitchFamily="2" charset="0"/>
                <a:ea typeface="Roboto" panose="02000000000000000000" pitchFamily="2" charset="0"/>
              </a:rPr>
              <a:t>Insurance Coverage: </a:t>
            </a:r>
            <a:r>
              <a:rPr lang="en-US" sz="2000" b="0" i="0" dirty="0">
                <a:effectLst/>
                <a:latin typeface="Roboto" panose="02000000000000000000" pitchFamily="2" charset="0"/>
                <a:ea typeface="Roboto" panose="02000000000000000000" pitchFamily="2" charset="0"/>
              </a:rPr>
              <a:t>Most insurance plans, including Medicare, workers' compensation, and private insurers (may not cover all costs)</a:t>
            </a:r>
          </a:p>
          <a:p>
            <a:pPr algn="l"/>
            <a:r>
              <a:rPr lang="en-US" sz="2000" dirty="0">
                <a:latin typeface="Roboto" panose="02000000000000000000" pitchFamily="2" charset="0"/>
                <a:ea typeface="Roboto" panose="02000000000000000000" pitchFamily="2" charset="0"/>
              </a:rPr>
              <a:t>Maintenance Therapy </a:t>
            </a:r>
          </a:p>
          <a:p>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3278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Genetic Testing </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31188" y="1614796"/>
            <a:ext cx="9675868" cy="4779823"/>
          </a:xfrm>
        </p:spPr>
        <p:txBody>
          <a:bodyPr>
            <a:normAutofit/>
          </a:bodyPr>
          <a:lstStyle/>
          <a:p>
            <a:r>
              <a:rPr lang="en-US" sz="3200" dirty="0">
                <a:latin typeface="Roboto" panose="02000000000000000000" pitchFamily="2" charset="0"/>
                <a:ea typeface="Roboto" panose="02000000000000000000" pitchFamily="2" charset="0"/>
              </a:rPr>
              <a:t>Cost and Insurance Coverage </a:t>
            </a:r>
          </a:p>
          <a:p>
            <a:pPr lvl="1"/>
            <a:r>
              <a:rPr lang="en-US" sz="2800" dirty="0">
                <a:solidFill>
                  <a:srgbClr val="000000"/>
                </a:solidFill>
                <a:latin typeface="Roboto" panose="02000000000000000000" pitchFamily="2" charset="0"/>
                <a:ea typeface="Roboto" panose="02000000000000000000" pitchFamily="2" charset="0"/>
                <a:cs typeface="Calibri" panose="020F0502020204030204" pitchFamily="34" charset="0"/>
              </a:rPr>
              <a:t>V</a:t>
            </a:r>
            <a:r>
              <a:rPr lang="en-US" sz="2800" dirty="0">
                <a:solidFill>
                  <a:srgbClr val="000000"/>
                </a:solidFill>
                <a:effectLst/>
                <a:latin typeface="Roboto" panose="02000000000000000000" pitchFamily="2" charset="0"/>
                <a:ea typeface="Roboto" panose="02000000000000000000" pitchFamily="2" charset="0"/>
                <a:cs typeface="Calibri" panose="020F0502020204030204" pitchFamily="34" charset="0"/>
              </a:rPr>
              <a:t>aries based on your insurance policy, the laboratory completing the testing, who is ordering the genetic testing on your behalf, and the ordering entities relationship or agreement with the lab </a:t>
            </a:r>
          </a:p>
          <a:p>
            <a:pPr lvl="1"/>
            <a:r>
              <a:rPr lang="en-US" sz="2800" dirty="0">
                <a:solidFill>
                  <a:srgbClr val="000000"/>
                </a:solidFill>
                <a:effectLst/>
                <a:latin typeface="Roboto" panose="02000000000000000000" pitchFamily="2" charset="0"/>
                <a:ea typeface="Roboto" panose="02000000000000000000" pitchFamily="2" charset="0"/>
                <a:cs typeface="Calibri" panose="020F0502020204030204" pitchFamily="34" charset="0"/>
              </a:rPr>
              <a:t>May require pre-authorization and letter of medical necessity</a:t>
            </a:r>
          </a:p>
          <a:p>
            <a:r>
              <a:rPr lang="en-US" sz="3200" dirty="0">
                <a:latin typeface="Roboto" panose="02000000000000000000" pitchFamily="2" charset="0"/>
                <a:ea typeface="Roboto" panose="02000000000000000000" pitchFamily="2" charset="0"/>
              </a:rPr>
              <a:t>Financial assistance may be available </a:t>
            </a:r>
          </a:p>
          <a:p>
            <a:pPr lvl="1"/>
            <a:r>
              <a:rPr lang="en-US" sz="2800" dirty="0">
                <a:latin typeface="Roboto" panose="02000000000000000000" pitchFamily="2" charset="0"/>
                <a:ea typeface="Roboto" panose="02000000000000000000" pitchFamily="2" charset="0"/>
              </a:rPr>
              <a:t>Some labs have their own assistance programs </a:t>
            </a:r>
          </a:p>
          <a:p>
            <a:pPr lvl="1"/>
            <a:r>
              <a:rPr lang="en-US" sz="2800" dirty="0">
                <a:latin typeface="Roboto" panose="02000000000000000000" pitchFamily="2" charset="0"/>
                <a:ea typeface="Roboto" panose="02000000000000000000" pitchFamily="2" charset="0"/>
              </a:rPr>
              <a:t>Ask about sliding scale or self-pay rate</a:t>
            </a:r>
          </a:p>
          <a:p>
            <a:pPr marL="0" indent="0" algn="ctr">
              <a:buNone/>
            </a:pPr>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81730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Durable Medical Equipment (DME)</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31188" y="1634253"/>
            <a:ext cx="9675868" cy="5096625"/>
          </a:xfrm>
        </p:spPr>
        <p:txBody>
          <a:bodyPr>
            <a:normAutofit fontScale="40000" lnSpcReduction="20000"/>
          </a:bodyPr>
          <a:lstStyle/>
          <a:p>
            <a:r>
              <a:rPr lang="en-US" sz="5100" dirty="0">
                <a:latin typeface="Roboto" panose="02000000000000000000" pitchFamily="2" charset="0"/>
                <a:ea typeface="Roboto" panose="02000000000000000000" pitchFamily="2" charset="0"/>
              </a:rPr>
              <a:t>Commonly used durable medical equipment</a:t>
            </a:r>
          </a:p>
          <a:p>
            <a:pPr lvl="1"/>
            <a:r>
              <a:rPr lang="en-US" sz="4000" dirty="0">
                <a:latin typeface="Roboto" panose="02000000000000000000" pitchFamily="2" charset="0"/>
                <a:ea typeface="Roboto" panose="02000000000000000000" pitchFamily="2" charset="0"/>
              </a:rPr>
              <a:t>Walkers, canes, manual and power wheelchairs, </a:t>
            </a:r>
            <a:r>
              <a:rPr lang="en-US" sz="4000" dirty="0" err="1">
                <a:latin typeface="Roboto" panose="02000000000000000000" pitchFamily="2" charset="0"/>
                <a:ea typeface="Roboto" panose="02000000000000000000" pitchFamily="2" charset="0"/>
              </a:rPr>
              <a:t>etc</a:t>
            </a:r>
            <a:r>
              <a:rPr lang="en-US" sz="4000" dirty="0">
                <a:latin typeface="Roboto" panose="02000000000000000000" pitchFamily="2" charset="0"/>
                <a:ea typeface="Roboto" panose="02000000000000000000" pitchFamily="2" charset="0"/>
              </a:rPr>
              <a:t> </a:t>
            </a:r>
          </a:p>
          <a:p>
            <a:pPr marL="457200" lvl="1" indent="0">
              <a:buNone/>
            </a:pPr>
            <a:endParaRPr lang="en-US" sz="4000" dirty="0">
              <a:latin typeface="Roboto" panose="02000000000000000000" pitchFamily="2" charset="0"/>
              <a:ea typeface="Roboto" panose="02000000000000000000" pitchFamily="2" charset="0"/>
            </a:endParaRPr>
          </a:p>
          <a:p>
            <a:r>
              <a:rPr lang="en-US" sz="5100" dirty="0">
                <a:latin typeface="Roboto" panose="02000000000000000000" pitchFamily="2" charset="0"/>
                <a:ea typeface="Roboto" panose="02000000000000000000" pitchFamily="2" charset="0"/>
              </a:rPr>
              <a:t>Insurance coverage</a:t>
            </a:r>
          </a:p>
          <a:p>
            <a:pPr lvl="1"/>
            <a:r>
              <a:rPr lang="en-US" sz="4000" dirty="0">
                <a:latin typeface="Roboto" panose="02000000000000000000" pitchFamily="2" charset="0"/>
                <a:ea typeface="Roboto" panose="02000000000000000000" pitchFamily="2" charset="0"/>
              </a:rPr>
              <a:t>Is durable, meaning it is able to withstand repeated use</a:t>
            </a:r>
          </a:p>
          <a:p>
            <a:pPr lvl="1"/>
            <a:r>
              <a:rPr lang="en-US" sz="4000" dirty="0">
                <a:latin typeface="Roboto" panose="02000000000000000000" pitchFamily="2" charset="0"/>
                <a:ea typeface="Roboto" panose="02000000000000000000" pitchFamily="2" charset="0"/>
              </a:rPr>
              <a:t>Serves a medical purpose</a:t>
            </a:r>
          </a:p>
          <a:p>
            <a:pPr lvl="1"/>
            <a:r>
              <a:rPr lang="en-US" sz="4000" dirty="0">
                <a:latin typeface="Roboto" panose="02000000000000000000" pitchFamily="2" charset="0"/>
                <a:ea typeface="Roboto" panose="02000000000000000000" pitchFamily="2" charset="0"/>
              </a:rPr>
              <a:t>Is appropriate for use in the home, although you can also use it outside the home</a:t>
            </a:r>
          </a:p>
          <a:p>
            <a:pPr lvl="1"/>
            <a:r>
              <a:rPr lang="en-US" sz="4000" dirty="0">
                <a:latin typeface="Roboto" panose="02000000000000000000" pitchFamily="2" charset="0"/>
                <a:ea typeface="Roboto" panose="02000000000000000000" pitchFamily="2" charset="0"/>
              </a:rPr>
              <a:t>And, is likely to last for three years or more</a:t>
            </a:r>
          </a:p>
          <a:p>
            <a:pPr lvl="1"/>
            <a:endParaRPr lang="en-US" sz="4000" dirty="0">
              <a:latin typeface="Roboto" panose="02000000000000000000" pitchFamily="2" charset="0"/>
              <a:ea typeface="Roboto" panose="02000000000000000000" pitchFamily="2" charset="0"/>
            </a:endParaRPr>
          </a:p>
          <a:p>
            <a:r>
              <a:rPr lang="en-US" sz="5100" dirty="0">
                <a:latin typeface="Roboto" panose="02000000000000000000" pitchFamily="2" charset="0"/>
                <a:ea typeface="Roboto" panose="02000000000000000000" pitchFamily="2" charset="0"/>
              </a:rPr>
              <a:t>Some items may not be covered </a:t>
            </a:r>
          </a:p>
          <a:p>
            <a:pPr lvl="1"/>
            <a:r>
              <a:rPr lang="en-US" sz="4000" dirty="0">
                <a:latin typeface="Roboto" panose="02000000000000000000" pitchFamily="2" charset="0"/>
                <a:ea typeface="Roboto" panose="02000000000000000000" pitchFamily="2" charset="0"/>
              </a:rPr>
              <a:t>Example, grab bars, raised toilet seat, wheelchair ramps</a:t>
            </a:r>
          </a:p>
          <a:p>
            <a:pPr lvl="1"/>
            <a:endParaRPr lang="en-US" sz="4000" dirty="0">
              <a:latin typeface="Roboto" panose="02000000000000000000" pitchFamily="2" charset="0"/>
              <a:ea typeface="Roboto" panose="02000000000000000000" pitchFamily="2" charset="0"/>
            </a:endParaRPr>
          </a:p>
          <a:p>
            <a:r>
              <a:rPr lang="en-US" sz="5100" dirty="0">
                <a:latin typeface="Roboto" panose="02000000000000000000" pitchFamily="2" charset="0"/>
                <a:ea typeface="Roboto" panose="02000000000000000000" pitchFamily="2" charset="0"/>
              </a:rPr>
              <a:t>Assistance if not covered by insurance</a:t>
            </a:r>
          </a:p>
          <a:p>
            <a:pPr lvl="1"/>
            <a:r>
              <a:rPr lang="en-US" sz="4000" dirty="0">
                <a:latin typeface="Roboto" panose="02000000000000000000" pitchFamily="2" charset="0"/>
                <a:ea typeface="Roboto" panose="02000000000000000000" pitchFamily="2" charset="0"/>
              </a:rPr>
              <a:t>DME Loan/Lending closets </a:t>
            </a:r>
          </a:p>
          <a:p>
            <a:pPr lvl="1"/>
            <a:r>
              <a:rPr lang="en-US" sz="4000" dirty="0">
                <a:latin typeface="Roboto" panose="02000000000000000000" pitchFamily="2" charset="0"/>
                <a:ea typeface="Roboto" panose="02000000000000000000" pitchFamily="2" charset="0"/>
              </a:rPr>
              <a:t>Assistive Technology Websites</a:t>
            </a:r>
          </a:p>
          <a:p>
            <a:pPr lvl="1"/>
            <a:r>
              <a:rPr lang="en-US" sz="4000" dirty="0">
                <a:latin typeface="Roboto" panose="02000000000000000000" pitchFamily="2" charset="0"/>
                <a:ea typeface="Roboto" panose="02000000000000000000" pitchFamily="2" charset="0"/>
              </a:rPr>
              <a:t>Assistive Technology Loans </a:t>
            </a:r>
          </a:p>
          <a:p>
            <a:pPr lvl="1"/>
            <a:r>
              <a:rPr lang="en-US" sz="4000" dirty="0">
                <a:latin typeface="Roboto" panose="02000000000000000000" pitchFamily="2" charset="0"/>
                <a:ea typeface="Roboto" panose="02000000000000000000" pitchFamily="2" charset="0"/>
              </a:rPr>
              <a:t>State-based grants </a:t>
            </a:r>
          </a:p>
          <a:p>
            <a:pPr lvl="1"/>
            <a:r>
              <a:rPr lang="en-US" sz="4000" dirty="0">
                <a:latin typeface="Roboto" panose="02000000000000000000" pitchFamily="2" charset="0"/>
                <a:ea typeface="Roboto" panose="02000000000000000000" pitchFamily="2" charset="0"/>
              </a:rPr>
              <a:t>Long-term care policy</a:t>
            </a:r>
          </a:p>
          <a:p>
            <a:pPr marL="0" indent="0" algn="ctr">
              <a:buNone/>
            </a:pPr>
            <a:endParaRPr lang="en-US" sz="1400" dirty="0">
              <a:latin typeface="Roboto" panose="02000000000000000000" pitchFamily="2" charset="0"/>
              <a:ea typeface="Roboto" panose="02000000000000000000" pitchFamily="2" charset="0"/>
            </a:endParaRPr>
          </a:p>
        </p:txBody>
      </p:sp>
      <p:pic>
        <p:nvPicPr>
          <p:cNvPr id="3" name="Picture 2" descr="Person on a wheelchair">
            <a:extLst>
              <a:ext uri="{FF2B5EF4-FFF2-40B4-BE49-F238E27FC236}">
                <a16:creationId xmlns:a16="http://schemas.microsoft.com/office/drawing/2014/main" id="{33E49A9C-14A9-A841-A063-9A0AE509B368}"/>
              </a:ext>
            </a:extLst>
          </p:cNvPr>
          <p:cNvPicPr>
            <a:picLocks noChangeAspect="1"/>
          </p:cNvPicPr>
          <p:nvPr/>
        </p:nvPicPr>
        <p:blipFill rotWithShape="1">
          <a:blip r:embed="rId5">
            <a:extLst>
              <a:ext uri="{28A0092B-C50C-407E-A947-70E740481C1C}">
                <a14:useLocalDpi xmlns:a14="http://schemas.microsoft.com/office/drawing/2010/main" val="0"/>
              </a:ext>
            </a:extLst>
          </a:blip>
          <a:srcRect l="19096" r="18789" b="23108"/>
          <a:stretch/>
        </p:blipFill>
        <p:spPr>
          <a:xfrm>
            <a:off x="9052129" y="990629"/>
            <a:ext cx="2470826" cy="2039250"/>
          </a:xfrm>
          <a:prstGeom prst="rect">
            <a:avLst/>
          </a:prstGeom>
        </p:spPr>
      </p:pic>
      <p:pic>
        <p:nvPicPr>
          <p:cNvPr id="17" name="Picture 16" descr="Elderly man walking with dog">
            <a:extLst>
              <a:ext uri="{FF2B5EF4-FFF2-40B4-BE49-F238E27FC236}">
                <a16:creationId xmlns:a16="http://schemas.microsoft.com/office/drawing/2014/main" id="{4DF94298-EC9D-2042-8980-02220F94CCE1}"/>
              </a:ext>
            </a:extLst>
          </p:cNvPr>
          <p:cNvPicPr>
            <a:picLocks noChangeAspect="1"/>
          </p:cNvPicPr>
          <p:nvPr/>
        </p:nvPicPr>
        <p:blipFill rotWithShape="1">
          <a:blip r:embed="rId6">
            <a:extLst>
              <a:ext uri="{28A0092B-C50C-407E-A947-70E740481C1C}">
                <a14:useLocalDpi xmlns:a14="http://schemas.microsoft.com/office/drawing/2010/main" val="0"/>
              </a:ext>
            </a:extLst>
          </a:blip>
          <a:srcRect l="43317" b="1853"/>
          <a:stretch/>
        </p:blipFill>
        <p:spPr>
          <a:xfrm>
            <a:off x="9193856" y="3961259"/>
            <a:ext cx="2187372" cy="2524975"/>
          </a:xfrm>
          <a:prstGeom prst="rect">
            <a:avLst/>
          </a:prstGeom>
        </p:spPr>
      </p:pic>
    </p:spTree>
    <p:extLst>
      <p:ext uri="{BB962C8B-B14F-4D97-AF65-F5344CB8AC3E}">
        <p14:creationId xmlns:p14="http://schemas.microsoft.com/office/powerpoint/2010/main" val="203730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Home Modifications</a:t>
            </a:r>
          </a:p>
        </p:txBody>
      </p:sp>
      <p:sp>
        <p:nvSpPr>
          <p:cNvPr id="10" name="Content Placeholder 9">
            <a:extLst>
              <a:ext uri="{FF2B5EF4-FFF2-40B4-BE49-F238E27FC236}">
                <a16:creationId xmlns:a16="http://schemas.microsoft.com/office/drawing/2014/main" id="{2A306668-B8C8-4404-BF84-2E3D490BCE94}"/>
              </a:ext>
            </a:extLst>
          </p:cNvPr>
          <p:cNvSpPr>
            <a:spLocks noGrp="1"/>
          </p:cNvSpPr>
          <p:nvPr>
            <p:ph sz="half" idx="1"/>
          </p:nvPr>
        </p:nvSpPr>
        <p:spPr>
          <a:xfrm>
            <a:off x="2131188" y="1634252"/>
            <a:ext cx="9675868" cy="5096632"/>
          </a:xfrm>
        </p:spPr>
        <p:txBody>
          <a:bodyPr>
            <a:normAutofit fontScale="92500" lnSpcReduction="10000"/>
          </a:bodyPr>
          <a:lstStyle/>
          <a:p>
            <a:r>
              <a:rPr lang="en-US" dirty="0">
                <a:latin typeface="Roboto" panose="02000000000000000000" pitchFamily="2" charset="0"/>
                <a:ea typeface="Roboto" panose="02000000000000000000" pitchFamily="2" charset="0"/>
              </a:rPr>
              <a:t>Designed to maintain independence and prevent accidents</a:t>
            </a:r>
          </a:p>
          <a:p>
            <a:endParaRPr lang="en-US" sz="900"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Home safety evaluation to determine needs</a:t>
            </a:r>
          </a:p>
          <a:p>
            <a:pPr lvl="1"/>
            <a:r>
              <a:rPr lang="en-US" dirty="0">
                <a:latin typeface="Roboto" panose="02000000000000000000" pitchFamily="2" charset="0"/>
                <a:ea typeface="Roboto" panose="02000000000000000000" pitchFamily="2" charset="0"/>
              </a:rPr>
              <a:t>OT home safety evaluation often covered by insurance</a:t>
            </a:r>
          </a:p>
          <a:p>
            <a:pPr marL="457200" lvl="1" indent="0">
              <a:buNone/>
            </a:pPr>
            <a:endParaRPr lang="en-US" sz="900"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Modifications are not commonly covered by healthcare insurance </a:t>
            </a:r>
          </a:p>
          <a:p>
            <a:endParaRPr lang="en-US" sz="900"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Funding options include:</a:t>
            </a:r>
          </a:p>
          <a:p>
            <a:pPr lvl="1"/>
            <a:r>
              <a:rPr lang="en-US" dirty="0">
                <a:latin typeface="Roboto" panose="02000000000000000000" pitchFamily="2" charset="0"/>
                <a:ea typeface="Roboto" panose="02000000000000000000" pitchFamily="2" charset="0"/>
              </a:rPr>
              <a:t>State-based home modification grants  </a:t>
            </a:r>
          </a:p>
          <a:p>
            <a:pPr lvl="1"/>
            <a:r>
              <a:rPr lang="en-US" dirty="0">
                <a:latin typeface="Roboto" panose="02000000000000000000" pitchFamily="2" charset="0"/>
                <a:ea typeface="Roboto" panose="02000000000000000000" pitchFamily="2" charset="0"/>
              </a:rPr>
              <a:t>Low interest loans</a:t>
            </a:r>
          </a:p>
          <a:p>
            <a:pPr lvl="1"/>
            <a:r>
              <a:rPr lang="en-US" dirty="0">
                <a:latin typeface="Roboto" panose="02000000000000000000" pitchFamily="2" charset="0"/>
                <a:ea typeface="Roboto" panose="02000000000000000000" pitchFamily="2" charset="0"/>
              </a:rPr>
              <a:t>Payment plans</a:t>
            </a:r>
          </a:p>
          <a:p>
            <a:pPr lvl="1"/>
            <a:r>
              <a:rPr lang="en-US" dirty="0">
                <a:latin typeface="Roboto" panose="02000000000000000000" pitchFamily="2" charset="0"/>
                <a:ea typeface="Roboto" panose="02000000000000000000" pitchFamily="2" charset="0"/>
              </a:rPr>
              <a:t>Veteran’s benefits</a:t>
            </a:r>
          </a:p>
          <a:p>
            <a:pPr lvl="1"/>
            <a:r>
              <a:rPr lang="en-US" dirty="0">
                <a:latin typeface="Roboto" panose="02000000000000000000" pitchFamily="2" charset="0"/>
                <a:ea typeface="Roboto" panose="02000000000000000000" pitchFamily="2" charset="0"/>
              </a:rPr>
              <a:t>Long-term care policy</a:t>
            </a:r>
          </a:p>
          <a:p>
            <a:pPr lvl="1"/>
            <a:r>
              <a:rPr lang="en-US" dirty="0">
                <a:latin typeface="Roboto" panose="02000000000000000000" pitchFamily="2" charset="0"/>
                <a:ea typeface="Roboto" panose="02000000000000000000" pitchFamily="2" charset="0"/>
              </a:rPr>
              <a:t>Medicaid </a:t>
            </a:r>
          </a:p>
          <a:p>
            <a:pPr marL="0" indent="0" algn="ctr">
              <a:buNone/>
            </a:pPr>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38460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3" ma:contentTypeDescription="Create a new document." ma:contentTypeScope="" ma:versionID="c5f9d831a499722bf1620d6787ce8ef9">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2fbeb563e2c790bd008335b132ccec5b"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9427DC-8CCE-4C61-95B1-E0FD1B32B97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B5F377F-3FA0-402C-8FB5-62D2A066BADA}">
  <ds:schemaRefs>
    <ds:schemaRef ds:uri="http://schemas.microsoft.com/sharepoint/v3/contenttype/forms"/>
  </ds:schemaRefs>
</ds:datastoreItem>
</file>

<file path=customXml/itemProps3.xml><?xml version="1.0" encoding="utf-8"?>
<ds:datastoreItem xmlns:ds="http://schemas.openxmlformats.org/officeDocument/2006/customXml" ds:itemID="{BACEF543-B88E-4D05-8A96-5DAA27B67882}"/>
</file>

<file path=docProps/app.xml><?xml version="1.0" encoding="utf-8"?>
<Properties xmlns="http://schemas.openxmlformats.org/officeDocument/2006/extended-properties" xmlns:vt="http://schemas.openxmlformats.org/officeDocument/2006/docPropsVTypes">
  <Template/>
  <TotalTime>487</TotalTime>
  <Words>3790</Words>
  <Application>Microsoft Office PowerPoint</Application>
  <PresentationFormat>Widescreen</PresentationFormat>
  <Paragraphs>244</Paragraphs>
  <Slides>12</Slides>
  <Notes>10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Lucida Grande</vt:lpstr>
      <vt:lpstr>Roboto</vt:lpstr>
      <vt:lpstr>Roboto Black</vt:lpstr>
      <vt:lpstr>Symbol</vt:lpstr>
      <vt:lpstr>Office Theme</vt:lpstr>
      <vt:lpstr>PowerPoint Presentation</vt:lpstr>
      <vt:lpstr>DISCLAIMER</vt:lpstr>
      <vt:lpstr>PRESENTER DISCLOSURES</vt:lpstr>
      <vt:lpstr>Objectives</vt:lpstr>
      <vt:lpstr>What can a social worker help with? </vt:lpstr>
      <vt:lpstr>Therapies</vt:lpstr>
      <vt:lpstr>Genetic Testing </vt:lpstr>
      <vt:lpstr>Durable Medical Equipment (DME)</vt:lpstr>
      <vt:lpstr>Home Modifications</vt:lpstr>
      <vt:lpstr>Accommodations and Disability</vt:lpstr>
      <vt:lpstr>Resources</vt:lpstr>
      <vt:lpstr>Online Resources and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Utting, Mollie</dc:creator>
  <cp:lastModifiedBy>Shogren, Lori</cp:lastModifiedBy>
  <cp:revision>11</cp:revision>
  <dcterms:created xsi:type="dcterms:W3CDTF">2022-01-14T16:59:00Z</dcterms:created>
  <dcterms:modified xsi:type="dcterms:W3CDTF">2022-02-16T14:31:03Z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