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330" r:id="rId3"/>
    <p:sldId id="585" r:id="rId4"/>
    <p:sldId id="528" r:id="rId5"/>
    <p:sldId id="529" r:id="rId6"/>
    <p:sldId id="586" r:id="rId7"/>
    <p:sldId id="583" r:id="rId8"/>
    <p:sldId id="587" r:id="rId9"/>
    <p:sldId id="275" r:id="rId10"/>
    <p:sldId id="276" r:id="rId11"/>
    <p:sldId id="331" r:id="rId12"/>
    <p:sldId id="539" r:id="rId13"/>
    <p:sldId id="534" r:id="rId14"/>
    <p:sldId id="538" r:id="rId15"/>
    <p:sldId id="577" r:id="rId16"/>
    <p:sldId id="58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19"/>
    <p:restoredTop sz="93881"/>
  </p:normalViewPr>
  <p:slideViewPr>
    <p:cSldViewPr snapToGrid="0" snapToObjects="1">
      <p:cViewPr varScale="1">
        <p:scale>
          <a:sx n="109" d="100"/>
          <a:sy n="109" d="100"/>
        </p:scale>
        <p:origin x="5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78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61955-BE9A-4B4D-8A1A-ECC833688D80}" type="datetimeFigureOut">
              <a:rPr lang="en-US" smtClean="0"/>
              <a:t>2/12/21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C8526-FF38-EB44-A2CE-58E2F2132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5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57647B7B-D21A-F54B-8B67-BC810C9461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A372D041-C796-1947-AA47-0853CEA0B5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415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57647B7B-D21A-F54B-8B67-BC810C9461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A372D041-C796-1947-AA47-0853CEA0B5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61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57647B7B-D21A-F54B-8B67-BC810C9461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A372D041-C796-1947-AA47-0853CEA0B5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88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57647B7B-D21A-F54B-8B67-BC810C9461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A372D041-C796-1947-AA47-0853CEA0B5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09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305B42E7-CB25-6044-9910-9129E52F42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3A674107-F3C3-0A47-86A5-7EE3C7D3A7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428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E57B0CDE-29CD-114D-B6A3-477EE0EB17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2221C0B0-128A-A843-B794-8DB52FBC52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23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7AE44E4E-903C-2C44-8597-6B4E1FCAE0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865C82F4-88E7-7344-8D3B-B7FCA243ED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610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57647B7B-D21A-F54B-8B67-BC810C9461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A372D041-C796-1947-AA47-0853CEA0B5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64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Navigating The Diagnostic Journey (The Neurologists Perspective)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Chip Wilmot, MD PhD</a:t>
            </a:r>
          </a:p>
        </p:txBody>
      </p:sp>
    </p:spTree>
    <p:extLst>
      <p:ext uri="{BB962C8B-B14F-4D97-AF65-F5344CB8AC3E}">
        <p14:creationId xmlns:p14="http://schemas.microsoft.com/office/powerpoint/2010/main" val="2574412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latin typeface="Times" charset="0"/>
                <a:ea typeface="ＭＳ Ｐゴシック" charset="0"/>
                <a:cs typeface="ＭＳ Ｐゴシック" charset="0"/>
              </a:rPr>
              <a:t>Ataxia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22399" y="1028700"/>
            <a:ext cx="1317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969696"/>
                </a:solidFill>
              </a:rPr>
              <a:t>Acquired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400800" y="1600200"/>
            <a:ext cx="19143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folHlink"/>
                </a:solidFill>
              </a:rPr>
              <a:t>Inherited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581400" y="22098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chemeClr val="folHlink"/>
                </a:solidFill>
              </a:rPr>
              <a:t>primary</a:t>
            </a:r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367588" y="2438400"/>
            <a:ext cx="15478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949097"/>
                </a:solidFill>
              </a:rPr>
              <a:t>secondary</a:t>
            </a:r>
          </a:p>
          <a:p>
            <a:r>
              <a:rPr lang="en-US" sz="1800" dirty="0">
                <a:solidFill>
                  <a:srgbClr val="949097"/>
                </a:solidFill>
              </a:rPr>
              <a:t>-very syndromic</a:t>
            </a:r>
            <a:endParaRPr lang="en-US" sz="2800" dirty="0">
              <a:solidFill>
                <a:srgbClr val="949097"/>
              </a:solidFill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2971800" y="990600"/>
            <a:ext cx="914400" cy="2286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5105400" y="2133600"/>
            <a:ext cx="1524000" cy="3048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rot="3204934" flipH="1">
            <a:off x="7239000" y="2133600"/>
            <a:ext cx="609600" cy="304800"/>
          </a:xfrm>
          <a:prstGeom prst="line">
            <a:avLst/>
          </a:prstGeom>
          <a:noFill/>
          <a:ln w="9525">
            <a:solidFill>
              <a:srgbClr val="94909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04812" y="1600200"/>
            <a:ext cx="2374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dirty="0"/>
              <a:t>Autosomal Dominant</a:t>
            </a:r>
            <a:endParaRPr lang="en-US" sz="2800" dirty="0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429000" y="3429000"/>
            <a:ext cx="2374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Autosomal Recessive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5791200" y="2819400"/>
            <a:ext cx="1085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X-linked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04812" y="1950420"/>
            <a:ext cx="1676400" cy="4770537"/>
          </a:xfrm>
          <a:prstGeom prst="rect">
            <a:avLst/>
          </a:prstGeom>
          <a:noFill/>
          <a:ln w="9525">
            <a:solidFill>
              <a:srgbClr val="004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-SCA1</a:t>
            </a:r>
          </a:p>
          <a:p>
            <a:r>
              <a:rPr lang="en-US" sz="1600" dirty="0">
                <a:solidFill>
                  <a:srgbClr val="FFC000"/>
                </a:solidFill>
              </a:rPr>
              <a:t>-SCA2</a:t>
            </a:r>
          </a:p>
          <a:p>
            <a:r>
              <a:rPr lang="en-US" sz="1600" dirty="0">
                <a:solidFill>
                  <a:srgbClr val="FFC000"/>
                </a:solidFill>
              </a:rPr>
              <a:t>-SCA3</a:t>
            </a:r>
          </a:p>
          <a:p>
            <a:r>
              <a:rPr lang="en-US" sz="1600" dirty="0"/>
              <a:t>-SCA5</a:t>
            </a:r>
          </a:p>
          <a:p>
            <a:r>
              <a:rPr lang="en-US" sz="1600" dirty="0">
                <a:solidFill>
                  <a:srgbClr val="FFC000"/>
                </a:solidFill>
              </a:rPr>
              <a:t>-SCA6</a:t>
            </a:r>
          </a:p>
          <a:p>
            <a:r>
              <a:rPr lang="en-US" sz="1600" dirty="0">
                <a:solidFill>
                  <a:srgbClr val="FFC000"/>
                </a:solidFill>
              </a:rPr>
              <a:t>-SCA7</a:t>
            </a:r>
          </a:p>
          <a:p>
            <a:r>
              <a:rPr lang="en-US" sz="1600" dirty="0">
                <a:solidFill>
                  <a:srgbClr val="FFA7D5"/>
                </a:solidFill>
              </a:rPr>
              <a:t>-SCA8</a:t>
            </a:r>
          </a:p>
          <a:p>
            <a:r>
              <a:rPr lang="en-US" sz="1600" dirty="0">
                <a:solidFill>
                  <a:srgbClr val="FFA7D5"/>
                </a:solidFill>
              </a:rPr>
              <a:t>-SCA10</a:t>
            </a:r>
          </a:p>
          <a:p>
            <a:r>
              <a:rPr lang="en-US" sz="1600" dirty="0"/>
              <a:t>-SCA11</a:t>
            </a:r>
          </a:p>
          <a:p>
            <a:r>
              <a:rPr lang="en-US" sz="1600" dirty="0">
                <a:solidFill>
                  <a:srgbClr val="FFA7D5"/>
                </a:solidFill>
              </a:rPr>
              <a:t>-SCA12</a:t>
            </a:r>
          </a:p>
          <a:p>
            <a:r>
              <a:rPr lang="en-US" sz="1600" dirty="0"/>
              <a:t>-SCA13</a:t>
            </a:r>
          </a:p>
          <a:p>
            <a:r>
              <a:rPr lang="en-US" sz="1600" dirty="0"/>
              <a:t>-SCA14</a:t>
            </a:r>
          </a:p>
          <a:p>
            <a:r>
              <a:rPr lang="en-US" sz="1600" dirty="0"/>
              <a:t>-SCA15/16</a:t>
            </a:r>
          </a:p>
          <a:p>
            <a:r>
              <a:rPr lang="en-US" sz="1600" dirty="0">
                <a:solidFill>
                  <a:srgbClr val="FFC000"/>
                </a:solidFill>
              </a:rPr>
              <a:t>-SCA17</a:t>
            </a:r>
          </a:p>
          <a:p>
            <a:r>
              <a:rPr lang="en-US" sz="1600" dirty="0"/>
              <a:t>      . . . </a:t>
            </a:r>
          </a:p>
          <a:p>
            <a:r>
              <a:rPr lang="en-US" sz="1600" dirty="0">
                <a:solidFill>
                  <a:srgbClr val="FFA7D5"/>
                </a:solidFill>
              </a:rPr>
              <a:t>-SCA31</a:t>
            </a:r>
          </a:p>
          <a:p>
            <a:r>
              <a:rPr lang="en-US" sz="1600" dirty="0">
                <a:solidFill>
                  <a:srgbClr val="FFA7D5"/>
                </a:solidFill>
              </a:rPr>
              <a:t>-SCA36</a:t>
            </a:r>
          </a:p>
          <a:p>
            <a:r>
              <a:rPr lang="en-US" sz="1600" dirty="0"/>
              <a:t>-EA1-8</a:t>
            </a:r>
          </a:p>
          <a:p>
            <a:r>
              <a:rPr lang="en-US" sz="1600" dirty="0">
                <a:solidFill>
                  <a:srgbClr val="FFC000"/>
                </a:solidFill>
              </a:rPr>
              <a:t>-DRPLA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2971800" y="22098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 flipV="1">
            <a:off x="5181600" y="27432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4267200" y="2819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581400" y="3886200"/>
            <a:ext cx="2672526" cy="2246769"/>
          </a:xfrm>
          <a:prstGeom prst="rect">
            <a:avLst/>
          </a:prstGeom>
          <a:noFill/>
          <a:ln w="28575">
            <a:solidFill>
              <a:srgbClr val="004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A7D5"/>
                </a:solidFill>
              </a:rPr>
              <a:t>-FRDA</a:t>
            </a:r>
          </a:p>
          <a:p>
            <a:r>
              <a:rPr lang="en-US" sz="2000" dirty="0"/>
              <a:t>-AVED</a:t>
            </a:r>
          </a:p>
          <a:p>
            <a:r>
              <a:rPr lang="en-US" sz="2000" dirty="0"/>
              <a:t>-ARSACS</a:t>
            </a:r>
          </a:p>
          <a:p>
            <a:r>
              <a:rPr lang="en-US" sz="2000" dirty="0"/>
              <a:t>-AT, ATLD </a:t>
            </a:r>
          </a:p>
          <a:p>
            <a:r>
              <a:rPr lang="en-US" sz="2000" dirty="0"/>
              <a:t>-AOA1-4</a:t>
            </a:r>
          </a:p>
          <a:p>
            <a:r>
              <a:rPr lang="en-US" sz="2000" dirty="0"/>
              <a:t>-ARCA1/SCAR8/SYNE1</a:t>
            </a:r>
          </a:p>
          <a:p>
            <a:r>
              <a:rPr lang="en-US" sz="2000" dirty="0"/>
              <a:t>-ARCA2/SCAR9/ADCK3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6629400" y="3276600"/>
            <a:ext cx="1084263" cy="711200"/>
          </a:xfrm>
          <a:prstGeom prst="rect">
            <a:avLst/>
          </a:prstGeom>
          <a:noFill/>
          <a:ln w="9525">
            <a:solidFill>
              <a:srgbClr val="004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dirty="0"/>
              <a:t>-SAA</a:t>
            </a:r>
          </a:p>
          <a:p>
            <a:r>
              <a:rPr lang="en-US" sz="2000" dirty="0">
                <a:solidFill>
                  <a:srgbClr val="FFA7D5"/>
                </a:solidFill>
              </a:rPr>
              <a:t>-FXTAS</a:t>
            </a:r>
            <a:endParaRPr lang="en-US" sz="2800" dirty="0">
              <a:solidFill>
                <a:srgbClr val="FFA7D5"/>
              </a:solidFill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340391" y="6151562"/>
            <a:ext cx="58993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FF00"/>
                </a:solidFill>
              </a:rPr>
              <a:t>…Up to SCA48…and more with genes still to be found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5105400" y="5112345"/>
            <a:ext cx="3271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…and there</a:t>
            </a:r>
            <a:r>
              <a:rPr lang="ja-JP" altLang="en-US" sz="2000" dirty="0">
                <a:solidFill>
                  <a:srgbClr val="FFFF00"/>
                </a:solidFill>
              </a:rPr>
              <a:t>’</a:t>
            </a:r>
            <a:r>
              <a:rPr lang="en-US" altLang="ja-JP" sz="2000" dirty="0">
                <a:solidFill>
                  <a:srgbClr val="FFFF00"/>
                </a:solidFill>
              </a:rPr>
              <a:t>s more, of course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6629400" y="4541838"/>
            <a:ext cx="1020763" cy="406400"/>
          </a:xfrm>
          <a:prstGeom prst="rect">
            <a:avLst/>
          </a:prstGeom>
          <a:noFill/>
          <a:ln w="9525">
            <a:solidFill>
              <a:srgbClr val="004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 -NARP</a:t>
            </a:r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4648200" y="2895600"/>
            <a:ext cx="1828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6324600" y="4038600"/>
            <a:ext cx="1633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Mitochondrial</a:t>
            </a:r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6019800" y="1066800"/>
            <a:ext cx="838200" cy="5334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69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EA290-5370-4F4E-8401-A4A675F1B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6810" y="457199"/>
            <a:ext cx="4519914" cy="11430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SCA </a:t>
            </a:r>
            <a:br>
              <a:rPr lang="en-US" sz="4400" dirty="0"/>
            </a:br>
            <a:r>
              <a:rPr lang="en-US" sz="4400" dirty="0"/>
              <a:t>Phenotypes</a:t>
            </a:r>
            <a:br>
              <a:rPr lang="en-US" sz="4000" dirty="0"/>
            </a:br>
            <a:br>
              <a:rPr lang="en-US" sz="4000" dirty="0"/>
            </a:br>
            <a:endParaRPr lang="en-US" sz="4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4C7F7F-AB11-EE45-8094-988564BF8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3104" y="277791"/>
            <a:ext cx="4271059" cy="62281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8CE0E6-42DC-0A4D-906C-BFC2AC000742}"/>
              </a:ext>
            </a:extLst>
          </p:cNvPr>
          <p:cNvSpPr txBox="1"/>
          <p:nvPr/>
        </p:nvSpPr>
        <p:spPr>
          <a:xfrm>
            <a:off x="273990" y="5762048"/>
            <a:ext cx="3243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neuromuscular.wustl.edu</a:t>
            </a:r>
            <a:r>
              <a:rPr lang="en-US" dirty="0"/>
              <a:t>/ataxia/</a:t>
            </a:r>
            <a:r>
              <a:rPr lang="en-US" dirty="0" err="1"/>
              <a:t>domatax.html#scaddx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79433-5D6E-3D4D-9905-F1C607AE4358}"/>
              </a:ext>
            </a:extLst>
          </p:cNvPr>
          <p:cNvSpPr txBox="1"/>
          <p:nvPr/>
        </p:nvSpPr>
        <p:spPr>
          <a:xfrm>
            <a:off x="515326" y="2499328"/>
            <a:ext cx="31071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ie</a:t>
            </a:r>
            <a:r>
              <a:rPr lang="en-US" sz="2800" dirty="0"/>
              <a:t> </a:t>
            </a:r>
            <a:r>
              <a:rPr lang="en-US" sz="2400" dirty="0"/>
              <a:t>(What a patient “looks like”)</a:t>
            </a:r>
          </a:p>
        </p:txBody>
      </p:sp>
    </p:spTree>
    <p:extLst>
      <p:ext uri="{BB962C8B-B14F-4D97-AF65-F5344CB8AC3E}">
        <p14:creationId xmlns:p14="http://schemas.microsoft.com/office/powerpoint/2010/main" val="3470220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B4FCF111-81B8-2841-9878-D8334C87C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72318"/>
            <a:ext cx="7772400" cy="762000"/>
          </a:xfrm>
        </p:spPr>
        <p:txBody>
          <a:bodyPr/>
          <a:lstStyle/>
          <a:p>
            <a:pPr algn="l"/>
            <a:r>
              <a:rPr lang="en-US" altLang="en-US" sz="3600" b="1" dirty="0">
                <a:ea typeface="ＭＳ Ｐゴシック" panose="020B0600070205080204" pitchFamily="34" charset="-128"/>
              </a:rPr>
              <a:t>My diagnostic approach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24500A91-D88A-2545-A4BE-FC787532F8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2650" y="1134318"/>
            <a:ext cx="7772400" cy="53359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Consider the phenotype</a:t>
            </a:r>
          </a:p>
          <a:p>
            <a:pPr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Every one gets scanned</a:t>
            </a:r>
          </a:p>
          <a:p>
            <a:pPr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If imaging shows just atrophy or is normal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Screen for more common, treatable disorders</a:t>
            </a:r>
          </a:p>
          <a:p>
            <a:pPr lvl="2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Alcohol abuse, medications</a:t>
            </a:r>
          </a:p>
          <a:p>
            <a:pPr lvl="2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Check labs for treatable causes</a:t>
            </a:r>
          </a:p>
          <a:p>
            <a:pPr lvl="2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If negative, then investigate for less common causes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If rapid progression: </a:t>
            </a:r>
          </a:p>
          <a:p>
            <a:pPr lvl="2">
              <a:lnSpc>
                <a:spcPct val="100000"/>
              </a:lnSpc>
              <a:spcBef>
                <a:spcPts val="500"/>
              </a:spcBef>
            </a:pPr>
            <a:r>
              <a:rPr lang="en-US" altLang="en-US" sz="1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Think more “invasive” causes, work up more urgently</a:t>
            </a:r>
          </a:p>
        </p:txBody>
      </p:sp>
    </p:spTree>
    <p:extLst>
      <p:ext uri="{BB962C8B-B14F-4D97-AF65-F5344CB8AC3E}">
        <p14:creationId xmlns:p14="http://schemas.microsoft.com/office/powerpoint/2010/main" val="4048430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C5717820-7BE6-F04D-8676-96AA470997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68146"/>
            <a:ext cx="8229600" cy="1143000"/>
          </a:xfrm>
        </p:spPr>
        <p:txBody>
          <a:bodyPr/>
          <a:lstStyle/>
          <a:p>
            <a:pPr algn="l"/>
            <a:r>
              <a:rPr lang="en-US" altLang="en-US" sz="3600" b="1" dirty="0">
                <a:latin typeface="+mn-lt"/>
                <a:ea typeface="ＭＳ Ｐゴシック" panose="020B0600070205080204" pitchFamily="34" charset="-128"/>
              </a:rPr>
              <a:t>Diagnostic workup</a:t>
            </a:r>
          </a:p>
        </p:txBody>
      </p:sp>
      <p:sp>
        <p:nvSpPr>
          <p:cNvPr id="22530" name="Rectangle 22">
            <a:extLst>
              <a:ext uri="{FF2B5EF4-FFF2-40B4-BE49-F238E27FC236}">
                <a16:creationId xmlns:a16="http://schemas.microsoft.com/office/drawing/2014/main" id="{1C61A067-BF9C-2444-9830-E31973F333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31762"/>
            <a:ext cx="8229600" cy="59262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Brain imaging (MRI)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Rule out structural lesions (stroke, tumor, </a:t>
            </a:r>
            <a:r>
              <a:rPr lang="en-US" altLang="en-US" sz="24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etc</a:t>
            </a: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)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Often see cerebellar atrophy</a:t>
            </a:r>
          </a:p>
          <a:p>
            <a:pPr lvl="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nonspecific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Certain ataxic disorders associated with classic MRI findings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If just atrophy, likely does not need to be repeated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3154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B49150F2-F122-9C41-A874-70678E2666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762000"/>
          </a:xfrm>
        </p:spPr>
        <p:txBody>
          <a:bodyPr/>
          <a:lstStyle/>
          <a:p>
            <a:pPr algn="l"/>
            <a:r>
              <a:rPr lang="en-US" altLang="en-US" sz="3600" b="1" dirty="0">
                <a:latin typeface="+mn-lt"/>
                <a:ea typeface="ＭＳ Ｐゴシック" panose="020B0600070205080204" pitchFamily="34" charset="-128"/>
              </a:rPr>
              <a:t>Diagnostic workup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81EEB1BE-FC31-D74D-B701-71C46C5E65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4225" y="868101"/>
            <a:ext cx="8001000" cy="574104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If </a:t>
            </a:r>
            <a:r>
              <a:rPr lang="en-US" altLang="en-US" sz="2800" dirty="0">
                <a:solidFill>
                  <a:srgbClr val="FFC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MRI</a:t>
            </a: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doesn’t give answer, then what?</a:t>
            </a:r>
          </a:p>
          <a:p>
            <a:pPr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Potentially lots of tests you can do…</a:t>
            </a:r>
          </a:p>
          <a:p>
            <a:pPr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C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Blood tests</a:t>
            </a: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: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TFTs, vitamin levels, </a:t>
            </a:r>
            <a:r>
              <a:rPr lang="en-US" altLang="en-US" sz="18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tox</a:t>
            </a:r>
            <a:r>
              <a:rPr lang="en-US" altLang="en-US" sz="1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screen, lipids, ANA and other rheum tests, paraneoplastic antibodies, GAD antibody, anti-</a:t>
            </a:r>
            <a:r>
              <a:rPr lang="en-US" altLang="en-US" sz="18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thyroperoxidase</a:t>
            </a:r>
            <a:r>
              <a:rPr lang="en-US" altLang="en-US" sz="1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antibodies, anti-gliadin antibodies, heavy metals, RPR, ceruloplasmin, Whipple’s PCR,  lactate/pyruvate, blood smear for acanthocytes, VLCFA, AFP, Ig, phytanic acid, </a:t>
            </a:r>
            <a:r>
              <a:rPr lang="en-US" altLang="en-US" sz="18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cholestanol</a:t>
            </a:r>
            <a:r>
              <a:rPr lang="en-US" altLang="en-US" sz="1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, hexosaminidase A/B, </a:t>
            </a:r>
            <a:r>
              <a:rPr lang="en-US" altLang="en-US" sz="18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etc</a:t>
            </a:r>
            <a:endParaRPr lang="en-US" altLang="en-US" sz="18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Spinal tap </a:t>
            </a:r>
          </a:p>
          <a:p>
            <a:pPr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Genetic testing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SCAs, Friedreich’s, DRPLA, FXTAS, </a:t>
            </a:r>
            <a:r>
              <a:rPr lang="en-US" altLang="en-US" sz="1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etc</a:t>
            </a:r>
            <a:endParaRPr lang="en-US" altLang="en-US" sz="1800" dirty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Electrodiagnostic testing (NCS, EMG, EEG)</a:t>
            </a:r>
          </a:p>
          <a:p>
            <a:pPr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Autonomic testing</a:t>
            </a:r>
          </a:p>
          <a:p>
            <a:pPr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Ophthalmologic testing</a:t>
            </a:r>
          </a:p>
        </p:txBody>
      </p:sp>
    </p:spTree>
    <p:extLst>
      <p:ext uri="{BB962C8B-B14F-4D97-AF65-F5344CB8AC3E}">
        <p14:creationId xmlns:p14="http://schemas.microsoft.com/office/powerpoint/2010/main" val="2083613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71FA7337-4586-9541-889C-21755EF221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762000"/>
          </a:xfrm>
        </p:spPr>
        <p:txBody>
          <a:bodyPr>
            <a:noAutofit/>
          </a:bodyPr>
          <a:lstStyle/>
          <a:p>
            <a:pPr algn="l"/>
            <a:r>
              <a:rPr lang="en-US" altLang="en-US" sz="4800" b="1" dirty="0">
                <a:ea typeface="ＭＳ Ｐゴシック" panose="020B0600070205080204" pitchFamily="34" charset="-128"/>
              </a:rPr>
              <a:t>Case 1 </a:t>
            </a:r>
          </a:p>
        </p:txBody>
      </p:sp>
      <p:sp>
        <p:nvSpPr>
          <p:cNvPr id="6146" name="Rectangle 11">
            <a:extLst>
              <a:ext uri="{FF2B5EF4-FFF2-40B4-BE49-F238E27FC236}">
                <a16:creationId xmlns:a16="http://schemas.microsoft.com/office/drawing/2014/main" id="{BF22515C-7716-E142-A373-6839A8E74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214868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55yo RH male presents with several year history of gait imbalance</a:t>
            </a:r>
          </a:p>
          <a:p>
            <a:pPr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Exam shows gait instability, cerebellar eye findings, and limb ataxia </a:t>
            </a:r>
          </a:p>
          <a:p>
            <a:pPr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What’s the diagnosis?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D73F88-EF64-9746-B515-00D3FE4397DC}"/>
              </a:ext>
            </a:extLst>
          </p:cNvPr>
          <p:cNvSpPr txBox="1"/>
          <p:nvPr/>
        </p:nvSpPr>
        <p:spPr>
          <a:xfrm>
            <a:off x="1805650" y="5000263"/>
            <a:ext cx="73383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Autonomic or Parkinsonian/Lewy Body Findings – MSA-c</a:t>
            </a:r>
          </a:p>
          <a:p>
            <a:r>
              <a:rPr lang="en-US" dirty="0"/>
              <a:t>Anti-GAD65 antibodies – Anti-GAD ataxia</a:t>
            </a:r>
          </a:p>
          <a:p>
            <a:r>
              <a:rPr lang="en-US" dirty="0"/>
              <a:t>Tremor, Cognitive change – FXTAS</a:t>
            </a:r>
          </a:p>
          <a:p>
            <a:r>
              <a:rPr lang="en-US" dirty="0"/>
              <a:t>+Family </a:t>
            </a:r>
            <a:r>
              <a:rPr lang="en-US" dirty="0" err="1"/>
              <a:t>Hx</a:t>
            </a:r>
            <a:r>
              <a:rPr lang="en-US" dirty="0"/>
              <a:t> – Genetic</a:t>
            </a:r>
          </a:p>
          <a:p>
            <a:r>
              <a:rPr lang="en-US" dirty="0"/>
              <a:t>Work-up negative, Pure Cerebellar – ILOCA. -  </a:t>
            </a:r>
            <a:r>
              <a:rPr lang="en-US" dirty="0">
                <a:solidFill>
                  <a:srgbClr val="FFC000"/>
                </a:solidFill>
              </a:rPr>
              <a:t>Continue to evaluate </a:t>
            </a:r>
            <a:r>
              <a:rPr lang="en-US" dirty="0" err="1">
                <a:solidFill>
                  <a:srgbClr val="FFC000"/>
                </a:solidFill>
              </a:rPr>
              <a:t>Dx</a:t>
            </a:r>
            <a:r>
              <a:rPr lang="en-US" dirty="0">
                <a:solidFill>
                  <a:srgbClr val="FFC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0295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561BB-FF6C-244A-A397-19ED95031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B3216-D9CB-AA4E-81A9-CB9A3DF38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There are many diseases causing ataxia, some of which may be treatable</a:t>
            </a:r>
          </a:p>
          <a:p>
            <a:r>
              <a:rPr lang="en-US" sz="2800" dirty="0"/>
              <a:t>Phenotype may help guide diagnosis, but given the number of genetic causes, widespread screening is frequently needed</a:t>
            </a:r>
          </a:p>
          <a:p>
            <a:r>
              <a:rPr lang="en-US" sz="2800" dirty="0"/>
              <a:t>Correct diagnosis is important, but uncertainty is very common and is not “wrong”</a:t>
            </a:r>
          </a:p>
        </p:txBody>
      </p:sp>
    </p:spTree>
    <p:extLst>
      <p:ext uri="{BB962C8B-B14F-4D97-AF65-F5344CB8AC3E}">
        <p14:creationId xmlns:p14="http://schemas.microsoft.com/office/powerpoint/2010/main" val="2934089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5114" y="2034805"/>
            <a:ext cx="8738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-Larimar Therapeutics –</a:t>
            </a:r>
            <a:r>
              <a:rPr lang="en-US" sz="2000" dirty="0"/>
              <a:t>Safety Monitoring board</a:t>
            </a:r>
          </a:p>
          <a:p>
            <a:r>
              <a:rPr lang="en-US" sz="2400" dirty="0"/>
              <a:t>-</a:t>
            </a:r>
            <a:r>
              <a:rPr lang="en-US" sz="2400" dirty="0" err="1"/>
              <a:t>Biohaven</a:t>
            </a:r>
            <a:r>
              <a:rPr lang="en-US" sz="2400" dirty="0"/>
              <a:t> Pharmaceuticals-</a:t>
            </a:r>
            <a:r>
              <a:rPr lang="en-US" sz="2000" dirty="0"/>
              <a:t>Advisory Board, Research support</a:t>
            </a:r>
            <a:r>
              <a:rPr lang="en-US" sz="2400" dirty="0"/>
              <a:t>	</a:t>
            </a:r>
          </a:p>
          <a:p>
            <a:r>
              <a:rPr lang="en-US" sz="2400" dirty="0"/>
              <a:t>-</a:t>
            </a:r>
            <a:r>
              <a:rPr lang="en-US" sz="2400" dirty="0" err="1"/>
              <a:t>Reata</a:t>
            </a:r>
            <a:r>
              <a:rPr lang="en-US" sz="2400" dirty="0"/>
              <a:t> Pharmaceuticals – </a:t>
            </a:r>
            <a:r>
              <a:rPr lang="en-US" sz="2000" dirty="0"/>
              <a:t>Advisory Board, Research support</a:t>
            </a:r>
          </a:p>
        </p:txBody>
      </p:sp>
    </p:spTree>
    <p:extLst>
      <p:ext uri="{BB962C8B-B14F-4D97-AF65-F5344CB8AC3E}">
        <p14:creationId xmlns:p14="http://schemas.microsoft.com/office/powerpoint/2010/main" val="1238008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Navigating the Diagnostic Journey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5114" y="2034805"/>
            <a:ext cx="82816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-Chip Wilmot –</a:t>
            </a:r>
          </a:p>
          <a:p>
            <a:r>
              <a:rPr lang="en-US" sz="2400" dirty="0"/>
              <a:t>	The overall perspective of a neurologist</a:t>
            </a:r>
          </a:p>
          <a:p>
            <a:r>
              <a:rPr lang="en-US" sz="2400" dirty="0"/>
              <a:t>-Matt Bower –</a:t>
            </a:r>
          </a:p>
          <a:p>
            <a:r>
              <a:rPr lang="en-US" sz="2400" dirty="0"/>
              <a:t>	The perspective from a genetic standpoint</a:t>
            </a:r>
          </a:p>
          <a:p>
            <a:endParaRPr lang="en-US" sz="2400" dirty="0"/>
          </a:p>
          <a:p>
            <a:r>
              <a:rPr lang="en-US" sz="2400" dirty="0"/>
              <a:t>Questions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2614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71FA7337-4586-9541-889C-21755EF221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762000"/>
          </a:xfrm>
        </p:spPr>
        <p:txBody>
          <a:bodyPr>
            <a:noAutofit/>
          </a:bodyPr>
          <a:lstStyle/>
          <a:p>
            <a:pPr algn="l"/>
            <a:r>
              <a:rPr lang="en-US" altLang="en-US" sz="4800" b="1" dirty="0">
                <a:ea typeface="ＭＳ Ｐゴシック" panose="020B0600070205080204" pitchFamily="34" charset="-128"/>
              </a:rPr>
              <a:t>Case 1</a:t>
            </a:r>
          </a:p>
        </p:txBody>
      </p:sp>
      <p:sp>
        <p:nvSpPr>
          <p:cNvPr id="6146" name="Rectangle 11">
            <a:extLst>
              <a:ext uri="{FF2B5EF4-FFF2-40B4-BE49-F238E27FC236}">
                <a16:creationId xmlns:a16="http://schemas.microsoft.com/office/drawing/2014/main" id="{BF22515C-7716-E142-A373-6839A8E74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21486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55yo RH male presents with several year history of gait imbalance</a:t>
            </a:r>
          </a:p>
          <a:p>
            <a:pPr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Exam shows imbalanced gait, inability to tandem walk</a:t>
            </a:r>
          </a:p>
          <a:p>
            <a:pPr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What’s the diagnosis?</a:t>
            </a:r>
          </a:p>
        </p:txBody>
      </p:sp>
    </p:spTree>
    <p:extLst>
      <p:ext uri="{BB962C8B-B14F-4D97-AF65-F5344CB8AC3E}">
        <p14:creationId xmlns:p14="http://schemas.microsoft.com/office/powerpoint/2010/main" val="1137318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71FA7337-4586-9541-889C-21755EF221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762000"/>
          </a:xfrm>
        </p:spPr>
        <p:txBody>
          <a:bodyPr>
            <a:noAutofit/>
          </a:bodyPr>
          <a:lstStyle/>
          <a:p>
            <a:pPr algn="l"/>
            <a:r>
              <a:rPr lang="en-US" altLang="en-US" sz="4800" b="1" dirty="0">
                <a:ea typeface="ＭＳ Ｐゴシック" panose="020B0600070205080204" pitchFamily="34" charset="-128"/>
              </a:rPr>
              <a:t>Case 1</a:t>
            </a:r>
          </a:p>
        </p:txBody>
      </p:sp>
      <p:sp>
        <p:nvSpPr>
          <p:cNvPr id="6146" name="Rectangle 11">
            <a:extLst>
              <a:ext uri="{FF2B5EF4-FFF2-40B4-BE49-F238E27FC236}">
                <a16:creationId xmlns:a16="http://schemas.microsoft.com/office/drawing/2014/main" id="{BF22515C-7716-E142-A373-6839A8E74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214868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55yo RH male presents with several year history of gait imbalance</a:t>
            </a:r>
          </a:p>
          <a:p>
            <a:pPr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Exam shows gait instability, cerebellar eye findings, and limb ataxia </a:t>
            </a:r>
          </a:p>
          <a:p>
            <a:pPr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What’s the diagnosis?</a:t>
            </a:r>
          </a:p>
        </p:txBody>
      </p:sp>
    </p:spTree>
    <p:extLst>
      <p:ext uri="{BB962C8B-B14F-4D97-AF65-F5344CB8AC3E}">
        <p14:creationId xmlns:p14="http://schemas.microsoft.com/office/powerpoint/2010/main" val="3892832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71FA7337-4586-9541-889C-21755EF221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762000"/>
          </a:xfrm>
        </p:spPr>
        <p:txBody>
          <a:bodyPr>
            <a:noAutofit/>
          </a:bodyPr>
          <a:lstStyle/>
          <a:p>
            <a:pPr algn="l"/>
            <a:r>
              <a:rPr lang="en-US" altLang="en-US" sz="4800" b="1" dirty="0">
                <a:ea typeface="ＭＳ Ｐゴシック" panose="020B0600070205080204" pitchFamily="34" charset="-128"/>
              </a:rPr>
              <a:t>Case 1</a:t>
            </a:r>
          </a:p>
        </p:txBody>
      </p:sp>
      <p:sp>
        <p:nvSpPr>
          <p:cNvPr id="6146" name="Rectangle 11">
            <a:extLst>
              <a:ext uri="{FF2B5EF4-FFF2-40B4-BE49-F238E27FC236}">
                <a16:creationId xmlns:a16="http://schemas.microsoft.com/office/drawing/2014/main" id="{BF22515C-7716-E142-A373-6839A8E74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214868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55yo RH male presents with several year history of gait imbalance</a:t>
            </a:r>
          </a:p>
          <a:p>
            <a:pPr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Exam shows gait instability, cerebellar eye findings, and limb ataxia </a:t>
            </a:r>
          </a:p>
          <a:p>
            <a:pPr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What’s the diagnosis?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6C7405-5213-1946-9D4C-01DCF6823A92}"/>
              </a:ext>
            </a:extLst>
          </p:cNvPr>
          <p:cNvSpPr txBox="1"/>
          <p:nvPr/>
        </p:nvSpPr>
        <p:spPr>
          <a:xfrm>
            <a:off x="1112399" y="5424670"/>
            <a:ext cx="6919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STEP 1 – ESTABLISH THAT IT IS ATAXIA</a:t>
            </a:r>
          </a:p>
        </p:txBody>
      </p:sp>
    </p:spTree>
    <p:extLst>
      <p:ext uri="{BB962C8B-B14F-4D97-AF65-F5344CB8AC3E}">
        <p14:creationId xmlns:p14="http://schemas.microsoft.com/office/powerpoint/2010/main" val="262134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C4C5E-FDD6-4A46-8C1B-2FBC7F337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Medical Workup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7DCAF-8D32-EE4E-83CD-FE58078A5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History</a:t>
            </a:r>
          </a:p>
          <a:p>
            <a:pPr lvl="1"/>
            <a:r>
              <a:rPr lang="en-US" dirty="0"/>
              <a:t>Patient story - Symptoms and Studies</a:t>
            </a:r>
          </a:p>
          <a:p>
            <a:pPr lvl="1"/>
            <a:r>
              <a:rPr lang="en-US" dirty="0"/>
              <a:t>Other Diseases, Medicines, Habits</a:t>
            </a:r>
          </a:p>
          <a:p>
            <a:pPr lvl="1"/>
            <a:r>
              <a:rPr lang="en-US" dirty="0"/>
              <a:t>Family </a:t>
            </a:r>
          </a:p>
          <a:p>
            <a:r>
              <a:rPr lang="en-US" dirty="0"/>
              <a:t>Physical Exam - signs</a:t>
            </a:r>
          </a:p>
          <a:p>
            <a:r>
              <a:rPr lang="en-US" dirty="0"/>
              <a:t>Assessment and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421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71FA7337-4586-9541-889C-21755EF221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762000"/>
          </a:xfrm>
        </p:spPr>
        <p:txBody>
          <a:bodyPr>
            <a:noAutofit/>
          </a:bodyPr>
          <a:lstStyle/>
          <a:p>
            <a:pPr algn="l"/>
            <a:r>
              <a:rPr lang="en-US" altLang="en-US" sz="4800" b="1" dirty="0">
                <a:ea typeface="ＭＳ Ｐゴシック" panose="020B0600070205080204" pitchFamily="34" charset="-128"/>
              </a:rPr>
              <a:t>Case 1</a:t>
            </a:r>
          </a:p>
        </p:txBody>
      </p:sp>
      <p:sp>
        <p:nvSpPr>
          <p:cNvPr id="6146" name="Rectangle 11">
            <a:extLst>
              <a:ext uri="{FF2B5EF4-FFF2-40B4-BE49-F238E27FC236}">
                <a16:creationId xmlns:a16="http://schemas.microsoft.com/office/drawing/2014/main" id="{BF22515C-7716-E142-A373-6839A8E74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214868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55yo RH male presents with several year history of gait imbalance</a:t>
            </a:r>
          </a:p>
          <a:p>
            <a:pPr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Exam shows gait instability, cerebellar eye findings, and limb ataxia </a:t>
            </a:r>
          </a:p>
          <a:p>
            <a:pPr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What’s the diagnosis?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6C7405-5213-1946-9D4C-01DCF6823A92}"/>
              </a:ext>
            </a:extLst>
          </p:cNvPr>
          <p:cNvSpPr txBox="1"/>
          <p:nvPr/>
        </p:nvSpPr>
        <p:spPr>
          <a:xfrm>
            <a:off x="1112399" y="5424670"/>
            <a:ext cx="7695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STEP 1 – ESTABLISH THAT IT IS ATAXIA  -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DONE</a:t>
            </a:r>
            <a:endParaRPr lang="en-US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00FCC0-716F-6C4A-8DFF-15C989025EEF}"/>
              </a:ext>
            </a:extLst>
          </p:cNvPr>
          <p:cNvSpPr txBox="1"/>
          <p:nvPr/>
        </p:nvSpPr>
        <p:spPr>
          <a:xfrm>
            <a:off x="2900645" y="6009445"/>
            <a:ext cx="3342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KIND OF ATAXIA?</a:t>
            </a:r>
          </a:p>
        </p:txBody>
      </p:sp>
    </p:spTree>
    <p:extLst>
      <p:ext uri="{BB962C8B-B14F-4D97-AF65-F5344CB8AC3E}">
        <p14:creationId xmlns:p14="http://schemas.microsoft.com/office/powerpoint/2010/main" val="89164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z="5400">
                <a:latin typeface="Times" charset="0"/>
                <a:ea typeface="ＭＳ Ｐゴシック" charset="0"/>
                <a:cs typeface="ＭＳ Ｐゴシック" charset="0"/>
              </a:rPr>
              <a:t>Ataxia</a:t>
            </a:r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096000" y="2362200"/>
            <a:ext cx="1147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949097"/>
                </a:solidFill>
              </a:rPr>
              <a:t>primary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6629400" y="1905000"/>
            <a:ext cx="609600" cy="381000"/>
          </a:xfrm>
          <a:prstGeom prst="line">
            <a:avLst/>
          </a:prstGeom>
          <a:noFill/>
          <a:ln w="9525">
            <a:solidFill>
              <a:srgbClr val="9490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rot="3204934" flipH="1">
            <a:off x="7924800" y="1981200"/>
            <a:ext cx="609600" cy="304800"/>
          </a:xfrm>
          <a:prstGeom prst="line">
            <a:avLst/>
          </a:prstGeom>
          <a:noFill/>
          <a:ln w="9525">
            <a:solidFill>
              <a:srgbClr val="9490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rot="3204934" flipH="1">
            <a:off x="6134100" y="952500"/>
            <a:ext cx="838200" cy="609600"/>
          </a:xfrm>
          <a:prstGeom prst="line">
            <a:avLst/>
          </a:prstGeom>
          <a:noFill/>
          <a:ln w="9525">
            <a:solidFill>
              <a:srgbClr val="9490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086600" y="1447800"/>
            <a:ext cx="128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949097"/>
                </a:solidFill>
              </a:rPr>
              <a:t>Inherited</a:t>
            </a:r>
            <a:endParaRPr lang="en-US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543800" y="2362200"/>
            <a:ext cx="1419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949097"/>
                </a:solidFill>
              </a:rPr>
              <a:t>secondary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2819400" y="1066800"/>
            <a:ext cx="1143000" cy="3048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762000" y="2209800"/>
            <a:ext cx="1147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primary</a:t>
            </a:r>
            <a:endParaRPr lang="en-US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3276600" y="2133600"/>
            <a:ext cx="1419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secondary</a:t>
            </a:r>
            <a:endParaRPr lang="en-US">
              <a:solidFill>
                <a:srgbClr val="004080"/>
              </a:solidFill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990600" y="1295400"/>
            <a:ext cx="16970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folHlink"/>
                </a:solidFill>
              </a:rPr>
              <a:t>Acquired</a:t>
            </a:r>
            <a:endParaRPr lang="en-US" sz="3200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>
            <a:off x="1676400" y="1828800"/>
            <a:ext cx="228600" cy="3810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 flipV="1">
            <a:off x="2743200" y="1752600"/>
            <a:ext cx="533400" cy="4572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886200" y="2667000"/>
            <a:ext cx="317586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-hypothyroidism</a:t>
            </a:r>
          </a:p>
          <a:p>
            <a:r>
              <a:rPr lang="en-US" sz="2000" dirty="0"/>
              <a:t>-stroke</a:t>
            </a:r>
          </a:p>
          <a:p>
            <a:r>
              <a:rPr lang="en-US" sz="2000" dirty="0"/>
              <a:t>-multiple sclerosis</a:t>
            </a:r>
          </a:p>
          <a:p>
            <a:r>
              <a:rPr lang="en-US" sz="2000" dirty="0"/>
              <a:t>-tumor</a:t>
            </a:r>
          </a:p>
          <a:p>
            <a:r>
              <a:rPr lang="en-US" sz="2000" dirty="0"/>
              <a:t>-Wernicke’s Encephalopathy</a:t>
            </a:r>
          </a:p>
          <a:p>
            <a:r>
              <a:rPr lang="en-US" sz="2000" dirty="0"/>
              <a:t>-vitamin E deficiency</a:t>
            </a:r>
          </a:p>
          <a:p>
            <a:r>
              <a:rPr lang="en-US" sz="2000" dirty="0"/>
              <a:t>-toxic</a:t>
            </a:r>
            <a:endParaRPr lang="en-US" dirty="0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838200" y="2803525"/>
            <a:ext cx="32766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/>
              <a:t>-</a:t>
            </a:r>
            <a:r>
              <a:rPr lang="en-US" sz="2000" b="1" dirty="0">
                <a:solidFill>
                  <a:srgbClr val="FFFF00"/>
                </a:solidFill>
              </a:rPr>
              <a:t>I</a:t>
            </a:r>
            <a:r>
              <a:rPr lang="en-US" sz="2000" dirty="0"/>
              <a:t>diopathic </a:t>
            </a:r>
            <a:r>
              <a:rPr lang="en-US" sz="2000" b="1" dirty="0">
                <a:solidFill>
                  <a:srgbClr val="FFFF00"/>
                </a:solidFill>
              </a:rPr>
              <a:t>L</a:t>
            </a:r>
            <a:r>
              <a:rPr lang="en-US" sz="2000" dirty="0"/>
              <a:t>ate-</a:t>
            </a:r>
            <a:r>
              <a:rPr lang="en-US" sz="2000" b="1" dirty="0">
                <a:solidFill>
                  <a:srgbClr val="FFFF00"/>
                </a:solidFill>
              </a:rPr>
              <a:t>O</a:t>
            </a:r>
            <a:r>
              <a:rPr lang="en-US" sz="2000" dirty="0"/>
              <a:t>nset</a:t>
            </a:r>
          </a:p>
          <a:p>
            <a:r>
              <a:rPr lang="en-US" sz="2000" dirty="0"/>
              <a:t>    </a:t>
            </a:r>
            <a:r>
              <a:rPr lang="en-US" sz="2000" b="1" dirty="0">
                <a:solidFill>
                  <a:srgbClr val="FFFF00"/>
                </a:solidFill>
              </a:rPr>
              <a:t>C</a:t>
            </a:r>
            <a:r>
              <a:rPr lang="en-US" sz="2000" dirty="0"/>
              <a:t>erebellar </a:t>
            </a:r>
            <a:r>
              <a:rPr lang="en-US" sz="2000" dirty="0">
                <a:solidFill>
                  <a:srgbClr val="FFFF00"/>
                </a:solidFill>
              </a:rPr>
              <a:t>A</a:t>
            </a:r>
            <a:r>
              <a:rPr lang="en-US" sz="2000" dirty="0"/>
              <a:t>trophy  </a:t>
            </a:r>
          </a:p>
          <a:p>
            <a:r>
              <a:rPr lang="en-US" sz="2000" dirty="0"/>
              <a:t>-</a:t>
            </a:r>
            <a:r>
              <a:rPr lang="en-US" sz="2000" b="1" dirty="0">
                <a:solidFill>
                  <a:srgbClr val="FFFF00"/>
                </a:solidFill>
              </a:rPr>
              <a:t>M</a:t>
            </a:r>
            <a:r>
              <a:rPr lang="en-US" sz="2000" dirty="0"/>
              <a:t>ultiple </a:t>
            </a:r>
            <a:r>
              <a:rPr lang="en-US" sz="2000" b="1" dirty="0">
                <a:solidFill>
                  <a:srgbClr val="FFFF00"/>
                </a:solidFill>
              </a:rPr>
              <a:t>S</a:t>
            </a:r>
            <a:r>
              <a:rPr lang="en-US" sz="2000" dirty="0"/>
              <a:t>ystems </a:t>
            </a:r>
            <a:r>
              <a:rPr lang="en-US" sz="2000" b="1" dirty="0">
                <a:solidFill>
                  <a:srgbClr val="FFFF00"/>
                </a:solidFill>
              </a:rPr>
              <a:t>A</a:t>
            </a:r>
            <a:r>
              <a:rPr lang="en-US" sz="2000" dirty="0"/>
              <a:t>trophy</a:t>
            </a:r>
          </a:p>
          <a:p>
            <a:r>
              <a:rPr lang="en-US" sz="2000" dirty="0"/>
              <a:t>-autoimmune</a:t>
            </a:r>
          </a:p>
          <a:p>
            <a:r>
              <a:rPr lang="en-US" sz="2000" dirty="0"/>
              <a:t>   -</a:t>
            </a:r>
            <a:r>
              <a:rPr lang="en-US" sz="2000" dirty="0" err="1"/>
              <a:t>paraneoplastic</a:t>
            </a:r>
            <a:r>
              <a:rPr lang="en-US" sz="2000" dirty="0"/>
              <a:t> </a:t>
            </a:r>
          </a:p>
          <a:p>
            <a:r>
              <a:rPr lang="en-US" sz="2000" dirty="0"/>
              <a:t>      cerebellar degeneration</a:t>
            </a:r>
          </a:p>
          <a:p>
            <a:r>
              <a:rPr lang="en-US" sz="2000" dirty="0"/>
              <a:t>     (anti-Purkinje cell </a:t>
            </a:r>
            <a:r>
              <a:rPr lang="en-US" sz="2000" dirty="0" err="1"/>
              <a:t>Ab</a:t>
            </a:r>
            <a:r>
              <a:rPr lang="ja-JP" altLang="en-US" sz="2000" dirty="0"/>
              <a:t>’</a:t>
            </a:r>
            <a:r>
              <a:rPr lang="en-US" altLang="ja-JP" sz="2000" dirty="0"/>
              <a:t>s)</a:t>
            </a:r>
          </a:p>
          <a:p>
            <a:r>
              <a:rPr lang="en-US" sz="2000" dirty="0"/>
              <a:t>   -anti-GAD65</a:t>
            </a:r>
          </a:p>
          <a:p>
            <a:r>
              <a:rPr lang="en-US" sz="2000" dirty="0"/>
              <a:t>   -gluten ataxia</a:t>
            </a:r>
          </a:p>
          <a:p>
            <a:r>
              <a:rPr lang="en-US" sz="2000" dirty="0"/>
              <a:t>   -others (thyroid,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801564"/>
      </p:ext>
    </p:extLst>
  </p:cSld>
  <p:clrMapOvr>
    <a:masterClrMapping/>
  </p:clrMapOvr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1783F9E39C6143B2942F3815AD199D" ma:contentTypeVersion="12" ma:contentTypeDescription="Create a new document." ma:contentTypeScope="" ma:versionID="6c87c15a0ae5479241e39e9ff42f6f54">
  <xsd:schema xmlns:xsd="http://www.w3.org/2001/XMLSchema" xmlns:xs="http://www.w3.org/2001/XMLSchema" xmlns:p="http://schemas.microsoft.com/office/2006/metadata/properties" xmlns:ns2="4f7f5c37-561b-4b06-8e12-e4d5776365ef" xmlns:ns3="166e0ee6-762f-4334-8215-880370ecf749" targetNamespace="http://schemas.microsoft.com/office/2006/metadata/properties" ma:root="true" ma:fieldsID="5be2d02bde652ed1cf3ca611b1c60687" ns2:_="" ns3:_="">
    <xsd:import namespace="4f7f5c37-561b-4b06-8e12-e4d5776365ef"/>
    <xsd:import namespace="166e0ee6-762f-4334-8215-880370ecf7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7f5c37-561b-4b06-8e12-e4d5776365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6e0ee6-762f-4334-8215-880370ecf74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A2AD89-6F46-4ABD-A7ED-0B65E50C2BA5}"/>
</file>

<file path=customXml/itemProps2.xml><?xml version="1.0" encoding="utf-8"?>
<ds:datastoreItem xmlns:ds="http://schemas.openxmlformats.org/officeDocument/2006/customXml" ds:itemID="{61F8C2BC-58C7-45A0-83BE-2B8CDEB22CAF}"/>
</file>

<file path=customXml/itemProps3.xml><?xml version="1.0" encoding="utf-8"?>
<ds:datastoreItem xmlns:ds="http://schemas.openxmlformats.org/officeDocument/2006/customXml" ds:itemID="{A2BEA44E-F778-4EED-A5D1-3F48E876D53E}"/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7360</TotalTime>
  <Words>756</Words>
  <Application>Microsoft Macintosh PowerPoint</Application>
  <PresentationFormat>On-screen Show (4:3)</PresentationFormat>
  <Paragraphs>148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ヒラギノ角ゴ Pro W3</vt:lpstr>
      <vt:lpstr>Arial</vt:lpstr>
      <vt:lpstr>Calibri</vt:lpstr>
      <vt:lpstr>Corbel</vt:lpstr>
      <vt:lpstr>Times</vt:lpstr>
      <vt:lpstr>Twilight</vt:lpstr>
      <vt:lpstr>Navigating The Diagnostic Journey (The Neurologists Perspective)</vt:lpstr>
      <vt:lpstr>Disclosures</vt:lpstr>
      <vt:lpstr>Navigating the Diagnostic Journey</vt:lpstr>
      <vt:lpstr>Case 1</vt:lpstr>
      <vt:lpstr>Case 1</vt:lpstr>
      <vt:lpstr>Case 1</vt:lpstr>
      <vt:lpstr>The Medical Workup</vt:lpstr>
      <vt:lpstr>Case 1</vt:lpstr>
      <vt:lpstr>Ataxia</vt:lpstr>
      <vt:lpstr>Ataxia</vt:lpstr>
      <vt:lpstr>SCA  Phenotypes  </vt:lpstr>
      <vt:lpstr>My diagnostic approach</vt:lpstr>
      <vt:lpstr>Diagnostic workup</vt:lpstr>
      <vt:lpstr>Diagnostic workup</vt:lpstr>
      <vt:lpstr>Case 1 </vt:lpstr>
      <vt:lpstr>Summary</vt:lpstr>
    </vt:vector>
  </TitlesOfParts>
  <Company>Emory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Ataxia Update</dc:title>
  <dc:creator>George (Chip) Wilmot</dc:creator>
  <cp:lastModifiedBy>Wilmot, George (Chip)</cp:lastModifiedBy>
  <cp:revision>84</cp:revision>
  <dcterms:created xsi:type="dcterms:W3CDTF">2016-02-03T02:23:57Z</dcterms:created>
  <dcterms:modified xsi:type="dcterms:W3CDTF">2021-02-12T16:34:25Z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0x010100B51783F9E39C6143B2942F3815AD199D</vt:lpwstr>
  </property>
</Properties>
</file>