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
  </p:notesMasterIdLst>
  <p:sldIdLst>
    <p:sldId id="256" r:id="rId5"/>
    <p:sldId id="257" r:id="rId6"/>
    <p:sldId id="259" r:id="rId7"/>
    <p:sldId id="262"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7"/>
    <a:srgbClr val="00A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114" d="100"/>
          <a:sy n="114" d="100"/>
        </p:scale>
        <p:origin x="51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FED11-B92B-4DEF-849E-393988D9BC72}" type="doc">
      <dgm:prSet loTypeId="urn:microsoft.com/office/officeart/2005/8/layout/vList3" loCatId="list" qsTypeId="urn:microsoft.com/office/officeart/2005/8/quickstyle/simple1" qsCatId="simple" csTypeId="urn:microsoft.com/office/officeart/2005/8/colors/accent1_2" csCatId="accent1" phldr="1"/>
      <dgm:spPr/>
    </dgm:pt>
    <dgm:pt modelId="{0669CA4A-A797-4963-BAD5-5808F6D774E6}">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dirty="0">
            <a:latin typeface="Roboto" panose="02000000000000000000" pitchFamily="2" charset="0"/>
            <a:ea typeface="Roboto" panose="02000000000000000000" pitchFamily="2" charset="0"/>
          </a:endParaRPr>
        </a:p>
      </dgm:t>
    </dgm:pt>
    <dgm:pt modelId="{F31F77A3-3F6B-46FB-8E3C-90021AABDA01}" type="parTrans" cxnId="{4D4E4931-D4AF-47CB-AEDF-B769AF44D03B}">
      <dgm:prSet/>
      <dgm:spPr/>
      <dgm:t>
        <a:bodyPr/>
        <a:lstStyle/>
        <a:p>
          <a:endParaRPr lang="en-US"/>
        </a:p>
      </dgm:t>
    </dgm:pt>
    <dgm:pt modelId="{B3F63022-78B6-4B1B-B825-590754F01C52}" type="sibTrans" cxnId="{4D4E4931-D4AF-47CB-AEDF-B769AF44D03B}">
      <dgm:prSet/>
      <dgm:spPr/>
      <dgm:t>
        <a:bodyPr/>
        <a:lstStyle/>
        <a:p>
          <a:endParaRPr lang="en-US"/>
        </a:p>
      </dgm:t>
    </dgm:pt>
    <dgm:pt modelId="{BE4979F0-5568-4D96-817D-B79478B6A987}">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Products or series mentioned during these presentations does not imply endorsement by NAF</a:t>
          </a:r>
          <a:endParaRPr lang="en-US" sz="1800" dirty="0">
            <a:latin typeface="Roboto" panose="02000000000000000000" pitchFamily="2" charset="0"/>
            <a:ea typeface="Roboto" panose="02000000000000000000" pitchFamily="2" charset="0"/>
          </a:endParaRPr>
        </a:p>
      </dgm:t>
    </dgm:pt>
    <dgm:pt modelId="{2B28D49E-26BD-46BA-A022-FDBA5F0352C6}" type="parTrans" cxnId="{7C585DC8-DED1-4BE6-8B43-3A20E142AEA2}">
      <dgm:prSet/>
      <dgm:spPr/>
      <dgm:t>
        <a:bodyPr/>
        <a:lstStyle/>
        <a:p>
          <a:endParaRPr lang="en-US"/>
        </a:p>
      </dgm:t>
    </dgm:pt>
    <dgm:pt modelId="{161399E2-C396-4EF3-907A-9C4244B3841F}" type="sibTrans" cxnId="{7C585DC8-DED1-4BE6-8B43-3A20E142AEA2}">
      <dgm:prSet/>
      <dgm:spPr/>
      <dgm:t>
        <a:bodyPr/>
        <a:lstStyle/>
        <a:p>
          <a:endParaRPr lang="en-US"/>
        </a:p>
      </dgm:t>
    </dgm:pt>
    <dgm:pt modelId="{9AD856C3-F7E4-4C1E-A752-9677AD9647D4}">
      <dgm:prSet phldrT="[Text]" custT="1"/>
      <dgm:spPr>
        <a:solidFill>
          <a:srgbClr val="002567"/>
        </a:solidFill>
      </dgm:spPr>
      <dgm:t>
        <a:bodyPr/>
        <a:lstStyle/>
        <a:p>
          <a:pPr algn="r"/>
          <a:r>
            <a:rPr lang="en-US" sz="1600" b="1"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dirty="0"/>
            <a:t>.</a:t>
          </a:r>
          <a:endParaRPr lang="en-US" sz="1600" dirty="0"/>
        </a:p>
      </dgm:t>
    </dgm:pt>
    <dgm:pt modelId="{A6D36927-1032-46E4-BDD9-A7F9B73DFCA9}" type="sibTrans" cxnId="{65C5320C-B2F2-468C-B84C-BAEB6225D283}">
      <dgm:prSet/>
      <dgm:spPr/>
      <dgm:t>
        <a:bodyPr/>
        <a:lstStyle/>
        <a:p>
          <a:endParaRPr lang="en-US"/>
        </a:p>
      </dgm:t>
    </dgm:pt>
    <dgm:pt modelId="{8C9D4521-A45F-4706-BA02-093A797D24B1}" type="parTrans" cxnId="{65C5320C-B2F2-468C-B84C-BAEB6225D283}">
      <dgm:prSet/>
      <dgm:spPr/>
      <dgm:t>
        <a:bodyPr/>
        <a:lstStyle/>
        <a:p>
          <a:endParaRPr lang="en-US"/>
        </a:p>
      </dgm:t>
    </dgm:pt>
    <dgm:pt modelId="{26399A93-00B2-4111-B554-40ADDAFA1624}" type="pres">
      <dgm:prSet presAssocID="{000FED11-B92B-4DEF-849E-393988D9BC72}" presName="linearFlow" presStyleCnt="0">
        <dgm:presLayoutVars>
          <dgm:dir/>
          <dgm:resizeHandles val="exact"/>
        </dgm:presLayoutVars>
      </dgm:prSet>
      <dgm:spPr/>
    </dgm:pt>
    <dgm:pt modelId="{4AD0BB32-368A-4C52-B05C-E29F31994C44}" type="pres">
      <dgm:prSet presAssocID="{0669CA4A-A797-4963-BAD5-5808F6D774E6}" presName="composite" presStyleCnt="0"/>
      <dgm:spPr/>
    </dgm:pt>
    <dgm:pt modelId="{806EE8AE-F692-47A8-B8A6-6748781AC494}" type="pres">
      <dgm:prSet presAssocID="{0669CA4A-A797-4963-BAD5-5808F6D774E6}" presName="imgShp" presStyleLbl="fgImgPlace1" presStyleIdx="0" presStyleCnt="3" custLinFactNeighborX="-6075" custLinFactNeighborY="6826"/>
      <dgm:spPr>
        <a:solidFill>
          <a:srgbClr val="FFC000"/>
        </a:solidFill>
      </dgm:spPr>
    </dgm:pt>
    <dgm:pt modelId="{17C983CE-A0EC-42A3-B0D8-E9B9A8594F5F}" type="pres">
      <dgm:prSet presAssocID="{0669CA4A-A797-4963-BAD5-5808F6D774E6}" presName="txShp" presStyleLbl="node1" presStyleIdx="0" presStyleCnt="3">
        <dgm:presLayoutVars>
          <dgm:bulletEnabled val="1"/>
        </dgm:presLayoutVars>
      </dgm:prSet>
      <dgm:spPr/>
    </dgm:pt>
    <dgm:pt modelId="{426A42D5-F38A-4FEC-BC8B-18B36BF71F7E}" type="pres">
      <dgm:prSet presAssocID="{B3F63022-78B6-4B1B-B825-590754F01C52}" presName="spacing" presStyleCnt="0"/>
      <dgm:spPr/>
    </dgm:pt>
    <dgm:pt modelId="{9165A5D7-8823-4B2D-B676-8700CAF083A7}" type="pres">
      <dgm:prSet presAssocID="{9AD856C3-F7E4-4C1E-A752-9677AD9647D4}" presName="composite" presStyleCnt="0"/>
      <dgm:spPr/>
    </dgm:pt>
    <dgm:pt modelId="{9EC63E2D-1E71-4577-962A-7D2160EE368A}" type="pres">
      <dgm:prSet presAssocID="{9AD856C3-F7E4-4C1E-A752-9677AD9647D4}" presName="imgShp" presStyleLbl="fgImgPlace1" presStyleIdx="1" presStyleCnt="3"/>
      <dgm:spPr>
        <a:solidFill>
          <a:srgbClr val="FFC000"/>
        </a:solidFill>
      </dgm:spPr>
    </dgm:pt>
    <dgm:pt modelId="{75082FA1-1725-4669-AA6B-BE1EC917CFBE}" type="pres">
      <dgm:prSet presAssocID="{9AD856C3-F7E4-4C1E-A752-9677AD9647D4}" presName="txShp" presStyleLbl="node1" presStyleIdx="1" presStyleCnt="3" custScaleY="110165">
        <dgm:presLayoutVars>
          <dgm:bulletEnabled val="1"/>
        </dgm:presLayoutVars>
      </dgm:prSet>
      <dgm:spPr/>
    </dgm:pt>
    <dgm:pt modelId="{6F3D81CD-9FF1-4A5C-9423-FBB38269A3FA}" type="pres">
      <dgm:prSet presAssocID="{A6D36927-1032-46E4-BDD9-A7F9B73DFCA9}" presName="spacing" presStyleCnt="0"/>
      <dgm:spPr/>
    </dgm:pt>
    <dgm:pt modelId="{EA070E7F-176A-4DFC-87BA-CD24F779C74B}" type="pres">
      <dgm:prSet presAssocID="{BE4979F0-5568-4D96-817D-B79478B6A987}" presName="composite" presStyleCnt="0"/>
      <dgm:spPr/>
    </dgm:pt>
    <dgm:pt modelId="{D0DD2A09-FC23-4315-B927-D28884AF14C1}" type="pres">
      <dgm:prSet presAssocID="{BE4979F0-5568-4D96-817D-B79478B6A987}" presName="imgShp" presStyleLbl="fgImgPlace1" presStyleIdx="2" presStyleCnt="3"/>
      <dgm:spPr>
        <a:solidFill>
          <a:srgbClr val="FFC000"/>
        </a:solidFill>
      </dgm:spPr>
    </dgm:pt>
    <dgm:pt modelId="{09D75589-8C84-434B-BFE3-049743FB8547}" type="pres">
      <dgm:prSet presAssocID="{BE4979F0-5568-4D96-817D-B79478B6A987}" presName="txShp" presStyleLbl="node1" presStyleIdx="2" presStyleCnt="3">
        <dgm:presLayoutVars>
          <dgm:bulletEnabled val="1"/>
        </dgm:presLayoutVars>
      </dgm:prSet>
      <dgm:spPr/>
    </dgm:pt>
  </dgm:ptLst>
  <dgm:cxnLst>
    <dgm:cxn modelId="{65C5320C-B2F2-468C-B84C-BAEB6225D283}" srcId="{000FED11-B92B-4DEF-849E-393988D9BC72}" destId="{9AD856C3-F7E4-4C1E-A752-9677AD9647D4}" srcOrd="1" destOrd="0" parTransId="{8C9D4521-A45F-4706-BA02-093A797D24B1}" sibTransId="{A6D36927-1032-46E4-BDD9-A7F9B73DFCA9}"/>
    <dgm:cxn modelId="{83E1D827-23E6-4D41-98C1-98BF5EFCC53F}" type="presOf" srcId="{9AD856C3-F7E4-4C1E-A752-9677AD9647D4}" destId="{75082FA1-1725-4669-AA6B-BE1EC917CFBE}" srcOrd="0" destOrd="0" presId="urn:microsoft.com/office/officeart/2005/8/layout/vList3"/>
    <dgm:cxn modelId="{4D4E4931-D4AF-47CB-AEDF-B769AF44D03B}" srcId="{000FED11-B92B-4DEF-849E-393988D9BC72}" destId="{0669CA4A-A797-4963-BAD5-5808F6D774E6}" srcOrd="0" destOrd="0" parTransId="{F31F77A3-3F6B-46FB-8E3C-90021AABDA01}" sibTransId="{B3F63022-78B6-4B1B-B825-590754F01C52}"/>
    <dgm:cxn modelId="{0BFB7444-A64D-4E0B-A421-0C97CFBE704C}" type="presOf" srcId="{000FED11-B92B-4DEF-849E-393988D9BC72}" destId="{26399A93-00B2-4111-B554-40ADDAFA1624}" srcOrd="0" destOrd="0" presId="urn:microsoft.com/office/officeart/2005/8/layout/vList3"/>
    <dgm:cxn modelId="{D5DAE1B2-9934-4884-AC08-E9FA81E62423}" type="presOf" srcId="{0669CA4A-A797-4963-BAD5-5808F6D774E6}" destId="{17C983CE-A0EC-42A3-B0D8-E9B9A8594F5F}" srcOrd="0" destOrd="0" presId="urn:microsoft.com/office/officeart/2005/8/layout/vList3"/>
    <dgm:cxn modelId="{FD965BBD-EB1B-45AC-A81F-727EA41C164D}" type="presOf" srcId="{BE4979F0-5568-4D96-817D-B79478B6A987}" destId="{09D75589-8C84-434B-BFE3-049743FB8547}" srcOrd="0" destOrd="0" presId="urn:microsoft.com/office/officeart/2005/8/layout/vList3"/>
    <dgm:cxn modelId="{7C585DC8-DED1-4BE6-8B43-3A20E142AEA2}" srcId="{000FED11-B92B-4DEF-849E-393988D9BC72}" destId="{BE4979F0-5568-4D96-817D-B79478B6A987}" srcOrd="2" destOrd="0" parTransId="{2B28D49E-26BD-46BA-A022-FDBA5F0352C6}" sibTransId="{161399E2-C396-4EF3-907A-9C4244B3841F}"/>
    <dgm:cxn modelId="{609E2090-B0F7-4255-91B9-8D3465F6DDB6}" type="presParOf" srcId="{26399A93-00B2-4111-B554-40ADDAFA1624}" destId="{4AD0BB32-368A-4C52-B05C-E29F31994C44}" srcOrd="0" destOrd="0" presId="urn:microsoft.com/office/officeart/2005/8/layout/vList3"/>
    <dgm:cxn modelId="{7D191B27-FA4C-4270-9546-BB7D69D7CC55}" type="presParOf" srcId="{4AD0BB32-368A-4C52-B05C-E29F31994C44}" destId="{806EE8AE-F692-47A8-B8A6-6748781AC494}" srcOrd="0" destOrd="0" presId="urn:microsoft.com/office/officeart/2005/8/layout/vList3"/>
    <dgm:cxn modelId="{C7D6EB09-27E2-4477-BF11-5C53A863FF28}" type="presParOf" srcId="{4AD0BB32-368A-4C52-B05C-E29F31994C44}" destId="{17C983CE-A0EC-42A3-B0D8-E9B9A8594F5F}" srcOrd="1" destOrd="0" presId="urn:microsoft.com/office/officeart/2005/8/layout/vList3"/>
    <dgm:cxn modelId="{6A6C851E-5B4C-4DAC-8F35-FDC394D85455}" type="presParOf" srcId="{26399A93-00B2-4111-B554-40ADDAFA1624}" destId="{426A42D5-F38A-4FEC-BC8B-18B36BF71F7E}" srcOrd="1" destOrd="0" presId="urn:microsoft.com/office/officeart/2005/8/layout/vList3"/>
    <dgm:cxn modelId="{BABB3361-F999-4874-9C08-C88DCC64F82A}" type="presParOf" srcId="{26399A93-00B2-4111-B554-40ADDAFA1624}" destId="{9165A5D7-8823-4B2D-B676-8700CAF083A7}" srcOrd="2" destOrd="0" presId="urn:microsoft.com/office/officeart/2005/8/layout/vList3"/>
    <dgm:cxn modelId="{DA229EAC-DBCC-4539-A874-191EE7EF1B3A}" type="presParOf" srcId="{9165A5D7-8823-4B2D-B676-8700CAF083A7}" destId="{9EC63E2D-1E71-4577-962A-7D2160EE368A}" srcOrd="0" destOrd="0" presId="urn:microsoft.com/office/officeart/2005/8/layout/vList3"/>
    <dgm:cxn modelId="{F76A7999-2D71-41FB-A2E5-6250DB9A548A}" type="presParOf" srcId="{9165A5D7-8823-4B2D-B676-8700CAF083A7}" destId="{75082FA1-1725-4669-AA6B-BE1EC917CFBE}" srcOrd="1" destOrd="0" presId="urn:microsoft.com/office/officeart/2005/8/layout/vList3"/>
    <dgm:cxn modelId="{FF2B2580-D802-4D94-B9AF-6745EA784687}" type="presParOf" srcId="{26399A93-00B2-4111-B554-40ADDAFA1624}" destId="{6F3D81CD-9FF1-4A5C-9423-FBB38269A3FA}" srcOrd="3" destOrd="0" presId="urn:microsoft.com/office/officeart/2005/8/layout/vList3"/>
    <dgm:cxn modelId="{8DE079CB-C3AD-4397-98BF-EB430E40145B}" type="presParOf" srcId="{26399A93-00B2-4111-B554-40ADDAFA1624}" destId="{EA070E7F-176A-4DFC-87BA-CD24F779C74B}" srcOrd="4" destOrd="0" presId="urn:microsoft.com/office/officeart/2005/8/layout/vList3"/>
    <dgm:cxn modelId="{DA661E8E-CDA4-49A7-9F5C-FA4317E29BE9}" type="presParOf" srcId="{EA070E7F-176A-4DFC-87BA-CD24F779C74B}" destId="{D0DD2A09-FC23-4315-B927-D28884AF14C1}" srcOrd="0" destOrd="0" presId="urn:microsoft.com/office/officeart/2005/8/layout/vList3"/>
    <dgm:cxn modelId="{8F67A28A-8993-40A3-A9AE-D36410F6701F}" type="presParOf" srcId="{EA070E7F-176A-4DFC-87BA-CD24F779C74B}" destId="{09D75589-8C84-434B-BFE3-049743FB854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983CE-A0EC-42A3-B0D8-E9B9A8594F5F}">
      <dsp:nvSpPr>
        <dsp:cNvPr id="0" name=""/>
        <dsp:cNvSpPr/>
      </dsp:nvSpPr>
      <dsp:spPr>
        <a:xfrm rot="10800000">
          <a:off x="2069753" y="1238"/>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kern="1200" dirty="0">
            <a:latin typeface="Roboto" panose="02000000000000000000" pitchFamily="2" charset="0"/>
            <a:ea typeface="Roboto" panose="02000000000000000000" pitchFamily="2" charset="0"/>
          </a:endParaRPr>
        </a:p>
      </dsp:txBody>
      <dsp:txXfrm rot="10800000">
        <a:off x="2389360" y="1238"/>
        <a:ext cx="6628735" cy="1278427"/>
      </dsp:txXfrm>
    </dsp:sp>
    <dsp:sp modelId="{806EE8AE-F692-47A8-B8A6-6748781AC494}">
      <dsp:nvSpPr>
        <dsp:cNvPr id="0" name=""/>
        <dsp:cNvSpPr/>
      </dsp:nvSpPr>
      <dsp:spPr>
        <a:xfrm>
          <a:off x="1352875" y="88503"/>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82FA1-1725-4669-AA6B-BE1EC917CFBE}">
      <dsp:nvSpPr>
        <dsp:cNvPr id="0" name=""/>
        <dsp:cNvSpPr/>
      </dsp:nvSpPr>
      <dsp:spPr>
        <a:xfrm rot="10800000">
          <a:off x="2069753" y="1661285"/>
          <a:ext cx="6948342" cy="1408379"/>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0960" rIns="113792" bIns="60960" numCol="1" spcCol="1270" anchor="ctr" anchorCtr="0">
          <a:noAutofit/>
        </a:bodyPr>
        <a:lstStyle/>
        <a:p>
          <a:pPr marL="0" lvl="0" indent="0" algn="r" defTabSz="711200">
            <a:lnSpc>
              <a:spcPct val="90000"/>
            </a:lnSpc>
            <a:spcBef>
              <a:spcPct val="0"/>
            </a:spcBef>
            <a:spcAft>
              <a:spcPct val="35000"/>
            </a:spcAft>
            <a:buNone/>
          </a:pPr>
          <a:r>
            <a:rPr lang="en-US" sz="1600" b="1" kern="1200"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kern="1200" dirty="0"/>
            <a:t>.</a:t>
          </a:r>
          <a:endParaRPr lang="en-US" sz="1600" kern="1200" dirty="0"/>
        </a:p>
      </dsp:txBody>
      <dsp:txXfrm rot="10800000">
        <a:off x="2421848" y="1661285"/>
        <a:ext cx="6596247" cy="1408379"/>
      </dsp:txXfrm>
    </dsp:sp>
    <dsp:sp modelId="{9EC63E2D-1E71-4577-962A-7D2160EE368A}">
      <dsp:nvSpPr>
        <dsp:cNvPr id="0" name=""/>
        <dsp:cNvSpPr/>
      </dsp:nvSpPr>
      <dsp:spPr>
        <a:xfrm>
          <a:off x="1430539" y="1726261"/>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75589-8C84-434B-BFE3-049743FB8547}">
      <dsp:nvSpPr>
        <dsp:cNvPr id="0" name=""/>
        <dsp:cNvSpPr/>
      </dsp:nvSpPr>
      <dsp:spPr>
        <a:xfrm rot="10800000">
          <a:off x="2069753" y="3451285"/>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Products or series mentioned during these presentations does not imply endorsement by NAF</a:t>
          </a:r>
          <a:endParaRPr lang="en-US" sz="1800" kern="1200" dirty="0">
            <a:latin typeface="Roboto" panose="02000000000000000000" pitchFamily="2" charset="0"/>
            <a:ea typeface="Roboto" panose="02000000000000000000" pitchFamily="2" charset="0"/>
          </a:endParaRPr>
        </a:p>
      </dsp:txBody>
      <dsp:txXfrm rot="10800000">
        <a:off x="2389360" y="3451285"/>
        <a:ext cx="6628735" cy="1278427"/>
      </dsp:txXfrm>
    </dsp:sp>
    <dsp:sp modelId="{D0DD2A09-FC23-4315-B927-D28884AF14C1}">
      <dsp:nvSpPr>
        <dsp:cNvPr id="0" name=""/>
        <dsp:cNvSpPr/>
      </dsp:nvSpPr>
      <dsp:spPr>
        <a:xfrm>
          <a:off x="1430539" y="3451285"/>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A81CE-60C7-4836-98A6-DB60BB276E49}" type="datetimeFigureOut">
              <a:rPr lang="en-US" smtClean="0"/>
              <a:t>1/31/22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0E207-2CB8-412F-B7D3-B91DAE44EF4A}" type="slidenum">
              <a:rPr lang="en-US" smtClean="0"/>
              <a:t>‹#›</a:t>
            </a:fld>
            <a:endParaRPr lang="en-US"/>
          </a:p>
        </p:txBody>
      </p:sp>
    </p:spTree>
    <p:extLst>
      <p:ext uri="{BB962C8B-B14F-4D97-AF65-F5344CB8AC3E}">
        <p14:creationId xmlns:p14="http://schemas.microsoft.com/office/powerpoint/2010/main" val="365373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734A-FABD-4E82-81CF-71342BB55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A1599-8121-44A5-9D94-2473D05F7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7946C-16F0-4C51-8901-C0324DC3750C}"/>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5" name="Footer Placeholder 4">
            <a:extLst>
              <a:ext uri="{FF2B5EF4-FFF2-40B4-BE49-F238E27FC236}">
                <a16:creationId xmlns:a16="http://schemas.microsoft.com/office/drawing/2014/main" id="{DFE07256-AD80-4A9C-B616-EC793BC40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6DCF-2D49-46D9-B397-176416339F7C}"/>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283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2856-30E7-49E3-8A66-608569481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D8836-3404-4F38-AB0A-C9333D377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07441-78FE-4066-B44F-27359BF3CAEC}"/>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5" name="Footer Placeholder 4">
            <a:extLst>
              <a:ext uri="{FF2B5EF4-FFF2-40B4-BE49-F238E27FC236}">
                <a16:creationId xmlns:a16="http://schemas.microsoft.com/office/drawing/2014/main" id="{73D365C1-DE3A-4CE9-9AB6-1815047B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D024-2147-4007-BEE6-CEE224405639}"/>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74228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678D9-3737-422F-AB18-0DDA8E6BC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D3243-E513-469F-A0C8-F90CDE44D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1870B-86E3-4919-A769-F9A98E9C0A76}"/>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5" name="Footer Placeholder 4">
            <a:extLst>
              <a:ext uri="{FF2B5EF4-FFF2-40B4-BE49-F238E27FC236}">
                <a16:creationId xmlns:a16="http://schemas.microsoft.com/office/drawing/2014/main" id="{8BBD3773-EF1C-4F44-972E-703C46941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EFE1A-0A8D-4FD5-8F42-D88E294551E1}"/>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07078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C588-C1D1-4DCE-A2F9-17155A8AC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3FB59-3DA5-43C2-922F-5AF12D86D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5573D-994F-48A2-8468-ECF9B8BB2DDB}"/>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5" name="Footer Placeholder 4">
            <a:extLst>
              <a:ext uri="{FF2B5EF4-FFF2-40B4-BE49-F238E27FC236}">
                <a16:creationId xmlns:a16="http://schemas.microsoft.com/office/drawing/2014/main" id="{F038618F-A068-4F54-A423-285CB83D9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1FDD-E8D2-4D5B-B7D3-3FA30C1CD46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69902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394-5B47-4235-B183-B4FF8BF05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7676F-AD7A-49F3-9AEC-AEC6C9133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90BC1-3AF0-468A-9B24-477498538194}"/>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5" name="Footer Placeholder 4">
            <a:extLst>
              <a:ext uri="{FF2B5EF4-FFF2-40B4-BE49-F238E27FC236}">
                <a16:creationId xmlns:a16="http://schemas.microsoft.com/office/drawing/2014/main" id="{CB80D065-F695-4790-A619-708329264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D1F87-62F8-48DA-9A40-45D75ADE16B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10744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2452-3A9E-4CE7-AA4C-663260F04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6F04C-3ED7-4E92-88C7-69A0452C2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2A329-8D97-422A-A838-217BA90B4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D259D-A9CD-4BDF-983D-4A599A051384}"/>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6" name="Footer Placeholder 5">
            <a:extLst>
              <a:ext uri="{FF2B5EF4-FFF2-40B4-BE49-F238E27FC236}">
                <a16:creationId xmlns:a16="http://schemas.microsoft.com/office/drawing/2014/main" id="{92BFBC66-B6C8-4CC6-A3A8-7C024D9F3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C3425-BFEB-4782-9B60-A265AA669438}"/>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8714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98ED-D4D2-4FB7-9170-2F1F9CF559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D1DDF-7C86-49AC-A2C3-0CAAD100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69C86-18FA-4F03-B62A-C83055AA8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938CE-96EA-4613-A41B-7CEEDAC67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45135-52FC-4C4F-8A90-29CB7789F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4FFBE-6A7D-4A95-99D8-E7E88268BE20}"/>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8" name="Footer Placeholder 7">
            <a:extLst>
              <a:ext uri="{FF2B5EF4-FFF2-40B4-BE49-F238E27FC236}">
                <a16:creationId xmlns:a16="http://schemas.microsoft.com/office/drawing/2014/main" id="{24DEA317-DF3D-4F74-904E-5CCFE04E3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6784A-74D5-49E8-B040-0B6905B0664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87386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AA4-97B7-482B-B020-765022B73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B5C57-4397-4D1D-965B-044081ACEB7E}"/>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4" name="Footer Placeholder 3">
            <a:extLst>
              <a:ext uri="{FF2B5EF4-FFF2-40B4-BE49-F238E27FC236}">
                <a16:creationId xmlns:a16="http://schemas.microsoft.com/office/drawing/2014/main" id="{7C2717AB-6B3B-40F5-B899-25DC09E04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F3189-3B03-4DA9-A074-D8E663FAD5D5}"/>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3142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5013F-3512-4F52-A920-0F0F1F63F1B0}"/>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3" name="Footer Placeholder 2">
            <a:extLst>
              <a:ext uri="{FF2B5EF4-FFF2-40B4-BE49-F238E27FC236}">
                <a16:creationId xmlns:a16="http://schemas.microsoft.com/office/drawing/2014/main" id="{3C95D71E-8D55-4FBF-B96F-EAF3F978A8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636A71-FB85-412D-A982-2DD4C2495AD7}"/>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06749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1D05-38A4-4C9B-A62A-DFEE47549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E7CA5-5975-4797-A941-5B276B02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AF0F47-BF99-490D-9061-108F1B6D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A2B24-33FF-4C42-A697-B0BAE02E7F04}"/>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6" name="Footer Placeholder 5">
            <a:extLst>
              <a:ext uri="{FF2B5EF4-FFF2-40B4-BE49-F238E27FC236}">
                <a16:creationId xmlns:a16="http://schemas.microsoft.com/office/drawing/2014/main" id="{577CF4B7-71A6-4586-BEA6-11185EFA6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00661-7B2C-4771-9EBD-02966F4B7E7B}"/>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4139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5430-B159-4146-BAA3-E976438AE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40808-6C5B-41B1-9458-230366F63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0B09F-0845-4100-8553-9408A7E65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F0D30-C3D2-4342-ACDA-25194500F878}"/>
              </a:ext>
            </a:extLst>
          </p:cNvPr>
          <p:cNvSpPr>
            <a:spLocks noGrp="1"/>
          </p:cNvSpPr>
          <p:nvPr>
            <p:ph type="dt" sz="half" idx="10"/>
          </p:nvPr>
        </p:nvSpPr>
        <p:spPr/>
        <p:txBody>
          <a:bodyPr/>
          <a:lstStyle/>
          <a:p>
            <a:fld id="{113D3815-ED38-4D90-A531-355BB044A509}" type="datetimeFigureOut">
              <a:rPr lang="en-US" smtClean="0"/>
              <a:t>1/31/22</a:t>
            </a:fld>
            <a:endParaRPr lang="en-US"/>
          </a:p>
        </p:txBody>
      </p:sp>
      <p:sp>
        <p:nvSpPr>
          <p:cNvPr id="6" name="Footer Placeholder 5">
            <a:extLst>
              <a:ext uri="{FF2B5EF4-FFF2-40B4-BE49-F238E27FC236}">
                <a16:creationId xmlns:a16="http://schemas.microsoft.com/office/drawing/2014/main" id="{7748329F-6E47-4F45-864C-0CBBD8862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378FB-2411-491B-AA11-E1E202FDE9A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14285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6B5A0-01BD-4595-829B-8A07CDF56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2F2F9-B32C-4BBE-8CD5-EF0C803D3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6F161-5271-4944-B72F-1F35AA0B1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D3815-ED38-4D90-A531-355BB044A509}" type="datetimeFigureOut">
              <a:rPr lang="en-US" smtClean="0"/>
              <a:t>1/31/22</a:t>
            </a:fld>
            <a:endParaRPr lang="en-US"/>
          </a:p>
        </p:txBody>
      </p:sp>
      <p:sp>
        <p:nvSpPr>
          <p:cNvPr id="5" name="Footer Placeholder 4">
            <a:extLst>
              <a:ext uri="{FF2B5EF4-FFF2-40B4-BE49-F238E27FC236}">
                <a16:creationId xmlns:a16="http://schemas.microsoft.com/office/drawing/2014/main" id="{B602DF9B-B2A2-4A18-A8B1-5EB9FB8D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DA85D-F643-440C-B013-0EC85CFC8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B8C6D-6FD1-497E-8688-6D33DB356D1F}" type="slidenum">
              <a:rPr lang="en-US" smtClean="0"/>
              <a:t>‹#›</a:t>
            </a:fld>
            <a:endParaRPr lang="en-US"/>
          </a:p>
        </p:txBody>
      </p:sp>
    </p:spTree>
    <p:extLst>
      <p:ext uri="{BB962C8B-B14F-4D97-AF65-F5344CB8AC3E}">
        <p14:creationId xmlns:p14="http://schemas.microsoft.com/office/powerpoint/2010/main" val="3983358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6.sv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svg"/><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dark, night sky&#10;&#10;Description automatically generated">
            <a:extLst>
              <a:ext uri="{FF2B5EF4-FFF2-40B4-BE49-F238E27FC236}">
                <a16:creationId xmlns:a16="http://schemas.microsoft.com/office/drawing/2014/main" id="{D9BC66F9-1922-4B1B-A84C-A3542E0867C0}"/>
              </a:ext>
            </a:extLst>
          </p:cNvPr>
          <p:cNvPicPr>
            <a:picLocks noChangeAspect="1"/>
          </p:cNvPicPr>
          <p:nvPr/>
        </p:nvPicPr>
        <p:blipFill rotWithShape="1">
          <a:blip r:embed="rId2"/>
          <a:srcRect b="21219"/>
          <a:stretch/>
        </p:blipFill>
        <p:spPr>
          <a:xfrm>
            <a:off x="0" y="0"/>
            <a:ext cx="12192000" cy="6858001"/>
          </a:xfrm>
          <a:prstGeom prst="rect">
            <a:avLst/>
          </a:prstGeom>
        </p:spPr>
      </p:pic>
      <p:sp>
        <p:nvSpPr>
          <p:cNvPr id="5" name="TextBox 4">
            <a:extLst>
              <a:ext uri="{FF2B5EF4-FFF2-40B4-BE49-F238E27FC236}">
                <a16:creationId xmlns:a16="http://schemas.microsoft.com/office/drawing/2014/main" id="{F84D6E0C-083A-427F-BD41-B9D2DC1D6DF5}"/>
              </a:ext>
            </a:extLst>
          </p:cNvPr>
          <p:cNvSpPr txBox="1"/>
          <p:nvPr/>
        </p:nvSpPr>
        <p:spPr>
          <a:xfrm>
            <a:off x="4191000" y="666722"/>
            <a:ext cx="7773691" cy="3447098"/>
          </a:xfrm>
          <a:prstGeom prst="rect">
            <a:avLst/>
          </a:prstGeom>
          <a:noFill/>
        </p:spPr>
        <p:txBody>
          <a:bodyPr wrap="square" rtlCol="0">
            <a:spAutoFit/>
          </a:bodyPr>
          <a:lstStyle/>
          <a:p>
            <a:r>
              <a:rPr lang="en-US" sz="5400" dirty="0">
                <a:solidFill>
                  <a:schemeClr val="bg1"/>
                </a:solidFill>
                <a:latin typeface="Roboto Black" pitchFamily="2" charset="0"/>
                <a:ea typeface="Roboto Black" pitchFamily="2" charset="0"/>
              </a:rPr>
              <a:t>Ataxia- family planning</a:t>
            </a:r>
            <a:br>
              <a:rPr lang="en-US" sz="5400" dirty="0">
                <a:solidFill>
                  <a:schemeClr val="bg1"/>
                </a:solidFill>
                <a:latin typeface="Roboto Black" pitchFamily="2" charset="0"/>
                <a:ea typeface="Roboto Black" pitchFamily="2" charset="0"/>
              </a:rPr>
            </a:br>
            <a:endParaRPr lang="en-US" sz="5400" dirty="0">
              <a:solidFill>
                <a:schemeClr val="bg1"/>
              </a:solidFill>
              <a:latin typeface="Roboto Black" pitchFamily="2" charset="0"/>
              <a:ea typeface="Roboto Black" pitchFamily="2" charset="0"/>
            </a:endParaRPr>
          </a:p>
          <a:p>
            <a:r>
              <a:rPr lang="en-US" sz="5400" dirty="0">
                <a:solidFill>
                  <a:schemeClr val="bg1"/>
                </a:solidFill>
                <a:latin typeface="Roboto Black" pitchFamily="2" charset="0"/>
                <a:ea typeface="Roboto Black" pitchFamily="2" charset="0"/>
              </a:rPr>
              <a:t>Matt Bower</a:t>
            </a:r>
          </a:p>
          <a:p>
            <a:r>
              <a:rPr lang="en-US" sz="2800" dirty="0">
                <a:solidFill>
                  <a:schemeClr val="bg1"/>
                </a:solidFill>
                <a:latin typeface="Roboto Black" pitchFamily="2" charset="0"/>
                <a:ea typeface="Roboto Black" pitchFamily="2" charset="0"/>
              </a:rPr>
              <a:t>Genetic counselor</a:t>
            </a:r>
          </a:p>
          <a:p>
            <a:r>
              <a:rPr lang="en-US" sz="2800" dirty="0">
                <a:solidFill>
                  <a:schemeClr val="bg1"/>
                </a:solidFill>
                <a:latin typeface="Roboto Black" pitchFamily="2" charset="0"/>
                <a:ea typeface="Roboto Black" pitchFamily="2" charset="0"/>
              </a:rPr>
              <a:t>University of Minnesota Health</a:t>
            </a:r>
            <a:endParaRPr lang="en-US" sz="2800" dirty="0">
              <a:solidFill>
                <a:schemeClr val="bg1"/>
              </a:solidFill>
            </a:endParaRPr>
          </a:p>
        </p:txBody>
      </p:sp>
      <p:sp>
        <p:nvSpPr>
          <p:cNvPr id="6" name="TextBox 5">
            <a:extLst>
              <a:ext uri="{FF2B5EF4-FFF2-40B4-BE49-F238E27FC236}">
                <a16:creationId xmlns:a16="http://schemas.microsoft.com/office/drawing/2014/main" id="{F5FF1DB4-11D8-4BFA-A937-00C335A588D8}"/>
              </a:ext>
            </a:extLst>
          </p:cNvPr>
          <p:cNvSpPr txBox="1"/>
          <p:nvPr/>
        </p:nvSpPr>
        <p:spPr>
          <a:xfrm>
            <a:off x="6300744" y="5929747"/>
            <a:ext cx="2823209" cy="830997"/>
          </a:xfrm>
          <a:prstGeom prst="rect">
            <a:avLst/>
          </a:prstGeom>
          <a:noFill/>
        </p:spPr>
        <p:txBody>
          <a:bodyPr wrap="none" rtlCol="0">
            <a:spAutoFit/>
          </a:bodyPr>
          <a:lstStyle/>
          <a:p>
            <a:pPr algn="r"/>
            <a:r>
              <a:rPr lang="en-US" sz="2400" b="1" dirty="0">
                <a:solidFill>
                  <a:schemeClr val="bg1"/>
                </a:solidFill>
                <a:latin typeface="Roboto" panose="02000000000000000000" pitchFamily="2" charset="0"/>
                <a:ea typeface="Roboto" panose="02000000000000000000" pitchFamily="2" charset="0"/>
              </a:rPr>
              <a:t>A Virtual Event</a:t>
            </a:r>
          </a:p>
          <a:p>
            <a:pPr algn="r"/>
            <a:r>
              <a:rPr lang="en-US" sz="2400" b="1" dirty="0">
                <a:solidFill>
                  <a:schemeClr val="bg1"/>
                </a:solidFill>
                <a:latin typeface="Roboto" panose="02000000000000000000" pitchFamily="2" charset="0"/>
                <a:ea typeface="Roboto" panose="02000000000000000000" pitchFamily="2" charset="0"/>
              </a:rPr>
              <a:t>March 17-19, 2022</a:t>
            </a:r>
          </a:p>
        </p:txBody>
      </p:sp>
      <p:cxnSp>
        <p:nvCxnSpPr>
          <p:cNvPr id="7" name="Straight Connector 6">
            <a:extLst>
              <a:ext uri="{FF2B5EF4-FFF2-40B4-BE49-F238E27FC236}">
                <a16:creationId xmlns:a16="http://schemas.microsoft.com/office/drawing/2014/main" id="{7C553F50-A4AD-474C-97FB-B3688B030154}"/>
              </a:ext>
            </a:extLst>
          </p:cNvPr>
          <p:cNvCxnSpPr/>
          <p:nvPr/>
        </p:nvCxnSpPr>
        <p:spPr>
          <a:xfrm>
            <a:off x="5632934" y="2805193"/>
            <a:ext cx="6099283"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9B9D3182-BFB2-4843-B322-23D5D47DE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673" y="4436953"/>
            <a:ext cx="3254608" cy="2323791"/>
          </a:xfrm>
          <a:prstGeom prst="rect">
            <a:avLst/>
          </a:prstGeom>
        </p:spPr>
      </p:pic>
    </p:spTree>
    <p:extLst>
      <p:ext uri="{BB962C8B-B14F-4D97-AF65-F5344CB8AC3E}">
        <p14:creationId xmlns:p14="http://schemas.microsoft.com/office/powerpoint/2010/main" val="92204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69965" y="605232"/>
            <a:ext cx="11652070" cy="799610"/>
          </a:xfrm>
        </p:spPr>
        <p:txBody>
          <a:bodyPr>
            <a:normAutofit fontScale="90000"/>
          </a:bodyPr>
          <a:lstStyle/>
          <a:p>
            <a:pPr algn="ctr"/>
            <a:r>
              <a:rPr lang="en-US" sz="8900" b="1" dirty="0">
                <a:solidFill>
                  <a:srgbClr val="002567"/>
                </a:solidFill>
                <a:latin typeface="Roboto" panose="02000000000000000000" pitchFamily="2" charset="0"/>
                <a:ea typeface="Roboto" panose="02000000000000000000" pitchFamily="2" charset="0"/>
              </a:rPr>
              <a:t>DISCLAIMER</a:t>
            </a:r>
            <a:endParaRPr lang="en-US" sz="6000" b="1" dirty="0">
              <a:solidFill>
                <a:srgbClr val="002567"/>
              </a:solidFill>
              <a:latin typeface="Roboto" panose="02000000000000000000" pitchFamily="2" charset="0"/>
              <a:ea typeface="Roboto" panose="02000000000000000000" pitchFamily="2" charset="0"/>
            </a:endParaRPr>
          </a:p>
        </p:txBody>
      </p:sp>
      <p:graphicFrame>
        <p:nvGraphicFramePr>
          <p:cNvPr id="7" name="Content Placeholder 6">
            <a:extLst>
              <a:ext uri="{FF2B5EF4-FFF2-40B4-BE49-F238E27FC236}">
                <a16:creationId xmlns:a16="http://schemas.microsoft.com/office/drawing/2014/main" id="{EFDA4605-EFB6-4D11-B612-D1D53FFFB417}"/>
              </a:ext>
            </a:extLst>
          </p:cNvPr>
          <p:cNvGraphicFramePr>
            <a:graphicFrameLocks noGrp="1"/>
          </p:cNvGraphicFramePr>
          <p:nvPr>
            <p:ph sz="half" idx="1"/>
            <p:extLst>
              <p:ext uri="{D42A27DB-BD31-4B8C-83A1-F6EECF244321}">
                <p14:modId xmlns:p14="http://schemas.microsoft.com/office/powerpoint/2010/main" val="912665910"/>
              </p:ext>
            </p:extLst>
          </p:nvPr>
        </p:nvGraphicFramePr>
        <p:xfrm>
          <a:off x="1473399" y="1853482"/>
          <a:ext cx="10448636" cy="473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7">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pic>
        <p:nvPicPr>
          <p:cNvPr id="16" name="Graphic 15" descr="Presentation with org chart with solid fill">
            <a:extLst>
              <a:ext uri="{FF2B5EF4-FFF2-40B4-BE49-F238E27FC236}">
                <a16:creationId xmlns:a16="http://schemas.microsoft.com/office/drawing/2014/main" id="{80AC93F4-16B0-4289-9303-203BA56AA2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86554" y="5752939"/>
            <a:ext cx="817225" cy="817225"/>
          </a:xfrm>
          <a:prstGeom prst="rect">
            <a:avLst/>
          </a:prstGeom>
        </p:spPr>
      </p:pic>
      <p:pic>
        <p:nvPicPr>
          <p:cNvPr id="18" name="Graphic 17" descr="Doctor female with solid fill">
            <a:extLst>
              <a:ext uri="{FF2B5EF4-FFF2-40B4-BE49-F238E27FC236}">
                <a16:creationId xmlns:a16="http://schemas.microsoft.com/office/drawing/2014/main" id="{19FD8F84-BF1C-48A7-9FD8-468C11BA19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1567" y="3843743"/>
            <a:ext cx="914400" cy="914400"/>
          </a:xfrm>
          <a:prstGeom prst="rect">
            <a:avLst/>
          </a:prstGeom>
        </p:spPr>
      </p:pic>
      <p:pic>
        <p:nvPicPr>
          <p:cNvPr id="20" name="Graphic 19" descr="Teacher with solid fill">
            <a:extLst>
              <a:ext uri="{FF2B5EF4-FFF2-40B4-BE49-F238E27FC236}">
                <a16:creationId xmlns:a16="http://schemas.microsoft.com/office/drawing/2014/main" id="{5E3A81CB-70BA-4F10-861F-053B262AB1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89379" y="2099857"/>
            <a:ext cx="914400" cy="914400"/>
          </a:xfrm>
          <a:prstGeom prst="rect">
            <a:avLst/>
          </a:prstGeom>
        </p:spPr>
      </p:pic>
      <p:sp>
        <p:nvSpPr>
          <p:cNvPr id="21" name="TextBox 20">
            <a:extLst>
              <a:ext uri="{FF2B5EF4-FFF2-40B4-BE49-F238E27FC236}">
                <a16:creationId xmlns:a16="http://schemas.microsoft.com/office/drawing/2014/main" id="{285DED1F-5F89-4C44-8C03-6012DB28D9E0}"/>
              </a:ext>
            </a:extLst>
          </p:cNvPr>
          <p:cNvSpPr txBox="1"/>
          <p:nvPr/>
        </p:nvSpPr>
        <p:spPr>
          <a:xfrm>
            <a:off x="42111" y="566463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22" name="Picture 21" descr="Icon&#10;&#10;Description automatically generated">
            <a:extLst>
              <a:ext uri="{FF2B5EF4-FFF2-40B4-BE49-F238E27FC236}">
                <a16:creationId xmlns:a16="http://schemas.microsoft.com/office/drawing/2014/main" id="{398C154D-F029-49D8-AE8E-055D2C9BA0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129218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dirty="0">
                <a:solidFill>
                  <a:srgbClr val="002567"/>
                </a:solidFill>
                <a:latin typeface="Roboto Black" pitchFamily="2" charset="0"/>
                <a:ea typeface="Roboto Black" pitchFamily="2" charset="0"/>
              </a:rPr>
              <a:t>PRESENTER DISCLOSURES</a:t>
            </a:r>
            <a:endParaRPr lang="en-US" sz="4000" b="1" dirty="0">
              <a:solidFill>
                <a:srgbClr val="002567"/>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a:lstStyle/>
          <a:p>
            <a:pPr marL="0" indent="0">
              <a:buNone/>
            </a:pPr>
            <a:r>
              <a:rPr lang="en-US" dirty="0">
                <a:solidFill>
                  <a:srgbClr val="002567"/>
                </a:solidFill>
                <a:latin typeface="Roboto" panose="02000000000000000000" pitchFamily="2" charset="0"/>
                <a:ea typeface="Roboto" panose="02000000000000000000" pitchFamily="2" charset="0"/>
              </a:rPr>
              <a:t>Matt Bower</a:t>
            </a:r>
          </a:p>
          <a:p>
            <a:pPr marL="0" indent="0">
              <a:buNone/>
            </a:pPr>
            <a:r>
              <a:rPr lang="en-US" dirty="0">
                <a:solidFill>
                  <a:srgbClr val="002567"/>
                </a:solidFill>
                <a:latin typeface="Roboto" panose="02000000000000000000" pitchFamily="2" charset="0"/>
                <a:ea typeface="Roboto" panose="02000000000000000000" pitchFamily="2" charset="0"/>
              </a:rPr>
              <a:t>No relationships to disclose or list</a:t>
            </a:r>
          </a:p>
          <a:p>
            <a:pPr marL="0" indent="0">
              <a:buNone/>
            </a:pPr>
            <a:endParaRPr lang="en-US" dirty="0">
              <a:solidFill>
                <a:srgbClr val="002567"/>
              </a:solidFill>
              <a:latin typeface="Roboto" panose="02000000000000000000" pitchFamily="2" charset="0"/>
              <a:ea typeface="Roboto" panose="02000000000000000000" pitchFamily="2" charset="0"/>
            </a:endParaRPr>
          </a:p>
          <a:p>
            <a:pPr marL="0" indent="0">
              <a:buNone/>
            </a:pPr>
            <a:r>
              <a:rPr lang="en-US" dirty="0">
                <a:solidFill>
                  <a:srgbClr val="002567"/>
                </a:solidFill>
                <a:latin typeface="Roboto" panose="02000000000000000000" pitchFamily="2" charset="0"/>
                <a:ea typeface="Roboto" panose="02000000000000000000" pitchFamily="2" charset="0"/>
              </a:rPr>
              <a:t>Other than…..</a:t>
            </a:r>
          </a:p>
          <a:p>
            <a:pPr marL="0" indent="0">
              <a:buNone/>
            </a:pPr>
            <a:r>
              <a:rPr lang="en-US" dirty="0">
                <a:solidFill>
                  <a:srgbClr val="002567"/>
                </a:solidFill>
                <a:latin typeface="Roboto" panose="02000000000000000000" pitchFamily="2" charset="0"/>
                <a:ea typeface="Roboto" panose="02000000000000000000" pitchFamily="2" charset="0"/>
              </a:rPr>
              <a:t>I have been tasked with covering the topic in 12 minutes or less- which means this will be a quick overview!</a:t>
            </a:r>
          </a:p>
          <a:p>
            <a:endParaRPr lang="en-US" dirty="0"/>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276830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31188" y="463374"/>
            <a:ext cx="9743980" cy="1325563"/>
          </a:xfrm>
        </p:spPr>
        <p:txBody>
          <a:bodyPr>
            <a:normAutofit/>
          </a:bodyPr>
          <a:lstStyle/>
          <a:p>
            <a:r>
              <a:rPr lang="en-US" sz="3200" dirty="0">
                <a:latin typeface="Roboto" panose="02000000000000000000" pitchFamily="2" charset="0"/>
                <a:ea typeface="Roboto" panose="02000000000000000000" pitchFamily="2" charset="0"/>
              </a:rPr>
              <a:t>Roadmap</a:t>
            </a:r>
          </a:p>
        </p:txBody>
      </p:sp>
      <p:sp>
        <p:nvSpPr>
          <p:cNvPr id="2" name="Right Arrow 1">
            <a:extLst>
              <a:ext uri="{FF2B5EF4-FFF2-40B4-BE49-F238E27FC236}">
                <a16:creationId xmlns:a16="http://schemas.microsoft.com/office/drawing/2014/main" id="{FC652384-5BB8-8945-8260-B5FEC4E8D85A}"/>
              </a:ext>
            </a:extLst>
          </p:cNvPr>
          <p:cNvSpPr/>
          <p:nvPr/>
        </p:nvSpPr>
        <p:spPr>
          <a:xfrm>
            <a:off x="2307771" y="3037114"/>
            <a:ext cx="9448800" cy="827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32F6FFC-1394-7C4A-82BD-193A7E8DF45F}"/>
              </a:ext>
            </a:extLst>
          </p:cNvPr>
          <p:cNvSpPr txBox="1"/>
          <p:nvPr/>
        </p:nvSpPr>
        <p:spPr>
          <a:xfrm>
            <a:off x="2201576" y="1692896"/>
            <a:ext cx="1741714" cy="830997"/>
          </a:xfrm>
          <a:prstGeom prst="rect">
            <a:avLst/>
          </a:prstGeom>
          <a:noFill/>
          <a:ln>
            <a:solidFill>
              <a:schemeClr val="tx1"/>
            </a:solidFill>
          </a:ln>
        </p:spPr>
        <p:txBody>
          <a:bodyPr wrap="square" rtlCol="0">
            <a:spAutoFit/>
          </a:bodyPr>
          <a:lstStyle/>
          <a:p>
            <a:r>
              <a:rPr lang="en-US" sz="2400" dirty="0"/>
              <a:t>What is my diagnosis?</a:t>
            </a:r>
          </a:p>
        </p:txBody>
      </p:sp>
      <p:cxnSp>
        <p:nvCxnSpPr>
          <p:cNvPr id="8" name="Straight Connector 7">
            <a:extLst>
              <a:ext uri="{FF2B5EF4-FFF2-40B4-BE49-F238E27FC236}">
                <a16:creationId xmlns:a16="http://schemas.microsoft.com/office/drawing/2014/main" id="{887F5634-DD4D-724F-9888-13078D1917C7}"/>
              </a:ext>
            </a:extLst>
          </p:cNvPr>
          <p:cNvCxnSpPr/>
          <p:nvPr/>
        </p:nvCxnSpPr>
        <p:spPr>
          <a:xfrm>
            <a:off x="2438400" y="2525486"/>
            <a:ext cx="0" cy="707571"/>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48600EC6-E3AD-8E42-83F9-81B01A16AE32}"/>
              </a:ext>
            </a:extLst>
          </p:cNvPr>
          <p:cNvSpPr txBox="1"/>
          <p:nvPr/>
        </p:nvSpPr>
        <p:spPr>
          <a:xfrm>
            <a:off x="3879868" y="4392384"/>
            <a:ext cx="1404257" cy="830997"/>
          </a:xfrm>
          <a:prstGeom prst="rect">
            <a:avLst/>
          </a:prstGeom>
          <a:noFill/>
          <a:ln>
            <a:solidFill>
              <a:schemeClr val="tx1"/>
            </a:solidFill>
          </a:ln>
        </p:spPr>
        <p:txBody>
          <a:bodyPr wrap="square" rtlCol="0">
            <a:spAutoFit/>
          </a:bodyPr>
          <a:lstStyle/>
          <a:p>
            <a:r>
              <a:rPr lang="en-US" sz="2400" dirty="0"/>
              <a:t>What is the risk?</a:t>
            </a:r>
          </a:p>
        </p:txBody>
      </p:sp>
      <p:cxnSp>
        <p:nvCxnSpPr>
          <p:cNvPr id="14" name="Straight Connector 13">
            <a:extLst>
              <a:ext uri="{FF2B5EF4-FFF2-40B4-BE49-F238E27FC236}">
                <a16:creationId xmlns:a16="http://schemas.microsoft.com/office/drawing/2014/main" id="{CDCA241E-EE91-B84B-AA80-7919C874EC8F}"/>
              </a:ext>
            </a:extLst>
          </p:cNvPr>
          <p:cNvCxnSpPr/>
          <p:nvPr/>
        </p:nvCxnSpPr>
        <p:spPr>
          <a:xfrm>
            <a:off x="4500354" y="3684813"/>
            <a:ext cx="0" cy="707571"/>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82AFCEE1-058B-7749-8EFC-D7D40B8E5055}"/>
              </a:ext>
            </a:extLst>
          </p:cNvPr>
          <p:cNvSpPr txBox="1"/>
          <p:nvPr/>
        </p:nvSpPr>
        <p:spPr>
          <a:xfrm>
            <a:off x="6211734" y="1728145"/>
            <a:ext cx="1741711" cy="830997"/>
          </a:xfrm>
          <a:prstGeom prst="rect">
            <a:avLst/>
          </a:prstGeom>
          <a:noFill/>
          <a:ln>
            <a:solidFill>
              <a:schemeClr val="tx1"/>
            </a:solidFill>
          </a:ln>
        </p:spPr>
        <p:txBody>
          <a:bodyPr wrap="square" rtlCol="0">
            <a:spAutoFit/>
          </a:bodyPr>
          <a:lstStyle/>
          <a:p>
            <a:r>
              <a:rPr lang="en-US" sz="2400" dirty="0"/>
              <a:t>What are my options?</a:t>
            </a:r>
          </a:p>
        </p:txBody>
      </p:sp>
      <p:cxnSp>
        <p:nvCxnSpPr>
          <p:cNvPr id="16" name="Straight Connector 15">
            <a:extLst>
              <a:ext uri="{FF2B5EF4-FFF2-40B4-BE49-F238E27FC236}">
                <a16:creationId xmlns:a16="http://schemas.microsoft.com/office/drawing/2014/main" id="{E82CEA0B-F8F5-BB4B-BEE3-1BA9EDBDB031}"/>
              </a:ext>
            </a:extLst>
          </p:cNvPr>
          <p:cNvCxnSpPr/>
          <p:nvPr/>
        </p:nvCxnSpPr>
        <p:spPr>
          <a:xfrm>
            <a:off x="7003177" y="2558142"/>
            <a:ext cx="0" cy="707571"/>
          </a:xfrm>
          <a:prstGeom prst="line">
            <a:avLst/>
          </a:prstGeom>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39B8D8E1-C5DF-394A-99DD-75C5E0BBC051}"/>
              </a:ext>
            </a:extLst>
          </p:cNvPr>
          <p:cNvSpPr txBox="1"/>
          <p:nvPr/>
        </p:nvSpPr>
        <p:spPr>
          <a:xfrm>
            <a:off x="8962607" y="4395783"/>
            <a:ext cx="1404257" cy="1569660"/>
          </a:xfrm>
          <a:prstGeom prst="rect">
            <a:avLst/>
          </a:prstGeom>
          <a:noFill/>
          <a:ln>
            <a:solidFill>
              <a:schemeClr val="tx1"/>
            </a:solidFill>
          </a:ln>
        </p:spPr>
        <p:txBody>
          <a:bodyPr wrap="square" rtlCol="0">
            <a:spAutoFit/>
          </a:bodyPr>
          <a:lstStyle/>
          <a:p>
            <a:r>
              <a:rPr lang="en-US" sz="2400" dirty="0"/>
              <a:t>What is the best choice for me?</a:t>
            </a:r>
          </a:p>
        </p:txBody>
      </p:sp>
      <p:cxnSp>
        <p:nvCxnSpPr>
          <p:cNvPr id="18" name="Straight Connector 17">
            <a:extLst>
              <a:ext uri="{FF2B5EF4-FFF2-40B4-BE49-F238E27FC236}">
                <a16:creationId xmlns:a16="http://schemas.microsoft.com/office/drawing/2014/main" id="{09A28528-F107-AD46-8C69-B67F2BE68774}"/>
              </a:ext>
            </a:extLst>
          </p:cNvPr>
          <p:cNvCxnSpPr/>
          <p:nvPr/>
        </p:nvCxnSpPr>
        <p:spPr>
          <a:xfrm>
            <a:off x="9664735" y="3684813"/>
            <a:ext cx="0" cy="70757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419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19" name="Title 1">
            <a:extLst>
              <a:ext uri="{FF2B5EF4-FFF2-40B4-BE49-F238E27FC236}">
                <a16:creationId xmlns:a16="http://schemas.microsoft.com/office/drawing/2014/main" id="{2111856A-9418-5443-815A-4C6A89EEAA9E}"/>
              </a:ext>
            </a:extLst>
          </p:cNvPr>
          <p:cNvSpPr txBox="1">
            <a:spLocks/>
          </p:cNvSpPr>
          <p:nvPr/>
        </p:nvSpPr>
        <p:spPr>
          <a:xfrm>
            <a:off x="3069772" y="200753"/>
            <a:ext cx="72172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Step 1- what is my diagnosis?</a:t>
            </a:r>
          </a:p>
        </p:txBody>
      </p:sp>
      <p:sp>
        <p:nvSpPr>
          <p:cNvPr id="20" name="Content Placeholder 2">
            <a:extLst>
              <a:ext uri="{FF2B5EF4-FFF2-40B4-BE49-F238E27FC236}">
                <a16:creationId xmlns:a16="http://schemas.microsoft.com/office/drawing/2014/main" id="{B380BB37-FD85-E745-8E7A-715DAE9561F2}"/>
              </a:ext>
            </a:extLst>
          </p:cNvPr>
          <p:cNvSpPr>
            <a:spLocks noGrp="1"/>
          </p:cNvSpPr>
          <p:nvPr>
            <p:ph sz="half" idx="1"/>
          </p:nvPr>
        </p:nvSpPr>
        <p:spPr>
          <a:xfrm>
            <a:off x="2340812" y="1407221"/>
            <a:ext cx="8795273" cy="4100930"/>
          </a:xfrm>
        </p:spPr>
        <p:txBody>
          <a:bodyPr/>
          <a:lstStyle/>
          <a:p>
            <a:r>
              <a:rPr lang="en-US" dirty="0"/>
              <a:t>For most reproductive options, it is critical to have genetic confirmation of diagnosis.</a:t>
            </a:r>
          </a:p>
          <a:p>
            <a:pPr lvl="1"/>
            <a:r>
              <a:rPr lang="en-US" i="1" dirty="0"/>
              <a:t>Is the type of ataxia known in my family?</a:t>
            </a:r>
          </a:p>
          <a:p>
            <a:pPr lvl="1"/>
            <a:r>
              <a:rPr lang="en-US" i="1" dirty="0"/>
              <a:t>If the type of ataxia is not known, what test should I do?</a:t>
            </a:r>
          </a:p>
          <a:p>
            <a:pPr lvl="1"/>
            <a:r>
              <a:rPr lang="en-US" i="1" dirty="0"/>
              <a:t>If I am young and asymptomatic, do I want to have predictive testing?</a:t>
            </a:r>
          </a:p>
        </p:txBody>
      </p:sp>
    </p:spTree>
    <p:extLst>
      <p:ext uri="{BB962C8B-B14F-4D97-AF65-F5344CB8AC3E}">
        <p14:creationId xmlns:p14="http://schemas.microsoft.com/office/powerpoint/2010/main" val="412409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19" name="Title 1">
            <a:extLst>
              <a:ext uri="{FF2B5EF4-FFF2-40B4-BE49-F238E27FC236}">
                <a16:creationId xmlns:a16="http://schemas.microsoft.com/office/drawing/2014/main" id="{2111856A-9418-5443-815A-4C6A89EEAA9E}"/>
              </a:ext>
            </a:extLst>
          </p:cNvPr>
          <p:cNvSpPr txBox="1">
            <a:spLocks/>
          </p:cNvSpPr>
          <p:nvPr/>
        </p:nvSpPr>
        <p:spPr>
          <a:xfrm>
            <a:off x="3069772" y="200753"/>
            <a:ext cx="72172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Step 2- what is the risk?</a:t>
            </a:r>
          </a:p>
        </p:txBody>
      </p:sp>
      <p:sp>
        <p:nvSpPr>
          <p:cNvPr id="20" name="Content Placeholder 2">
            <a:extLst>
              <a:ext uri="{FF2B5EF4-FFF2-40B4-BE49-F238E27FC236}">
                <a16:creationId xmlns:a16="http://schemas.microsoft.com/office/drawing/2014/main" id="{B380BB37-FD85-E745-8E7A-715DAE9561F2}"/>
              </a:ext>
            </a:extLst>
          </p:cNvPr>
          <p:cNvSpPr>
            <a:spLocks noGrp="1"/>
          </p:cNvSpPr>
          <p:nvPr>
            <p:ph sz="half" idx="1"/>
          </p:nvPr>
        </p:nvSpPr>
        <p:spPr>
          <a:xfrm>
            <a:off x="2340812" y="1407221"/>
            <a:ext cx="8795273" cy="1063834"/>
          </a:xfrm>
        </p:spPr>
        <p:txBody>
          <a:bodyPr/>
          <a:lstStyle/>
          <a:p>
            <a:r>
              <a:rPr lang="en-US" dirty="0"/>
              <a:t>Once we know the type of ataxia, we can accurately predict the risk</a:t>
            </a:r>
            <a:endParaRPr lang="en-US" i="1" dirty="0"/>
          </a:p>
        </p:txBody>
      </p:sp>
      <p:sp>
        <p:nvSpPr>
          <p:cNvPr id="43" name="Rectangle 42">
            <a:extLst>
              <a:ext uri="{FF2B5EF4-FFF2-40B4-BE49-F238E27FC236}">
                <a16:creationId xmlns:a16="http://schemas.microsoft.com/office/drawing/2014/main" id="{730B515F-4554-3B4E-AB30-162680E6BFB2}"/>
              </a:ext>
            </a:extLst>
          </p:cNvPr>
          <p:cNvSpPr/>
          <p:nvPr/>
        </p:nvSpPr>
        <p:spPr>
          <a:xfrm>
            <a:off x="2210701" y="2933623"/>
            <a:ext cx="271759" cy="2721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C781E30-D6B9-0D46-AD11-82B1E04A05E6}"/>
              </a:ext>
            </a:extLst>
          </p:cNvPr>
          <p:cNvSpPr/>
          <p:nvPr/>
        </p:nvSpPr>
        <p:spPr>
          <a:xfrm>
            <a:off x="2939661" y="2933622"/>
            <a:ext cx="272142" cy="2721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3CF71D27-30F1-6545-8CFE-EC45AE2748B5}"/>
              </a:ext>
            </a:extLst>
          </p:cNvPr>
          <p:cNvCxnSpPr>
            <a:stCxn id="43" idx="3"/>
            <a:endCxn id="44" idx="2"/>
          </p:cNvCxnSpPr>
          <p:nvPr/>
        </p:nvCxnSpPr>
        <p:spPr>
          <a:xfrm flipV="1">
            <a:off x="2482460" y="3069693"/>
            <a:ext cx="457201"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7C058B28-D5AF-AE40-800F-0BC97D024A00}"/>
              </a:ext>
            </a:extLst>
          </p:cNvPr>
          <p:cNvSpPr/>
          <p:nvPr/>
        </p:nvSpPr>
        <p:spPr>
          <a:xfrm>
            <a:off x="2406643" y="3679295"/>
            <a:ext cx="271759" cy="2721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351A7DC-7353-9B47-A98C-C734929C1E0A}"/>
              </a:ext>
            </a:extLst>
          </p:cNvPr>
          <p:cNvSpPr/>
          <p:nvPr/>
        </p:nvSpPr>
        <p:spPr>
          <a:xfrm>
            <a:off x="2953889" y="3679295"/>
            <a:ext cx="271759" cy="272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8E14BF9-9B44-D84B-BD98-A65A5297A6D6}"/>
              </a:ext>
            </a:extLst>
          </p:cNvPr>
          <p:cNvSpPr/>
          <p:nvPr/>
        </p:nvSpPr>
        <p:spPr>
          <a:xfrm>
            <a:off x="3603689" y="3679297"/>
            <a:ext cx="272142" cy="2721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867A217B-C4B2-C94E-B70A-F2AF4263AF94}"/>
              </a:ext>
            </a:extLst>
          </p:cNvPr>
          <p:cNvCxnSpPr>
            <a:cxnSpLocks/>
          </p:cNvCxnSpPr>
          <p:nvPr/>
        </p:nvCxnSpPr>
        <p:spPr>
          <a:xfrm>
            <a:off x="2542522" y="3442528"/>
            <a:ext cx="11949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7754B0E-9626-CF4E-83E6-669B90F4D3C8}"/>
              </a:ext>
            </a:extLst>
          </p:cNvPr>
          <p:cNvCxnSpPr>
            <a:cxnSpLocks/>
          </p:cNvCxnSpPr>
          <p:nvPr/>
        </p:nvCxnSpPr>
        <p:spPr>
          <a:xfrm>
            <a:off x="2542522" y="3442528"/>
            <a:ext cx="0" cy="236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85B305E-87AF-7D47-AD60-3CD7D8DFA097}"/>
              </a:ext>
            </a:extLst>
          </p:cNvPr>
          <p:cNvCxnSpPr>
            <a:cxnSpLocks/>
          </p:cNvCxnSpPr>
          <p:nvPr/>
        </p:nvCxnSpPr>
        <p:spPr>
          <a:xfrm>
            <a:off x="2711060" y="3069692"/>
            <a:ext cx="0" cy="37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957E54F-0787-3544-B4E8-7669948ACD4C}"/>
              </a:ext>
            </a:extLst>
          </p:cNvPr>
          <p:cNvCxnSpPr>
            <a:cxnSpLocks/>
            <a:endCxn id="48" idx="0"/>
          </p:cNvCxnSpPr>
          <p:nvPr/>
        </p:nvCxnSpPr>
        <p:spPr>
          <a:xfrm>
            <a:off x="3089769" y="3442528"/>
            <a:ext cx="0" cy="236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21318D3-94C7-CA45-BBCC-F15B78472675}"/>
              </a:ext>
            </a:extLst>
          </p:cNvPr>
          <p:cNvCxnSpPr>
            <a:cxnSpLocks/>
          </p:cNvCxnSpPr>
          <p:nvPr/>
        </p:nvCxnSpPr>
        <p:spPr>
          <a:xfrm>
            <a:off x="3737469" y="3442528"/>
            <a:ext cx="0" cy="254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F2CF5A0F-10AB-E843-A586-BA73DD2454C7}"/>
              </a:ext>
            </a:extLst>
          </p:cNvPr>
          <p:cNvSpPr/>
          <p:nvPr/>
        </p:nvSpPr>
        <p:spPr>
          <a:xfrm>
            <a:off x="4264378" y="3677523"/>
            <a:ext cx="271759" cy="272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70892F06-44B6-8948-81F6-E8CEB34E4227}"/>
              </a:ext>
            </a:extLst>
          </p:cNvPr>
          <p:cNvCxnSpPr>
            <a:cxnSpLocks/>
            <a:stCxn id="49" idx="6"/>
            <a:endCxn id="63" idx="1"/>
          </p:cNvCxnSpPr>
          <p:nvPr/>
        </p:nvCxnSpPr>
        <p:spPr>
          <a:xfrm flipV="1">
            <a:off x="3875831" y="3813595"/>
            <a:ext cx="388547" cy="1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E36A564-7F37-6A4B-95C7-AAABF98EB577}"/>
              </a:ext>
            </a:extLst>
          </p:cNvPr>
          <p:cNvCxnSpPr>
            <a:cxnSpLocks/>
          </p:cNvCxnSpPr>
          <p:nvPr/>
        </p:nvCxnSpPr>
        <p:spPr>
          <a:xfrm>
            <a:off x="4053632" y="3813595"/>
            <a:ext cx="0" cy="37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655CF7FD-2E28-FC43-BD6D-9D64834FEF33}"/>
              </a:ext>
            </a:extLst>
          </p:cNvPr>
          <p:cNvSpPr/>
          <p:nvPr/>
        </p:nvSpPr>
        <p:spPr>
          <a:xfrm>
            <a:off x="3265470" y="4421422"/>
            <a:ext cx="271759" cy="272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0C509B2-C83A-8C4E-9473-7E0F8E0017D0}"/>
              </a:ext>
            </a:extLst>
          </p:cNvPr>
          <p:cNvSpPr/>
          <p:nvPr/>
        </p:nvSpPr>
        <p:spPr>
          <a:xfrm>
            <a:off x="3915270" y="4421424"/>
            <a:ext cx="272142" cy="2721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C9E17500-FF69-AB49-800A-C2104637C673}"/>
              </a:ext>
            </a:extLst>
          </p:cNvPr>
          <p:cNvCxnSpPr>
            <a:cxnSpLocks/>
            <a:endCxn id="72" idx="0"/>
          </p:cNvCxnSpPr>
          <p:nvPr/>
        </p:nvCxnSpPr>
        <p:spPr>
          <a:xfrm>
            <a:off x="3401350" y="4184655"/>
            <a:ext cx="0" cy="236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2BAA90E-E45F-C142-89E4-EFEDE313275C}"/>
              </a:ext>
            </a:extLst>
          </p:cNvPr>
          <p:cNvCxnSpPr>
            <a:cxnSpLocks/>
          </p:cNvCxnSpPr>
          <p:nvPr/>
        </p:nvCxnSpPr>
        <p:spPr>
          <a:xfrm>
            <a:off x="4049050" y="4184655"/>
            <a:ext cx="0" cy="254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E05474A-02F1-1649-BF9F-92F765DD74C2}"/>
              </a:ext>
            </a:extLst>
          </p:cNvPr>
          <p:cNvCxnSpPr>
            <a:cxnSpLocks/>
          </p:cNvCxnSpPr>
          <p:nvPr/>
        </p:nvCxnSpPr>
        <p:spPr>
          <a:xfrm>
            <a:off x="3401350" y="4184655"/>
            <a:ext cx="649991" cy="1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23A0838-AF4B-2849-8016-1FD10179268B}"/>
              </a:ext>
            </a:extLst>
          </p:cNvPr>
          <p:cNvCxnSpPr>
            <a:cxnSpLocks/>
          </p:cNvCxnSpPr>
          <p:nvPr/>
        </p:nvCxnSpPr>
        <p:spPr>
          <a:xfrm>
            <a:off x="4049050" y="4693565"/>
            <a:ext cx="0" cy="37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2CFDCB5-FE5F-2E43-AA0B-C80C5109C5B2}"/>
              </a:ext>
            </a:extLst>
          </p:cNvPr>
          <p:cNvSpPr txBox="1"/>
          <p:nvPr/>
        </p:nvSpPr>
        <p:spPr>
          <a:xfrm>
            <a:off x="3915270" y="5061817"/>
            <a:ext cx="388547" cy="369332"/>
          </a:xfrm>
          <a:prstGeom prst="rect">
            <a:avLst/>
          </a:prstGeom>
          <a:noFill/>
        </p:spPr>
        <p:txBody>
          <a:bodyPr wrap="square" rtlCol="0">
            <a:spAutoFit/>
          </a:bodyPr>
          <a:lstStyle/>
          <a:p>
            <a:r>
              <a:rPr lang="en-US" dirty="0"/>
              <a:t>?</a:t>
            </a:r>
          </a:p>
        </p:txBody>
      </p:sp>
      <p:sp>
        <p:nvSpPr>
          <p:cNvPr id="80" name="TextBox 79">
            <a:extLst>
              <a:ext uri="{FF2B5EF4-FFF2-40B4-BE49-F238E27FC236}">
                <a16:creationId xmlns:a16="http://schemas.microsoft.com/office/drawing/2014/main" id="{CE5AD9A6-7672-FF45-A5DD-7138381982B9}"/>
              </a:ext>
            </a:extLst>
          </p:cNvPr>
          <p:cNvSpPr txBox="1"/>
          <p:nvPr/>
        </p:nvSpPr>
        <p:spPr>
          <a:xfrm>
            <a:off x="2210701" y="2393343"/>
            <a:ext cx="1526768" cy="369332"/>
          </a:xfrm>
          <a:prstGeom prst="rect">
            <a:avLst/>
          </a:prstGeom>
          <a:noFill/>
        </p:spPr>
        <p:txBody>
          <a:bodyPr wrap="square" rtlCol="0">
            <a:spAutoFit/>
          </a:bodyPr>
          <a:lstStyle/>
          <a:p>
            <a:r>
              <a:rPr lang="en-US" dirty="0"/>
              <a:t>Dominant</a:t>
            </a:r>
          </a:p>
        </p:txBody>
      </p:sp>
      <p:sp>
        <p:nvSpPr>
          <p:cNvPr id="81" name="TextBox 80">
            <a:extLst>
              <a:ext uri="{FF2B5EF4-FFF2-40B4-BE49-F238E27FC236}">
                <a16:creationId xmlns:a16="http://schemas.microsoft.com/office/drawing/2014/main" id="{BF2D6679-86D2-FF41-8D98-5D1C3E560C19}"/>
              </a:ext>
            </a:extLst>
          </p:cNvPr>
          <p:cNvSpPr txBox="1"/>
          <p:nvPr/>
        </p:nvSpPr>
        <p:spPr>
          <a:xfrm>
            <a:off x="6789403" y="2471055"/>
            <a:ext cx="1526768" cy="369332"/>
          </a:xfrm>
          <a:prstGeom prst="rect">
            <a:avLst/>
          </a:prstGeom>
          <a:noFill/>
        </p:spPr>
        <p:txBody>
          <a:bodyPr wrap="square" rtlCol="0">
            <a:spAutoFit/>
          </a:bodyPr>
          <a:lstStyle/>
          <a:p>
            <a:r>
              <a:rPr lang="en-US" dirty="0"/>
              <a:t>Recessive</a:t>
            </a:r>
          </a:p>
        </p:txBody>
      </p:sp>
      <p:sp>
        <p:nvSpPr>
          <p:cNvPr id="82" name="Rectangle 81">
            <a:extLst>
              <a:ext uri="{FF2B5EF4-FFF2-40B4-BE49-F238E27FC236}">
                <a16:creationId xmlns:a16="http://schemas.microsoft.com/office/drawing/2014/main" id="{3A25D9C2-207E-E74E-A26C-7DBAFC3F8C4E}"/>
              </a:ext>
            </a:extLst>
          </p:cNvPr>
          <p:cNvSpPr/>
          <p:nvPr/>
        </p:nvSpPr>
        <p:spPr>
          <a:xfrm>
            <a:off x="6984930" y="3019115"/>
            <a:ext cx="271759" cy="272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6D76134-060C-B64F-8F5A-955B29245694}"/>
              </a:ext>
            </a:extLst>
          </p:cNvPr>
          <p:cNvSpPr/>
          <p:nvPr/>
        </p:nvSpPr>
        <p:spPr>
          <a:xfrm>
            <a:off x="7713890" y="3019114"/>
            <a:ext cx="272142" cy="2721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a:extLst>
              <a:ext uri="{FF2B5EF4-FFF2-40B4-BE49-F238E27FC236}">
                <a16:creationId xmlns:a16="http://schemas.microsoft.com/office/drawing/2014/main" id="{EA9EFCCC-1AAD-8C4E-99A0-EFFFBF1B4105}"/>
              </a:ext>
            </a:extLst>
          </p:cNvPr>
          <p:cNvCxnSpPr>
            <a:stCxn id="82" idx="3"/>
            <a:endCxn id="83" idx="2"/>
          </p:cNvCxnSpPr>
          <p:nvPr/>
        </p:nvCxnSpPr>
        <p:spPr>
          <a:xfrm flipV="1">
            <a:off x="7256689" y="3155185"/>
            <a:ext cx="457201" cy="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522130EB-F0A6-DD4F-8DFF-FA8B927A603F}"/>
              </a:ext>
            </a:extLst>
          </p:cNvPr>
          <p:cNvSpPr/>
          <p:nvPr/>
        </p:nvSpPr>
        <p:spPr>
          <a:xfrm>
            <a:off x="7180872" y="3764787"/>
            <a:ext cx="271759" cy="27214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ADAEBA6-F319-0F41-94DA-39FBDC05E5FB}"/>
              </a:ext>
            </a:extLst>
          </p:cNvPr>
          <p:cNvSpPr/>
          <p:nvPr/>
        </p:nvSpPr>
        <p:spPr>
          <a:xfrm>
            <a:off x="7728118" y="3764787"/>
            <a:ext cx="271759" cy="272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76568344-CAFC-EE4F-BC44-DB45102A596A}"/>
              </a:ext>
            </a:extLst>
          </p:cNvPr>
          <p:cNvSpPr/>
          <p:nvPr/>
        </p:nvSpPr>
        <p:spPr>
          <a:xfrm>
            <a:off x="8377918" y="3764789"/>
            <a:ext cx="272142" cy="27214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A2C3E134-3E4B-2C45-81DC-AFF7D57C4637}"/>
              </a:ext>
            </a:extLst>
          </p:cNvPr>
          <p:cNvCxnSpPr>
            <a:cxnSpLocks/>
          </p:cNvCxnSpPr>
          <p:nvPr/>
        </p:nvCxnSpPr>
        <p:spPr>
          <a:xfrm>
            <a:off x="7316751" y="3528020"/>
            <a:ext cx="11949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5316B77-9608-1E48-8BB7-8E3F66824BD4}"/>
              </a:ext>
            </a:extLst>
          </p:cNvPr>
          <p:cNvCxnSpPr>
            <a:cxnSpLocks/>
          </p:cNvCxnSpPr>
          <p:nvPr/>
        </p:nvCxnSpPr>
        <p:spPr>
          <a:xfrm>
            <a:off x="7316751" y="3528020"/>
            <a:ext cx="0" cy="236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A60417A-C8A5-B54D-A070-B87D47092418}"/>
              </a:ext>
            </a:extLst>
          </p:cNvPr>
          <p:cNvCxnSpPr>
            <a:cxnSpLocks/>
          </p:cNvCxnSpPr>
          <p:nvPr/>
        </p:nvCxnSpPr>
        <p:spPr>
          <a:xfrm>
            <a:off x="7485289" y="3155184"/>
            <a:ext cx="0" cy="37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4C05EA9-4612-E647-A060-47C1B2E5CAD6}"/>
              </a:ext>
            </a:extLst>
          </p:cNvPr>
          <p:cNvCxnSpPr>
            <a:cxnSpLocks/>
            <a:endCxn id="86" idx="0"/>
          </p:cNvCxnSpPr>
          <p:nvPr/>
        </p:nvCxnSpPr>
        <p:spPr>
          <a:xfrm>
            <a:off x="7863998" y="3528020"/>
            <a:ext cx="0" cy="236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9E0824D-566D-8D42-871F-89180D08926F}"/>
              </a:ext>
            </a:extLst>
          </p:cNvPr>
          <p:cNvCxnSpPr>
            <a:cxnSpLocks/>
          </p:cNvCxnSpPr>
          <p:nvPr/>
        </p:nvCxnSpPr>
        <p:spPr>
          <a:xfrm>
            <a:off x="8511698" y="3528020"/>
            <a:ext cx="0" cy="254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F7076F86-F130-D047-BD67-FA492906243E}"/>
              </a:ext>
            </a:extLst>
          </p:cNvPr>
          <p:cNvSpPr/>
          <p:nvPr/>
        </p:nvSpPr>
        <p:spPr>
          <a:xfrm>
            <a:off x="9038607" y="3763015"/>
            <a:ext cx="271759" cy="272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D7D7A7E6-B1F6-9448-86BF-84A2B420F2CE}"/>
              </a:ext>
            </a:extLst>
          </p:cNvPr>
          <p:cNvCxnSpPr>
            <a:cxnSpLocks/>
            <a:stCxn id="87" idx="6"/>
            <a:endCxn id="93" idx="1"/>
          </p:cNvCxnSpPr>
          <p:nvPr/>
        </p:nvCxnSpPr>
        <p:spPr>
          <a:xfrm flipV="1">
            <a:off x="8650060" y="3899087"/>
            <a:ext cx="388547" cy="1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2536199-5D40-2744-BEF9-9B371D709250}"/>
              </a:ext>
            </a:extLst>
          </p:cNvPr>
          <p:cNvCxnSpPr>
            <a:cxnSpLocks/>
          </p:cNvCxnSpPr>
          <p:nvPr/>
        </p:nvCxnSpPr>
        <p:spPr>
          <a:xfrm>
            <a:off x="8827861" y="3899087"/>
            <a:ext cx="0" cy="37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5D3EBE3F-0C4B-ED4B-8255-DD26C3A270EA}"/>
              </a:ext>
            </a:extLst>
          </p:cNvPr>
          <p:cNvSpPr/>
          <p:nvPr/>
        </p:nvSpPr>
        <p:spPr>
          <a:xfrm>
            <a:off x="8039699" y="4506914"/>
            <a:ext cx="271759" cy="2721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D73A307-84B6-674E-903B-90289DDE20F1}"/>
              </a:ext>
            </a:extLst>
          </p:cNvPr>
          <p:cNvSpPr/>
          <p:nvPr/>
        </p:nvSpPr>
        <p:spPr>
          <a:xfrm>
            <a:off x="8689499" y="4506916"/>
            <a:ext cx="272142" cy="2721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7F45A285-E616-3E49-9CEF-7F0C451DB639}"/>
              </a:ext>
            </a:extLst>
          </p:cNvPr>
          <p:cNvCxnSpPr>
            <a:cxnSpLocks/>
            <a:endCxn id="96" idx="0"/>
          </p:cNvCxnSpPr>
          <p:nvPr/>
        </p:nvCxnSpPr>
        <p:spPr>
          <a:xfrm>
            <a:off x="8175579" y="4270147"/>
            <a:ext cx="0" cy="236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B536751-163E-F244-95C4-58A1DDF719E9}"/>
              </a:ext>
            </a:extLst>
          </p:cNvPr>
          <p:cNvCxnSpPr>
            <a:cxnSpLocks/>
          </p:cNvCxnSpPr>
          <p:nvPr/>
        </p:nvCxnSpPr>
        <p:spPr>
          <a:xfrm>
            <a:off x="8823279" y="4270147"/>
            <a:ext cx="0" cy="254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AF86FB4-826A-BA46-A260-18D240CA14CD}"/>
              </a:ext>
            </a:extLst>
          </p:cNvPr>
          <p:cNvCxnSpPr>
            <a:cxnSpLocks/>
          </p:cNvCxnSpPr>
          <p:nvPr/>
        </p:nvCxnSpPr>
        <p:spPr>
          <a:xfrm>
            <a:off x="8175579" y="4270147"/>
            <a:ext cx="649991" cy="1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34220C6-7624-4B47-BCD7-0D0F72AA3E9B}"/>
              </a:ext>
            </a:extLst>
          </p:cNvPr>
          <p:cNvCxnSpPr>
            <a:cxnSpLocks/>
          </p:cNvCxnSpPr>
          <p:nvPr/>
        </p:nvCxnSpPr>
        <p:spPr>
          <a:xfrm>
            <a:off x="7310119" y="4046932"/>
            <a:ext cx="0" cy="3728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2E439CB6-B219-204C-A2C7-43828E021327}"/>
              </a:ext>
            </a:extLst>
          </p:cNvPr>
          <p:cNvSpPr txBox="1"/>
          <p:nvPr/>
        </p:nvSpPr>
        <p:spPr>
          <a:xfrm>
            <a:off x="7176339" y="4415184"/>
            <a:ext cx="388547" cy="369332"/>
          </a:xfrm>
          <a:prstGeom prst="rect">
            <a:avLst/>
          </a:prstGeom>
          <a:noFill/>
        </p:spPr>
        <p:txBody>
          <a:bodyPr wrap="square" rtlCol="0">
            <a:spAutoFit/>
          </a:bodyPr>
          <a:lstStyle/>
          <a:p>
            <a:r>
              <a:rPr lang="en-US" dirty="0"/>
              <a:t>?</a:t>
            </a:r>
          </a:p>
        </p:txBody>
      </p:sp>
      <p:sp>
        <p:nvSpPr>
          <p:cNvPr id="103" name="TextBox 102">
            <a:extLst>
              <a:ext uri="{FF2B5EF4-FFF2-40B4-BE49-F238E27FC236}">
                <a16:creationId xmlns:a16="http://schemas.microsoft.com/office/drawing/2014/main" id="{C29DA72C-F0F2-5441-B662-F54F82A5EBA0}"/>
              </a:ext>
            </a:extLst>
          </p:cNvPr>
          <p:cNvSpPr txBox="1"/>
          <p:nvPr/>
        </p:nvSpPr>
        <p:spPr>
          <a:xfrm>
            <a:off x="2277096" y="5597898"/>
            <a:ext cx="7941723" cy="923330"/>
          </a:xfrm>
          <a:prstGeom prst="rect">
            <a:avLst/>
          </a:prstGeom>
          <a:noFill/>
        </p:spPr>
        <p:txBody>
          <a:bodyPr wrap="square" rtlCol="0">
            <a:spAutoFit/>
          </a:bodyPr>
          <a:lstStyle/>
          <a:p>
            <a:r>
              <a:rPr lang="en-US" dirty="0"/>
              <a:t>Other factors:</a:t>
            </a:r>
          </a:p>
          <a:p>
            <a:pPr marL="285750" indent="-285750">
              <a:buFont typeface="Arial" panose="020B0604020202020204" pitchFamily="34" charset="0"/>
              <a:buChar char="•"/>
            </a:pPr>
            <a:r>
              <a:rPr lang="en-US" dirty="0"/>
              <a:t>Can my partner have carrier testing? (for recessive conditions)</a:t>
            </a:r>
          </a:p>
          <a:p>
            <a:pPr marL="285750" indent="-285750">
              <a:buFont typeface="Arial" panose="020B0604020202020204" pitchFamily="34" charset="0"/>
              <a:buChar char="•"/>
            </a:pPr>
            <a:r>
              <a:rPr lang="en-US" dirty="0"/>
              <a:t>Is this a condition with anticipation? (younger onset if repeat expands)</a:t>
            </a:r>
          </a:p>
        </p:txBody>
      </p:sp>
    </p:spTree>
    <p:extLst>
      <p:ext uri="{BB962C8B-B14F-4D97-AF65-F5344CB8AC3E}">
        <p14:creationId xmlns:p14="http://schemas.microsoft.com/office/powerpoint/2010/main" val="324644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56" name="Picture 55" descr="ICSI.jpg">
            <a:extLst>
              <a:ext uri="{FF2B5EF4-FFF2-40B4-BE49-F238E27FC236}">
                <a16:creationId xmlns:a16="http://schemas.microsoft.com/office/drawing/2014/main" id="{726927EF-4088-F64E-970C-5930A8572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5620" y="3568402"/>
            <a:ext cx="2966380" cy="1461772"/>
          </a:xfrm>
          <a:prstGeom prst="rect">
            <a:avLst/>
          </a:prstGeom>
          <a:ln w="38100" cmpd="sng">
            <a:solidFill>
              <a:schemeClr val="tx1"/>
            </a:solidFill>
          </a:ln>
        </p:spPr>
      </p:pic>
      <p:pic>
        <p:nvPicPr>
          <p:cNvPr id="58" name="Picture 57" descr="embryos.jpg">
            <a:extLst>
              <a:ext uri="{FF2B5EF4-FFF2-40B4-BE49-F238E27FC236}">
                <a16:creationId xmlns:a16="http://schemas.microsoft.com/office/drawing/2014/main" id="{1D12B554-3C81-ED4C-A851-643FC6375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6997" y="5142121"/>
            <a:ext cx="2741973" cy="1540375"/>
          </a:xfrm>
          <a:prstGeom prst="rect">
            <a:avLst/>
          </a:prstGeom>
          <a:ln w="38100" cmpd="sng">
            <a:solidFill>
              <a:schemeClr val="tx1"/>
            </a:solidFill>
          </a:ln>
        </p:spPr>
      </p:pic>
      <p:sp>
        <p:nvSpPr>
          <p:cNvPr id="4" name="TextBox 3">
            <a:extLst>
              <a:ext uri="{FF2B5EF4-FFF2-40B4-BE49-F238E27FC236}">
                <a16:creationId xmlns:a16="http://schemas.microsoft.com/office/drawing/2014/main" id="{960706ED-1D34-8F49-A32A-11A6EA882BEB}"/>
              </a:ext>
            </a:extLst>
          </p:cNvPr>
          <p:cNvSpPr txBox="1"/>
          <p:nvPr/>
        </p:nvSpPr>
        <p:spPr>
          <a:xfrm>
            <a:off x="3189249" y="2061902"/>
            <a:ext cx="5597912" cy="584775"/>
          </a:xfrm>
          <a:prstGeom prst="rect">
            <a:avLst/>
          </a:prstGeom>
          <a:noFill/>
          <a:ln>
            <a:solidFill>
              <a:schemeClr val="tx1"/>
            </a:solidFill>
          </a:ln>
        </p:spPr>
        <p:txBody>
          <a:bodyPr wrap="square" rtlCol="0">
            <a:spAutoFit/>
          </a:bodyPr>
          <a:lstStyle/>
          <a:p>
            <a:r>
              <a:rPr lang="en-US" sz="3200" dirty="0"/>
              <a:t>Step 3- what are my options</a:t>
            </a:r>
            <a:r>
              <a:rPr lang="en-US" dirty="0"/>
              <a:t>?</a:t>
            </a:r>
          </a:p>
        </p:txBody>
      </p:sp>
      <p:sp>
        <p:nvSpPr>
          <p:cNvPr id="5" name="TextBox 4">
            <a:extLst>
              <a:ext uri="{FF2B5EF4-FFF2-40B4-BE49-F238E27FC236}">
                <a16:creationId xmlns:a16="http://schemas.microsoft.com/office/drawing/2014/main" id="{351BF786-7C01-5A4D-BC0C-FE8399B6BBF2}"/>
              </a:ext>
            </a:extLst>
          </p:cNvPr>
          <p:cNvSpPr txBox="1"/>
          <p:nvPr/>
        </p:nvSpPr>
        <p:spPr>
          <a:xfrm>
            <a:off x="6857999" y="3579554"/>
            <a:ext cx="2154520" cy="646331"/>
          </a:xfrm>
          <a:prstGeom prst="rect">
            <a:avLst/>
          </a:prstGeom>
          <a:noFill/>
          <a:ln>
            <a:solidFill>
              <a:schemeClr val="tx1"/>
            </a:solidFill>
          </a:ln>
        </p:spPr>
        <p:txBody>
          <a:bodyPr wrap="square" rtlCol="0">
            <a:spAutoFit/>
          </a:bodyPr>
          <a:lstStyle/>
          <a:p>
            <a:r>
              <a:rPr lang="en-US" dirty="0"/>
              <a:t>Pre-implantation genetic diagnosis</a:t>
            </a:r>
          </a:p>
        </p:txBody>
      </p:sp>
      <p:cxnSp>
        <p:nvCxnSpPr>
          <p:cNvPr id="10" name="Straight Connector 9">
            <a:extLst>
              <a:ext uri="{FF2B5EF4-FFF2-40B4-BE49-F238E27FC236}">
                <a16:creationId xmlns:a16="http://schemas.microsoft.com/office/drawing/2014/main" id="{D4507E6B-6CCA-C54E-B51D-82056DA528B9}"/>
              </a:ext>
            </a:extLst>
          </p:cNvPr>
          <p:cNvCxnSpPr>
            <a:endCxn id="5" idx="0"/>
          </p:cNvCxnSpPr>
          <p:nvPr/>
        </p:nvCxnSpPr>
        <p:spPr>
          <a:xfrm>
            <a:off x="7170234" y="2646677"/>
            <a:ext cx="765025" cy="932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CE4F8FD-572F-DE4E-A243-A3D6E1AC91EB}"/>
              </a:ext>
            </a:extLst>
          </p:cNvPr>
          <p:cNvCxnSpPr>
            <a:cxnSpLocks/>
          </p:cNvCxnSpPr>
          <p:nvPr/>
        </p:nvCxnSpPr>
        <p:spPr>
          <a:xfrm flipH="1">
            <a:off x="5216887" y="2646676"/>
            <a:ext cx="493574" cy="10332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15F2CB2-DC5D-6D4B-B447-94DDB8323B49}"/>
              </a:ext>
            </a:extLst>
          </p:cNvPr>
          <p:cNvSpPr txBox="1"/>
          <p:nvPr/>
        </p:nvSpPr>
        <p:spPr>
          <a:xfrm>
            <a:off x="3956002" y="3679902"/>
            <a:ext cx="2154520" cy="369332"/>
          </a:xfrm>
          <a:prstGeom prst="rect">
            <a:avLst/>
          </a:prstGeom>
          <a:noFill/>
          <a:ln>
            <a:solidFill>
              <a:schemeClr val="tx1"/>
            </a:solidFill>
          </a:ln>
        </p:spPr>
        <p:txBody>
          <a:bodyPr wrap="square" rtlCol="0">
            <a:spAutoFit/>
          </a:bodyPr>
          <a:lstStyle/>
          <a:p>
            <a:r>
              <a:rPr lang="en-US" dirty="0"/>
              <a:t>Prenatal testing</a:t>
            </a:r>
          </a:p>
        </p:txBody>
      </p:sp>
      <p:pic>
        <p:nvPicPr>
          <p:cNvPr id="65" name="Content Placeholder 3" descr="amniocentesis.jpg">
            <a:extLst>
              <a:ext uri="{FF2B5EF4-FFF2-40B4-BE49-F238E27FC236}">
                <a16:creationId xmlns:a16="http://schemas.microsoft.com/office/drawing/2014/main" id="{4C79DD19-E922-7D48-82AE-1A5CF6FF0D21}"/>
              </a:ext>
            </a:extLst>
          </p:cNvPr>
          <p:cNvPicPr>
            <a:picLocks noGrp="1" noChangeAspect="1"/>
          </p:cNvPicPr>
          <p:nvPr>
            <p:ph idx="1"/>
          </p:nvPr>
        </p:nvPicPr>
        <p:blipFill>
          <a:blip r:embed="rId6">
            <a:extLst>
              <a:ext uri="{28A0092B-C50C-407E-A947-70E740481C1C}">
                <a14:useLocalDpi xmlns:a14="http://schemas.microsoft.com/office/drawing/2010/main" val="0"/>
              </a:ext>
            </a:extLst>
          </a:blip>
          <a:srcRect t="14165" b="14165"/>
          <a:stretch>
            <a:fillRect/>
          </a:stretch>
        </p:blipFill>
        <p:spPr>
          <a:xfrm>
            <a:off x="2335202" y="4373776"/>
            <a:ext cx="4160775" cy="1625873"/>
          </a:xfrm>
        </p:spPr>
      </p:pic>
      <p:cxnSp>
        <p:nvCxnSpPr>
          <p:cNvPr id="66" name="Straight Connector 65">
            <a:extLst>
              <a:ext uri="{FF2B5EF4-FFF2-40B4-BE49-F238E27FC236}">
                <a16:creationId xmlns:a16="http://schemas.microsoft.com/office/drawing/2014/main" id="{31E38976-68BB-9A4B-A664-5E1339F6D348}"/>
              </a:ext>
            </a:extLst>
          </p:cNvPr>
          <p:cNvCxnSpPr>
            <a:cxnSpLocks/>
          </p:cNvCxnSpPr>
          <p:nvPr/>
        </p:nvCxnSpPr>
        <p:spPr>
          <a:xfrm>
            <a:off x="2717804" y="1267110"/>
            <a:ext cx="471445" cy="767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0C9E895-EDBE-3D47-A289-D59E5283D60D}"/>
              </a:ext>
            </a:extLst>
          </p:cNvPr>
          <p:cNvSpPr txBox="1"/>
          <p:nvPr/>
        </p:nvSpPr>
        <p:spPr>
          <a:xfrm>
            <a:off x="2033240" y="883975"/>
            <a:ext cx="2154520" cy="369332"/>
          </a:xfrm>
          <a:prstGeom prst="rect">
            <a:avLst/>
          </a:prstGeom>
          <a:noFill/>
          <a:ln>
            <a:solidFill>
              <a:schemeClr val="tx1"/>
            </a:solidFill>
          </a:ln>
        </p:spPr>
        <p:txBody>
          <a:bodyPr wrap="square" rtlCol="0">
            <a:spAutoFit/>
          </a:bodyPr>
          <a:lstStyle/>
          <a:p>
            <a:r>
              <a:rPr lang="en-US" dirty="0"/>
              <a:t>No children</a:t>
            </a:r>
          </a:p>
        </p:txBody>
      </p:sp>
      <p:cxnSp>
        <p:nvCxnSpPr>
          <p:cNvPr id="69" name="Straight Connector 68">
            <a:extLst>
              <a:ext uri="{FF2B5EF4-FFF2-40B4-BE49-F238E27FC236}">
                <a16:creationId xmlns:a16="http://schemas.microsoft.com/office/drawing/2014/main" id="{1DEA7BE1-1979-BB4D-958D-CB1361E12D92}"/>
              </a:ext>
            </a:extLst>
          </p:cNvPr>
          <p:cNvCxnSpPr>
            <a:cxnSpLocks/>
          </p:cNvCxnSpPr>
          <p:nvPr/>
        </p:nvCxnSpPr>
        <p:spPr>
          <a:xfrm>
            <a:off x="5216887" y="1253307"/>
            <a:ext cx="0" cy="774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72D2CD5-97D8-F74C-AEDF-CBBADD102C40}"/>
              </a:ext>
            </a:extLst>
          </p:cNvPr>
          <p:cNvSpPr txBox="1"/>
          <p:nvPr/>
        </p:nvSpPr>
        <p:spPr>
          <a:xfrm>
            <a:off x="4341457" y="590009"/>
            <a:ext cx="2154520" cy="646331"/>
          </a:xfrm>
          <a:prstGeom prst="rect">
            <a:avLst/>
          </a:prstGeom>
          <a:noFill/>
          <a:ln>
            <a:solidFill>
              <a:schemeClr val="tx1"/>
            </a:solidFill>
          </a:ln>
        </p:spPr>
        <p:txBody>
          <a:bodyPr wrap="square" rtlCol="0">
            <a:spAutoFit/>
          </a:bodyPr>
          <a:lstStyle/>
          <a:p>
            <a:r>
              <a:rPr lang="en-US" dirty="0"/>
              <a:t>Children but no testing</a:t>
            </a:r>
          </a:p>
        </p:txBody>
      </p:sp>
      <p:cxnSp>
        <p:nvCxnSpPr>
          <p:cNvPr id="77" name="Straight Connector 76">
            <a:extLst>
              <a:ext uri="{FF2B5EF4-FFF2-40B4-BE49-F238E27FC236}">
                <a16:creationId xmlns:a16="http://schemas.microsoft.com/office/drawing/2014/main" id="{D94DC2A9-A32F-C445-BE1A-C2FF5400CDF6}"/>
              </a:ext>
            </a:extLst>
          </p:cNvPr>
          <p:cNvCxnSpPr>
            <a:cxnSpLocks/>
          </p:cNvCxnSpPr>
          <p:nvPr/>
        </p:nvCxnSpPr>
        <p:spPr>
          <a:xfrm flipH="1">
            <a:off x="6857999" y="1267110"/>
            <a:ext cx="312235" cy="794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A4459467-6A8D-C24A-BF09-65AEE5194EF7}"/>
              </a:ext>
            </a:extLst>
          </p:cNvPr>
          <p:cNvSpPr txBox="1"/>
          <p:nvPr/>
        </p:nvSpPr>
        <p:spPr>
          <a:xfrm>
            <a:off x="6686076" y="874250"/>
            <a:ext cx="2154520" cy="369332"/>
          </a:xfrm>
          <a:prstGeom prst="rect">
            <a:avLst/>
          </a:prstGeom>
          <a:noFill/>
          <a:ln>
            <a:solidFill>
              <a:schemeClr val="tx1"/>
            </a:solidFill>
          </a:ln>
        </p:spPr>
        <p:txBody>
          <a:bodyPr wrap="square" rtlCol="0">
            <a:spAutoFit/>
          </a:bodyPr>
          <a:lstStyle/>
          <a:p>
            <a:r>
              <a:rPr lang="en-US" dirty="0"/>
              <a:t>Donor egg/sperm</a:t>
            </a:r>
          </a:p>
        </p:txBody>
      </p:sp>
      <p:sp>
        <p:nvSpPr>
          <p:cNvPr id="105" name="TextBox 104">
            <a:extLst>
              <a:ext uri="{FF2B5EF4-FFF2-40B4-BE49-F238E27FC236}">
                <a16:creationId xmlns:a16="http://schemas.microsoft.com/office/drawing/2014/main" id="{1871A515-B854-7245-9B46-4ADDF6DE5040}"/>
              </a:ext>
            </a:extLst>
          </p:cNvPr>
          <p:cNvSpPr txBox="1"/>
          <p:nvPr/>
        </p:nvSpPr>
        <p:spPr>
          <a:xfrm>
            <a:off x="9369803" y="1466037"/>
            <a:ext cx="2154520" cy="369332"/>
          </a:xfrm>
          <a:prstGeom prst="rect">
            <a:avLst/>
          </a:prstGeom>
          <a:noFill/>
          <a:ln>
            <a:solidFill>
              <a:schemeClr val="tx1"/>
            </a:solidFill>
          </a:ln>
        </p:spPr>
        <p:txBody>
          <a:bodyPr wrap="square" rtlCol="0">
            <a:spAutoFit/>
          </a:bodyPr>
          <a:lstStyle/>
          <a:p>
            <a:r>
              <a:rPr lang="en-US" dirty="0"/>
              <a:t>Adoption</a:t>
            </a:r>
          </a:p>
        </p:txBody>
      </p:sp>
      <p:cxnSp>
        <p:nvCxnSpPr>
          <p:cNvPr id="106" name="Straight Connector 105">
            <a:extLst>
              <a:ext uri="{FF2B5EF4-FFF2-40B4-BE49-F238E27FC236}">
                <a16:creationId xmlns:a16="http://schemas.microsoft.com/office/drawing/2014/main" id="{4502FEBB-6629-F44A-BA6D-88795E77ADAE}"/>
              </a:ext>
            </a:extLst>
          </p:cNvPr>
          <p:cNvCxnSpPr>
            <a:cxnSpLocks/>
            <a:stCxn id="105" idx="1"/>
          </p:cNvCxnSpPr>
          <p:nvPr/>
        </p:nvCxnSpPr>
        <p:spPr>
          <a:xfrm flipH="1">
            <a:off x="8787163" y="1650703"/>
            <a:ext cx="582640" cy="4340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69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19" name="Title 1">
            <a:extLst>
              <a:ext uri="{FF2B5EF4-FFF2-40B4-BE49-F238E27FC236}">
                <a16:creationId xmlns:a16="http://schemas.microsoft.com/office/drawing/2014/main" id="{2111856A-9418-5443-815A-4C6A89EEAA9E}"/>
              </a:ext>
            </a:extLst>
          </p:cNvPr>
          <p:cNvSpPr txBox="1">
            <a:spLocks/>
          </p:cNvSpPr>
          <p:nvPr/>
        </p:nvSpPr>
        <p:spPr>
          <a:xfrm>
            <a:off x="3069772" y="200753"/>
            <a:ext cx="72172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Step 4- what is best for me?</a:t>
            </a:r>
          </a:p>
        </p:txBody>
      </p:sp>
      <p:sp>
        <p:nvSpPr>
          <p:cNvPr id="20" name="Content Placeholder 2">
            <a:extLst>
              <a:ext uri="{FF2B5EF4-FFF2-40B4-BE49-F238E27FC236}">
                <a16:creationId xmlns:a16="http://schemas.microsoft.com/office/drawing/2014/main" id="{B380BB37-FD85-E745-8E7A-715DAE9561F2}"/>
              </a:ext>
            </a:extLst>
          </p:cNvPr>
          <p:cNvSpPr>
            <a:spLocks noGrp="1"/>
          </p:cNvSpPr>
          <p:nvPr>
            <p:ph sz="half" idx="1"/>
          </p:nvPr>
        </p:nvSpPr>
        <p:spPr>
          <a:xfrm>
            <a:off x="2340812" y="1407220"/>
            <a:ext cx="9468329" cy="4971271"/>
          </a:xfrm>
        </p:spPr>
        <p:txBody>
          <a:bodyPr/>
          <a:lstStyle/>
          <a:p>
            <a:r>
              <a:rPr lang="en-US" dirty="0"/>
              <a:t>How important is being a </a:t>
            </a:r>
            <a:r>
              <a:rPr lang="en-US" i="1" dirty="0"/>
              <a:t>biological </a:t>
            </a:r>
            <a:r>
              <a:rPr lang="en-US" dirty="0"/>
              <a:t>parent?</a:t>
            </a:r>
          </a:p>
          <a:p>
            <a:r>
              <a:rPr lang="en-US" dirty="0"/>
              <a:t>How concerned am I about the risk for ataxia in my children?</a:t>
            </a:r>
          </a:p>
          <a:p>
            <a:r>
              <a:rPr lang="en-US" dirty="0"/>
              <a:t>How will ataxia impact my ability to parent in the future?</a:t>
            </a:r>
          </a:p>
          <a:p>
            <a:r>
              <a:rPr lang="en-US" dirty="0"/>
              <a:t>Do any of the options raise ethical/moral concerns for me?</a:t>
            </a:r>
          </a:p>
        </p:txBody>
      </p:sp>
    </p:spTree>
    <p:extLst>
      <p:ext uri="{BB962C8B-B14F-4D97-AF65-F5344CB8AC3E}">
        <p14:creationId xmlns:p14="http://schemas.microsoft.com/office/powerpoint/2010/main" val="138721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7F203-88C9-7F4A-B682-573380143089}"/>
              </a:ext>
            </a:extLst>
          </p:cNvPr>
          <p:cNvSpPr>
            <a:spLocks noGrp="1"/>
          </p:cNvSpPr>
          <p:nvPr>
            <p:ph type="title"/>
          </p:nvPr>
        </p:nvSpPr>
        <p:spPr/>
        <p:txBody>
          <a:bodyPr/>
          <a:lstStyle/>
          <a:p>
            <a:r>
              <a:rPr lang="en-US" dirty="0"/>
              <a:t>How do I travel down this road</a:t>
            </a:r>
          </a:p>
        </p:txBody>
      </p:sp>
      <p:sp>
        <p:nvSpPr>
          <p:cNvPr id="3" name="Content Placeholder 2">
            <a:extLst>
              <a:ext uri="{FF2B5EF4-FFF2-40B4-BE49-F238E27FC236}">
                <a16:creationId xmlns:a16="http://schemas.microsoft.com/office/drawing/2014/main" id="{1ED6D653-1574-CB4E-90DB-8275D3D12041}"/>
              </a:ext>
            </a:extLst>
          </p:cNvPr>
          <p:cNvSpPr>
            <a:spLocks noGrp="1"/>
          </p:cNvSpPr>
          <p:nvPr>
            <p:ph sz="half" idx="1"/>
          </p:nvPr>
        </p:nvSpPr>
        <p:spPr>
          <a:xfrm>
            <a:off x="838199" y="1825625"/>
            <a:ext cx="10515599" cy="4351338"/>
          </a:xfrm>
        </p:spPr>
        <p:txBody>
          <a:bodyPr/>
          <a:lstStyle/>
          <a:p>
            <a:r>
              <a:rPr lang="en-US" dirty="0"/>
              <a:t>Enlist an expert to assist you- often a genetic counselor</a:t>
            </a:r>
          </a:p>
          <a:p>
            <a:r>
              <a:rPr lang="en-US" dirty="0"/>
              <a:t>Trusted sources</a:t>
            </a:r>
          </a:p>
          <a:p>
            <a:pPr lvl="1"/>
            <a:r>
              <a:rPr lang="en-US" dirty="0"/>
              <a:t>Spouse, friends, pastor</a:t>
            </a:r>
            <a:r>
              <a:rPr lang="en-US"/>
              <a:t>, counselor, other </a:t>
            </a:r>
            <a:r>
              <a:rPr lang="en-US" dirty="0"/>
              <a:t>patients</a:t>
            </a:r>
          </a:p>
        </p:txBody>
      </p:sp>
    </p:spTree>
    <p:extLst>
      <p:ext uri="{BB962C8B-B14F-4D97-AF65-F5344CB8AC3E}">
        <p14:creationId xmlns:p14="http://schemas.microsoft.com/office/powerpoint/2010/main" val="1526022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3" ma:contentTypeDescription="Create a new document." ma:contentTypeScope="" ma:versionID="c5f9d831a499722bf1620d6787ce8ef9">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2fbeb563e2c790bd008335b132ccec5b"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D79879-B912-4746-8292-5417E638FA5E}"/>
</file>

<file path=customXml/itemProps2.xml><?xml version="1.0" encoding="utf-8"?>
<ds:datastoreItem xmlns:ds="http://schemas.openxmlformats.org/officeDocument/2006/customXml" ds:itemID="{1B5F377F-3FA0-402C-8FB5-62D2A066BADA}">
  <ds:schemaRefs>
    <ds:schemaRef ds:uri="http://schemas.microsoft.com/sharepoint/v3/contenttype/forms"/>
  </ds:schemaRefs>
</ds:datastoreItem>
</file>

<file path=customXml/itemProps3.xml><?xml version="1.0" encoding="utf-8"?>
<ds:datastoreItem xmlns:ds="http://schemas.openxmlformats.org/officeDocument/2006/customXml" ds:itemID="{3C9427DC-8CCE-4C61-95B1-E0FD1B32B9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1727</TotalTime>
  <Words>433</Words>
  <Application>Microsoft Macintosh PowerPoint</Application>
  <PresentationFormat>Widescreen</PresentationFormat>
  <Paragraphs>72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Roboto</vt:lpstr>
      <vt:lpstr>Roboto Black</vt:lpstr>
      <vt:lpstr>Office Theme</vt:lpstr>
      <vt:lpstr>PowerPoint Presentation</vt:lpstr>
      <vt:lpstr>DISCLAIMER</vt:lpstr>
      <vt:lpstr>PRESENTER DISCLOSURES</vt:lpstr>
      <vt:lpstr>Roadmap</vt:lpstr>
      <vt:lpstr>PowerPoint Presentation</vt:lpstr>
      <vt:lpstr>PowerPoint Presentation</vt:lpstr>
      <vt:lpstr>PowerPoint Presentation</vt:lpstr>
      <vt:lpstr>PowerPoint Presentation</vt:lpstr>
      <vt:lpstr>How do I travel down this road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Utting, Mollie</dc:creator>
  <cp:lastModifiedBy>matthew Bower</cp:lastModifiedBy>
  <cp:revision>4</cp:revision>
  <dcterms:created xsi:type="dcterms:W3CDTF">2022-01-14T16:59:00Z</dcterms:created>
  <dcterms:modified xsi:type="dcterms:W3CDTF">2022-02-02T04:16:01Z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