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ppt/charts/chart1.xml" ContentType="application/vnd.openxmlformats-officedocument.drawingml.chart+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Roboto Black"/>
      <p:bold r:id="rId25"/>
      <p:boldItalic r:id="rId26"/>
    </p:embeddedFont>
    <p:embeddedFont>
      <p:font typeface="Roboto"/>
      <p:regular r:id="rId27"/>
      <p:bold r:id="rId28"/>
      <p:italic r:id="rId29"/>
      <p:boldItalic r:id="rId30"/>
    </p:embeddedFont>
    <p:embeddedFont>
      <p:font typeface="Tahom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3" roundtripDataSignature="AMtx7mjiH7ZnC3i8/OjV5UTCsllTHRsi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Black-boldItalic.fntdata"/><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34" Type="http://schemas.openxmlformats.org/officeDocument/2006/relationships/customXml" Target="../customXml/item1.xml"/><Relationship Id="rId25" Type="http://schemas.openxmlformats.org/officeDocument/2006/relationships/font" Target="fonts/RobotoBlack-bold.fntdata"/><Relationship Id="rId7" Type="http://schemas.openxmlformats.org/officeDocument/2006/relationships/slide" Target="slides/slide1.xml"/><Relationship Id="rId33" Type="http://customschemas.google.com/relationships/presentationmetadata" Target="metadata"/><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font" Target="fonts/Roboto-italic.fntdata"/><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Tahoma-bold.fntdata"/><Relationship Id="rId23" Type="http://schemas.openxmlformats.org/officeDocument/2006/relationships/slide" Target="slides/slide17.xml"/><Relationship Id="rId28" Type="http://schemas.openxmlformats.org/officeDocument/2006/relationships/font" Target="fonts/Roboto-bold.fntdata"/><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customXml" Target="../customXml/item3.xml"/><Relationship Id="rId31" Type="http://schemas.openxmlformats.org/officeDocument/2006/relationships/font" Target="fonts/Tahoma-regular.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Roboto-regular.fntdata"/><Relationship Id="rId30" Type="http://schemas.openxmlformats.org/officeDocument/2006/relationships/font" Target="fonts/Roboto-boldItalic.fntdata"/><Relationship Id="rId14" Type="http://schemas.openxmlformats.org/officeDocument/2006/relationships/slide" Target="slides/slide8.xml"/><Relationship Id="rId35" Type="http://schemas.openxmlformats.org/officeDocument/2006/relationships/customXml" Target="../customXml/item2.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elanie.chin\Desktop\Data%20Release\MOX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91131959615535"/>
          <c:y val="5.1400554097404488E-2"/>
          <c:w val="0.7696713436564061"/>
          <c:h val="0.80676447892788938"/>
        </c:manualLayout>
      </c:layout>
      <c:scatterChart>
        <c:scatterStyle val="lineMarker"/>
        <c:varyColors val="0"/>
        <c:ser>
          <c:idx val="0"/>
          <c:order val="0"/>
          <c:tx>
            <c:v>Placebo (n=42)</c:v>
          </c:tx>
          <c:spPr>
            <a:ln>
              <a:solidFill>
                <a:schemeClr val="bg1">
                  <a:lumMod val="50000"/>
                  <a:lumOff val="50000"/>
                </a:schemeClr>
              </a:solidFill>
            </a:ln>
          </c:spPr>
          <c:marker>
            <c:symbol val="circle"/>
            <c:size val="7"/>
            <c:spPr>
              <a:solidFill>
                <a:schemeClr val="bg1">
                  <a:lumMod val="50000"/>
                  <a:lumOff val="50000"/>
                </a:schemeClr>
              </a:solidFill>
              <a:ln>
                <a:solidFill>
                  <a:schemeClr val="bg1">
                    <a:lumMod val="50000"/>
                    <a:lumOff val="50000"/>
                  </a:schemeClr>
                </a:solidFill>
              </a:ln>
            </c:spPr>
          </c:marker>
          <c:xVal>
            <c:numRef>
              <c:f>Sheet1!$A$2:$A$6</c:f>
              <c:numCache>
                <c:formatCode>General</c:formatCode>
                <c:ptCount val="5"/>
                <c:pt idx="0">
                  <c:v>0</c:v>
                </c:pt>
                <c:pt idx="1">
                  <c:v>12</c:v>
                </c:pt>
                <c:pt idx="2">
                  <c:v>24</c:v>
                </c:pt>
                <c:pt idx="3">
                  <c:v>36</c:v>
                </c:pt>
                <c:pt idx="4">
                  <c:v>48</c:v>
                </c:pt>
              </c:numCache>
            </c:numRef>
          </c:xVal>
          <c:yVal>
            <c:numRef>
              <c:f>Sheet1!$B$2:$B$6</c:f>
              <c:numCache>
                <c:formatCode>General</c:formatCode>
                <c:ptCount val="5"/>
                <c:pt idx="0">
                  <c:v>0</c:v>
                </c:pt>
                <c:pt idx="1">
                  <c:v>-1.06</c:v>
                </c:pt>
                <c:pt idx="2">
                  <c:v>-0.57999999999999996</c:v>
                </c:pt>
                <c:pt idx="3">
                  <c:v>-0.11</c:v>
                </c:pt>
                <c:pt idx="4">
                  <c:v>0.85</c:v>
                </c:pt>
              </c:numCache>
            </c:numRef>
          </c:yVal>
          <c:smooth val="0"/>
          <c:extLst>
            <c:ext xmlns:c16="http://schemas.microsoft.com/office/drawing/2014/chart" uri="{C3380CC4-5D6E-409C-BE32-E72D297353CC}">
              <c16:uniqueId val="{00000000-4BB4-41F5-B774-FBE0FB997B18}"/>
            </c:ext>
          </c:extLst>
        </c:ser>
        <c:ser>
          <c:idx val="1"/>
          <c:order val="1"/>
          <c:tx>
            <c:strRef>
              <c:f>Sheet1!$A$8</c:f>
              <c:strCache>
                <c:ptCount val="1"/>
                <c:pt idx="0">
                  <c:v>Omav (n=40)</c:v>
                </c:pt>
              </c:strCache>
            </c:strRef>
          </c:tx>
          <c:spPr>
            <a:ln>
              <a:solidFill>
                <a:schemeClr val="accent1"/>
              </a:solidFill>
            </a:ln>
          </c:spPr>
          <c:marker>
            <c:symbol val="circle"/>
            <c:size val="7"/>
            <c:spPr>
              <a:solidFill>
                <a:schemeClr val="accent1"/>
              </a:solidFill>
              <a:ln>
                <a:solidFill>
                  <a:schemeClr val="accent1"/>
                </a:solidFill>
              </a:ln>
            </c:spPr>
          </c:marker>
          <c:xVal>
            <c:numRef>
              <c:f>Sheet1!$A$2:$A$6</c:f>
              <c:numCache>
                <c:formatCode>General</c:formatCode>
                <c:ptCount val="5"/>
                <c:pt idx="0">
                  <c:v>0</c:v>
                </c:pt>
                <c:pt idx="1">
                  <c:v>12</c:v>
                </c:pt>
                <c:pt idx="2">
                  <c:v>24</c:v>
                </c:pt>
                <c:pt idx="3">
                  <c:v>36</c:v>
                </c:pt>
                <c:pt idx="4">
                  <c:v>48</c:v>
                </c:pt>
              </c:numCache>
            </c:numRef>
          </c:xVal>
          <c:yVal>
            <c:numRef>
              <c:f>Sheet1!$C$2:$C$6</c:f>
              <c:numCache>
                <c:formatCode>General</c:formatCode>
                <c:ptCount val="5"/>
                <c:pt idx="0">
                  <c:v>0</c:v>
                </c:pt>
                <c:pt idx="1">
                  <c:v>-1.2</c:v>
                </c:pt>
                <c:pt idx="2">
                  <c:v>-1.66</c:v>
                </c:pt>
                <c:pt idx="3">
                  <c:v>-1.67</c:v>
                </c:pt>
                <c:pt idx="4">
                  <c:v>-1.55</c:v>
                </c:pt>
              </c:numCache>
            </c:numRef>
          </c:yVal>
          <c:smooth val="0"/>
          <c:extLst>
            <c:ext xmlns:c16="http://schemas.microsoft.com/office/drawing/2014/chart" uri="{C3380CC4-5D6E-409C-BE32-E72D297353CC}">
              <c16:uniqueId val="{00000001-4BB4-41F5-B774-FBE0FB997B18}"/>
            </c:ext>
          </c:extLst>
        </c:ser>
        <c:dLbls>
          <c:showLegendKey val="0"/>
          <c:showVal val="0"/>
          <c:showCatName val="0"/>
          <c:showSerName val="0"/>
          <c:showPercent val="0"/>
          <c:showBubbleSize val="0"/>
        </c:dLbls>
        <c:axId val="135697152"/>
        <c:axId val="135699840"/>
      </c:scatterChart>
      <c:valAx>
        <c:axId val="135697152"/>
        <c:scaling>
          <c:orientation val="minMax"/>
          <c:max val="50"/>
          <c:min val="0"/>
        </c:scaling>
        <c:delete val="0"/>
        <c:axPos val="b"/>
        <c:title>
          <c:tx>
            <c:rich>
              <a:bodyPr/>
              <a:lstStyle/>
              <a:p>
                <a:pPr>
                  <a:defRPr>
                    <a:ln>
                      <a:solidFill>
                        <a:schemeClr val="tx1"/>
                      </a:solidFill>
                    </a:ln>
                  </a:defRPr>
                </a:pPr>
                <a:r>
                  <a:rPr lang="en-US" dirty="0">
                    <a:ln>
                      <a:solidFill>
                        <a:schemeClr val="tx1"/>
                      </a:solidFill>
                    </a:ln>
                  </a:rPr>
                  <a:t>Study Week</a:t>
                </a:r>
              </a:p>
            </c:rich>
          </c:tx>
          <c:layout>
            <c:manualLayout>
              <c:xMode val="edge"/>
              <c:yMode val="edge"/>
              <c:x val="0.47685962621655609"/>
              <c:y val="0.92763483573631633"/>
            </c:manualLayout>
          </c:layout>
          <c:overlay val="0"/>
        </c:title>
        <c:numFmt formatCode="General" sourceLinked="1"/>
        <c:majorTickMark val="none"/>
        <c:minorTickMark val="none"/>
        <c:tickLblPos val="low"/>
        <c:spPr>
          <a:ln>
            <a:solidFill>
              <a:sysClr val="windowText" lastClr="000000"/>
            </a:solidFill>
            <a:prstDash val="solid"/>
          </a:ln>
        </c:spPr>
        <c:txPr>
          <a:bodyPr/>
          <a:lstStyle/>
          <a:p>
            <a:pPr>
              <a:defRPr>
                <a:ln>
                  <a:solidFill>
                    <a:schemeClr val="tx1"/>
                  </a:solidFill>
                </a:ln>
              </a:defRPr>
            </a:pPr>
            <a:endParaRPr lang="en-US"/>
          </a:p>
        </c:txPr>
        <c:crossAx val="135699840"/>
        <c:crossesAt val="-3"/>
        <c:crossBetween val="midCat"/>
        <c:majorUnit val="12"/>
      </c:valAx>
      <c:valAx>
        <c:axId val="135699840"/>
        <c:scaling>
          <c:orientation val="minMax"/>
        </c:scaling>
        <c:delete val="0"/>
        <c:axPos val="l"/>
        <c:title>
          <c:tx>
            <c:rich>
              <a:bodyPr rot="-5400000" vert="horz"/>
              <a:lstStyle/>
              <a:p>
                <a:pPr>
                  <a:defRPr>
                    <a:ln>
                      <a:solidFill>
                        <a:schemeClr val="tx1"/>
                      </a:solidFill>
                    </a:ln>
                  </a:defRPr>
                </a:pPr>
                <a:r>
                  <a:rPr lang="en-US" dirty="0">
                    <a:ln>
                      <a:solidFill>
                        <a:schemeClr val="tx1"/>
                      </a:solidFill>
                    </a:ln>
                  </a:rPr>
                  <a:t>Change from Baseline in mFARS</a:t>
                </a:r>
              </a:p>
            </c:rich>
          </c:tx>
          <c:overlay val="0"/>
        </c:title>
        <c:numFmt formatCode="#,##0.0" sourceLinked="0"/>
        <c:majorTickMark val="out"/>
        <c:minorTickMark val="none"/>
        <c:tickLblPos val="nextTo"/>
        <c:spPr>
          <a:ln>
            <a:solidFill>
              <a:sysClr val="windowText" lastClr="000000"/>
            </a:solidFill>
          </a:ln>
        </c:spPr>
        <c:txPr>
          <a:bodyPr/>
          <a:lstStyle/>
          <a:p>
            <a:pPr>
              <a:defRPr>
                <a:ln>
                  <a:solidFill>
                    <a:schemeClr val="tx1"/>
                  </a:solidFill>
                </a:ln>
              </a:defRPr>
            </a:pPr>
            <a:endParaRPr lang="en-US"/>
          </a:p>
        </c:txPr>
        <c:crossAx val="135697152"/>
        <c:crossesAt val="-3"/>
        <c:crossBetween val="midCat"/>
        <c:majorUnit val="1"/>
      </c:valAx>
      <c:spPr>
        <a:ln>
          <a:noFill/>
        </a:ln>
      </c:spPr>
    </c:plotArea>
    <c:legend>
      <c:legendPos val="r"/>
      <c:layout>
        <c:manualLayout>
          <c:xMode val="edge"/>
          <c:yMode val="edge"/>
          <c:x val="0.18463895196621022"/>
          <c:y val="5.392594871762995E-2"/>
          <c:w val="0.7558598824556495"/>
          <c:h val="7.7842749407020059E-2"/>
        </c:manualLayout>
      </c:layout>
      <c:overlay val="0"/>
      <c:txPr>
        <a:bodyPr/>
        <a:lstStyle/>
        <a:p>
          <a:pPr>
            <a:defRPr>
              <a:ln>
                <a:solidFill>
                  <a:schemeClr val="tx1"/>
                </a:solidFill>
              </a:ln>
            </a:defRPr>
          </a:pPr>
          <a:endParaRPr lang="en-US"/>
        </a:p>
      </c:txPr>
    </c:legend>
    <c:plotVisOnly val="1"/>
    <c:dispBlanksAs val="gap"/>
    <c:showDLblsOverMax val="0"/>
  </c:chart>
  <c:spPr>
    <a:ln>
      <a:noFill/>
    </a:ln>
  </c:spPr>
  <c:txPr>
    <a:bodyPr/>
    <a:lstStyle/>
    <a:p>
      <a:pPr>
        <a:defRPr sz="1400">
          <a:solidFill>
            <a:schemeClr val="bg1"/>
          </a:solidFill>
          <a:latin typeface="+mj-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0acc211d3_1_92: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1" name="Google Shape;151;gc0acc211d3_1_92: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4" name="Google Shape;22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8" name="Google Shape;23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4" name="Google Shape;25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8" name="Google Shape;2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0" name="Google Shape;28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5" name="Google Shape;2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1" name="Google Shape;2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0acc211d3_1_97: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7" name="Google Shape;157;gc0acc211d3_1_97: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0acc211d3_1_114: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4" name="Google Shape;174;gc0acc211d3_1_11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0" name="Google Shape;18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6" name="Google Shape;18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3" name="Google Shape;19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0" name="Google Shape;20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7" name="Google Shape;20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685800" y="4343400"/>
            <a:ext cx="5486400" cy="4114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1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9" name="Shape 69"/>
        <p:cNvGrpSpPr/>
        <p:nvPr/>
      </p:nvGrpSpPr>
      <p:grpSpPr>
        <a:xfrm>
          <a:off x="0" y="0"/>
          <a:ext cx="0" cy="0"/>
          <a:chOff x="0" y="0"/>
          <a:chExt cx="0" cy="0"/>
        </a:xfrm>
      </p:grpSpPr>
      <p:sp>
        <p:nvSpPr>
          <p:cNvPr id="70" name="Google Shape;70;p2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1" name="Google Shape;71;p2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2" name="Google Shape;72;p2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2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4" name="Google Shape;74;p2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2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2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81" name="Google Shape;81;p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pic>
        <p:nvPicPr>
          <p:cNvPr id="92" name="Google Shape;92;gc0acc211d3_1_126"/>
          <p:cNvPicPr preferRelativeResize="0"/>
          <p:nvPr/>
        </p:nvPicPr>
        <p:blipFill rotWithShape="1">
          <a:blip r:embed="rId2">
            <a:alphaModFix/>
          </a:blip>
          <a:srcRect b="5571" l="13905" r="2173" t="23637"/>
          <a:stretch/>
        </p:blipFill>
        <p:spPr>
          <a:xfrm>
            <a:off x="0" y="0"/>
            <a:ext cx="9144001" cy="6858000"/>
          </a:xfrm>
          <a:prstGeom prst="rect">
            <a:avLst/>
          </a:prstGeom>
          <a:noFill/>
          <a:ln>
            <a:noFill/>
          </a:ln>
        </p:spPr>
      </p:pic>
      <p:sp>
        <p:nvSpPr>
          <p:cNvPr id="93" name="Google Shape;93;gc0acc211d3_1_126"/>
          <p:cNvSpPr txBox="1"/>
          <p:nvPr>
            <p:ph type="ctrTitle"/>
          </p:nvPr>
        </p:nvSpPr>
        <p:spPr>
          <a:xfrm>
            <a:off x="618572" y="1569678"/>
            <a:ext cx="3730200" cy="2387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5000"/>
              <a:buFont typeface="Roboto"/>
              <a:buNone/>
              <a:defRPr b="1" sz="5000">
                <a:solidFill>
                  <a:schemeClr val="lt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gc0acc211d3_1_126"/>
          <p:cNvSpPr txBox="1"/>
          <p:nvPr>
            <p:ph idx="1" type="subTitle"/>
          </p:nvPr>
        </p:nvSpPr>
        <p:spPr>
          <a:xfrm>
            <a:off x="618572" y="4210723"/>
            <a:ext cx="3730200" cy="8046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lt1"/>
              </a:buClr>
              <a:buSzPts val="2400"/>
              <a:buNone/>
              <a:defRPr sz="2400">
                <a:solidFill>
                  <a:schemeClr val="lt1"/>
                </a:solidFill>
                <a:latin typeface="Roboto"/>
                <a:ea typeface="Roboto"/>
                <a:cs typeface="Roboto"/>
                <a:sym typeface="Roboto"/>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cxnSp>
        <p:nvCxnSpPr>
          <p:cNvPr id="95" name="Google Shape;95;gc0acc211d3_1_126"/>
          <p:cNvCxnSpPr/>
          <p:nvPr/>
        </p:nvCxnSpPr>
        <p:spPr>
          <a:xfrm>
            <a:off x="701944" y="4054100"/>
            <a:ext cx="685800" cy="0"/>
          </a:xfrm>
          <a:prstGeom prst="straightConnector1">
            <a:avLst/>
          </a:prstGeom>
          <a:noFill/>
          <a:ln cap="flat" cmpd="sng" w="38100">
            <a:solidFill>
              <a:schemeClr val="lt1"/>
            </a:solidFill>
            <a:prstDash val="solid"/>
            <a:miter lim="800000"/>
            <a:headEnd len="sm" w="sm" type="none"/>
            <a:tailEnd len="sm" w="sm" type="none"/>
          </a:ln>
        </p:spPr>
      </p:cxnSp>
      <p:pic>
        <p:nvPicPr>
          <p:cNvPr id="96" name="Google Shape;96;gc0acc211d3_1_126"/>
          <p:cNvPicPr preferRelativeResize="0"/>
          <p:nvPr/>
        </p:nvPicPr>
        <p:blipFill rotWithShape="1">
          <a:blip r:embed="rId3">
            <a:alphaModFix/>
          </a:blip>
          <a:srcRect b="0" l="0" r="0" t="0"/>
          <a:stretch/>
        </p:blipFill>
        <p:spPr>
          <a:xfrm>
            <a:off x="6739834" y="4678107"/>
            <a:ext cx="2353366" cy="15986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gc0acc211d3_1_132"/>
          <p:cNvSpPr/>
          <p:nvPr/>
        </p:nvSpPr>
        <p:spPr>
          <a:xfrm>
            <a:off x="0" y="0"/>
            <a:ext cx="3579000" cy="6858000"/>
          </a:xfrm>
          <a:prstGeom prst="rect">
            <a:avLst/>
          </a:prstGeom>
          <a:solidFill>
            <a:srgbClr val="0040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4066"/>
              </a:solidFill>
              <a:latin typeface="Calibri"/>
              <a:ea typeface="Calibri"/>
              <a:cs typeface="Calibri"/>
              <a:sym typeface="Calibri"/>
            </a:endParaRPr>
          </a:p>
        </p:txBody>
      </p:sp>
      <p:sp>
        <p:nvSpPr>
          <p:cNvPr id="99" name="Google Shape;99;gc0acc211d3_1_132"/>
          <p:cNvSpPr txBox="1"/>
          <p:nvPr>
            <p:ph type="title"/>
          </p:nvPr>
        </p:nvSpPr>
        <p:spPr>
          <a:xfrm>
            <a:off x="331000" y="2057400"/>
            <a:ext cx="2941800" cy="1648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Robo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gc0acc211d3_1_132"/>
          <p:cNvSpPr txBox="1"/>
          <p:nvPr>
            <p:ph idx="1" type="body"/>
          </p:nvPr>
        </p:nvSpPr>
        <p:spPr>
          <a:xfrm>
            <a:off x="3887391" y="2057400"/>
            <a:ext cx="4925700" cy="38037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1" name="Google Shape;101;gc0acc211d3_1_132"/>
          <p:cNvSpPr txBox="1"/>
          <p:nvPr>
            <p:ph idx="2" type="body"/>
          </p:nvPr>
        </p:nvSpPr>
        <p:spPr>
          <a:xfrm>
            <a:off x="331000" y="3657600"/>
            <a:ext cx="2941800" cy="199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600"/>
              <a:buNone/>
              <a:defRPr sz="1600">
                <a:solidFill>
                  <a:schemeClr val="lt1"/>
                </a:solidFi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2" name="Google Shape;102;gc0acc211d3_1_132"/>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gc0acc211d3_1_132"/>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gc0acc211d3_1_132"/>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5" name="Shape 105"/>
        <p:cNvGrpSpPr/>
        <p:nvPr/>
      </p:nvGrpSpPr>
      <p:grpSpPr>
        <a:xfrm>
          <a:off x="0" y="0"/>
          <a:ext cx="0" cy="0"/>
          <a:chOff x="0" y="0"/>
          <a:chExt cx="0" cy="0"/>
        </a:xfrm>
      </p:grpSpPr>
      <p:sp>
        <p:nvSpPr>
          <p:cNvPr id="106" name="Google Shape;106;gc0acc211d3_1_140"/>
          <p:cNvSpPr txBox="1"/>
          <p:nvPr>
            <p:ph type="title"/>
          </p:nvPr>
        </p:nvSpPr>
        <p:spPr>
          <a:xfrm>
            <a:off x="331000" y="762000"/>
            <a:ext cx="6912000" cy="6318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406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gc0acc211d3_1_140"/>
          <p:cNvSpPr txBox="1"/>
          <p:nvPr>
            <p:ph idx="1" type="body"/>
          </p:nvPr>
        </p:nvSpPr>
        <p:spPr>
          <a:xfrm>
            <a:off x="331000" y="1700463"/>
            <a:ext cx="8476200" cy="4491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8" name="Google Shape;108;gc0acc211d3_1_140"/>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gc0acc211d3_1_140"/>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sz="1200">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gc0acc211d3_1_140"/>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rgbClr val="888888"/>
                </a:solidFill>
                <a:latin typeface="Roboto"/>
                <a:ea typeface="Roboto"/>
                <a:cs typeface="Roboto"/>
                <a:sym typeface="Roboto"/>
              </a:defRPr>
            </a:lvl1pPr>
            <a:lvl2pPr indent="0" lvl="1" marL="0" rtl="0" algn="r">
              <a:spcBef>
                <a:spcPts val="0"/>
              </a:spcBef>
              <a:buNone/>
              <a:defRPr b="0" i="0" sz="1200" u="none" cap="none" strike="noStrike">
                <a:solidFill>
                  <a:srgbClr val="888888"/>
                </a:solidFill>
                <a:latin typeface="Roboto"/>
                <a:ea typeface="Roboto"/>
                <a:cs typeface="Roboto"/>
                <a:sym typeface="Roboto"/>
              </a:defRPr>
            </a:lvl2pPr>
            <a:lvl3pPr indent="0" lvl="2" marL="0" rtl="0" algn="r">
              <a:spcBef>
                <a:spcPts val="0"/>
              </a:spcBef>
              <a:buNone/>
              <a:defRPr b="0" i="0" sz="1200" u="none" cap="none" strike="noStrike">
                <a:solidFill>
                  <a:srgbClr val="888888"/>
                </a:solidFill>
                <a:latin typeface="Roboto"/>
                <a:ea typeface="Roboto"/>
                <a:cs typeface="Roboto"/>
                <a:sym typeface="Roboto"/>
              </a:defRPr>
            </a:lvl3pPr>
            <a:lvl4pPr indent="0" lvl="3" marL="0" rtl="0" algn="r">
              <a:spcBef>
                <a:spcPts val="0"/>
              </a:spcBef>
              <a:buNone/>
              <a:defRPr b="0" i="0" sz="1200" u="none" cap="none" strike="noStrike">
                <a:solidFill>
                  <a:srgbClr val="888888"/>
                </a:solidFill>
                <a:latin typeface="Roboto"/>
                <a:ea typeface="Roboto"/>
                <a:cs typeface="Roboto"/>
                <a:sym typeface="Roboto"/>
              </a:defRPr>
            </a:lvl4pPr>
            <a:lvl5pPr indent="0" lvl="4" marL="0" rtl="0" algn="r">
              <a:spcBef>
                <a:spcPts val="0"/>
              </a:spcBef>
              <a:buNone/>
              <a:defRPr b="0" i="0" sz="1200" u="none" cap="none" strike="noStrike">
                <a:solidFill>
                  <a:srgbClr val="888888"/>
                </a:solidFill>
                <a:latin typeface="Roboto"/>
                <a:ea typeface="Roboto"/>
                <a:cs typeface="Roboto"/>
                <a:sym typeface="Roboto"/>
              </a:defRPr>
            </a:lvl5pPr>
            <a:lvl6pPr indent="0" lvl="5" marL="0" rtl="0" algn="r">
              <a:spcBef>
                <a:spcPts val="0"/>
              </a:spcBef>
              <a:buNone/>
              <a:defRPr b="0" i="0" sz="1200" u="none" cap="none" strike="noStrike">
                <a:solidFill>
                  <a:srgbClr val="888888"/>
                </a:solidFill>
                <a:latin typeface="Roboto"/>
                <a:ea typeface="Roboto"/>
                <a:cs typeface="Roboto"/>
                <a:sym typeface="Roboto"/>
              </a:defRPr>
            </a:lvl6pPr>
            <a:lvl7pPr indent="0" lvl="6" marL="0" rtl="0" algn="r">
              <a:spcBef>
                <a:spcPts val="0"/>
              </a:spcBef>
              <a:buNone/>
              <a:defRPr b="0" i="0" sz="1200" u="none" cap="none" strike="noStrike">
                <a:solidFill>
                  <a:srgbClr val="888888"/>
                </a:solidFill>
                <a:latin typeface="Roboto"/>
                <a:ea typeface="Roboto"/>
                <a:cs typeface="Roboto"/>
                <a:sym typeface="Roboto"/>
              </a:defRPr>
            </a:lvl7pPr>
            <a:lvl8pPr indent="0" lvl="7" marL="0" rtl="0" algn="r">
              <a:spcBef>
                <a:spcPts val="0"/>
              </a:spcBef>
              <a:buNone/>
              <a:defRPr b="0" i="0" sz="1200" u="none" cap="none" strike="noStrike">
                <a:solidFill>
                  <a:srgbClr val="888888"/>
                </a:solidFill>
                <a:latin typeface="Roboto"/>
                <a:ea typeface="Roboto"/>
                <a:cs typeface="Roboto"/>
                <a:sym typeface="Roboto"/>
              </a:defRPr>
            </a:lvl8pPr>
            <a:lvl9pPr indent="0" lvl="8" marL="0" rtl="0" algn="r">
              <a:spcBef>
                <a:spcPts val="0"/>
              </a:spcBef>
              <a:buNone/>
              <a:defRPr b="0" i="0" sz="12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gc0acc211d3_1_146"/>
          <p:cNvSpPr txBox="1"/>
          <p:nvPr>
            <p:ph type="title"/>
          </p:nvPr>
        </p:nvSpPr>
        <p:spPr>
          <a:xfrm>
            <a:off x="331000" y="1709738"/>
            <a:ext cx="84762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004066"/>
              </a:buClr>
              <a:buSzPts val="6000"/>
              <a:buFont typeface="Roboto"/>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 name="Google Shape;113;gc0acc211d3_1_146"/>
          <p:cNvSpPr txBox="1"/>
          <p:nvPr>
            <p:ph idx="1" type="body"/>
          </p:nvPr>
        </p:nvSpPr>
        <p:spPr>
          <a:xfrm>
            <a:off x="331000" y="4589463"/>
            <a:ext cx="84762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gc0acc211d3_1_146"/>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gc0acc211d3_1_146"/>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gc0acc211d3_1_146"/>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gc0acc211d3_1_152"/>
          <p:cNvSpPr txBox="1"/>
          <p:nvPr>
            <p:ph type="title"/>
          </p:nvPr>
        </p:nvSpPr>
        <p:spPr>
          <a:xfrm>
            <a:off x="331000" y="762000"/>
            <a:ext cx="6912000" cy="6318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406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 name="Google Shape;119;gc0acc211d3_1_152"/>
          <p:cNvSpPr txBox="1"/>
          <p:nvPr>
            <p:ph idx="1" type="body"/>
          </p:nvPr>
        </p:nvSpPr>
        <p:spPr>
          <a:xfrm>
            <a:off x="331000" y="1825625"/>
            <a:ext cx="41838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0" name="Google Shape;120;gc0acc211d3_1_152"/>
          <p:cNvSpPr txBox="1"/>
          <p:nvPr>
            <p:ph idx="2" type="body"/>
          </p:nvPr>
        </p:nvSpPr>
        <p:spPr>
          <a:xfrm>
            <a:off x="4629149" y="1825625"/>
            <a:ext cx="41838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c0acc211d3_1_152"/>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c0acc211d3_1_152"/>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c0acc211d3_1_152"/>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gc0acc211d3_1_159"/>
          <p:cNvSpPr txBox="1"/>
          <p:nvPr>
            <p:ph type="title"/>
          </p:nvPr>
        </p:nvSpPr>
        <p:spPr>
          <a:xfrm>
            <a:off x="331000" y="668337"/>
            <a:ext cx="6900000" cy="8238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406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c0acc211d3_1_159"/>
          <p:cNvSpPr txBox="1"/>
          <p:nvPr>
            <p:ph idx="1" type="body"/>
          </p:nvPr>
        </p:nvSpPr>
        <p:spPr>
          <a:xfrm>
            <a:off x="331000" y="1681163"/>
            <a:ext cx="41673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7" name="Google Shape;127;gc0acc211d3_1_159"/>
          <p:cNvSpPr txBox="1"/>
          <p:nvPr>
            <p:ph idx="2" type="body"/>
          </p:nvPr>
        </p:nvSpPr>
        <p:spPr>
          <a:xfrm>
            <a:off x="331000" y="2505075"/>
            <a:ext cx="41673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gc0acc211d3_1_159"/>
          <p:cNvSpPr txBox="1"/>
          <p:nvPr>
            <p:ph idx="3" type="body"/>
          </p:nvPr>
        </p:nvSpPr>
        <p:spPr>
          <a:xfrm>
            <a:off x="4629150" y="1681163"/>
            <a:ext cx="41673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9" name="Google Shape;129;gc0acc211d3_1_159"/>
          <p:cNvSpPr txBox="1"/>
          <p:nvPr>
            <p:ph idx="4" type="body"/>
          </p:nvPr>
        </p:nvSpPr>
        <p:spPr>
          <a:xfrm>
            <a:off x="4629150" y="2505075"/>
            <a:ext cx="41673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0" name="Google Shape;130;gc0acc211d3_1_159"/>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gc0acc211d3_1_159"/>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gc0acc211d3_1_159"/>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gc0acc211d3_1_168"/>
          <p:cNvSpPr txBox="1"/>
          <p:nvPr>
            <p:ph type="title"/>
          </p:nvPr>
        </p:nvSpPr>
        <p:spPr>
          <a:xfrm>
            <a:off x="331000" y="762000"/>
            <a:ext cx="6912000" cy="6318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406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gc0acc211d3_1_168"/>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gc0acc211d3_1_168"/>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gc0acc211d3_1_168"/>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gc0acc211d3_1_173"/>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gc0acc211d3_1_173"/>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c0acc211d3_1_173"/>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19"/>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1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gc0acc211d3_1_177"/>
          <p:cNvSpPr txBox="1"/>
          <p:nvPr>
            <p:ph type="title"/>
          </p:nvPr>
        </p:nvSpPr>
        <p:spPr>
          <a:xfrm>
            <a:off x="331000" y="1796716"/>
            <a:ext cx="32118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004066"/>
              </a:buClr>
              <a:buSzPts val="3200"/>
              <a:buFont typeface="Roboto"/>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gc0acc211d3_1_177"/>
          <p:cNvSpPr/>
          <p:nvPr>
            <p:ph idx="2" type="pic"/>
          </p:nvPr>
        </p:nvSpPr>
        <p:spPr>
          <a:xfrm>
            <a:off x="3887391" y="1796716"/>
            <a:ext cx="4919700" cy="4064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5" name="Google Shape;145;gc0acc211d3_1_177"/>
          <p:cNvSpPr txBox="1"/>
          <p:nvPr>
            <p:ph idx="1" type="body"/>
          </p:nvPr>
        </p:nvSpPr>
        <p:spPr>
          <a:xfrm>
            <a:off x="331000" y="3396916"/>
            <a:ext cx="3211800" cy="2464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6" name="Google Shape;146;gc0acc211d3_1_177"/>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c0acc211d3_1_177"/>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c0acc211d3_1_177"/>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2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2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2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2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2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5" name="Google Shape;45;p2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2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24"/>
          <p:cNvSpPr txBox="1"/>
          <p:nvPr>
            <p:ph idx="1" type="body"/>
          </p:nvPr>
        </p:nvSpPr>
        <p:spPr>
          <a:xfrm rot="5400000">
            <a:off x="2396331"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2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7" name="Google Shape;57;p2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400"/>
              <a:buFont typeface="Arial"/>
              <a:buNone/>
              <a:defRPr sz="2400">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58" name="Google Shape;58;p2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9" name="Google Shape;59;p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 name="Google Shape;64;p2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5" name="Google Shape;65;p2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6" name="Google Shape;66;p2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1.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FAFD"/>
            </a:gs>
            <a:gs pos="74000">
              <a:srgbClr val="B5D2EC"/>
            </a:gs>
            <a:gs pos="83000">
              <a:srgbClr val="B5D2EC"/>
            </a:gs>
            <a:gs pos="100000">
              <a:srgbClr val="CEE1F2"/>
            </a:gs>
          </a:gsLst>
          <a:lin ang="5400000" scaled="0"/>
        </a:gra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1" name="Google Shape;11;p17"/>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c0acc211d3_1_119"/>
          <p:cNvSpPr txBox="1"/>
          <p:nvPr>
            <p:ph type="title"/>
          </p:nvPr>
        </p:nvSpPr>
        <p:spPr>
          <a:xfrm>
            <a:off x="331000" y="762000"/>
            <a:ext cx="6912000" cy="631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4066"/>
              </a:buClr>
              <a:buSzPts val="4000"/>
              <a:buFont typeface="Roboto"/>
              <a:buNone/>
              <a:defRPr b="0" i="0" sz="4000" u="none" cap="none" strike="noStrike">
                <a:solidFill>
                  <a:srgbClr val="004066"/>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 name="Google Shape;86;gc0acc211d3_1_119"/>
          <p:cNvSpPr txBox="1"/>
          <p:nvPr>
            <p:ph idx="1" type="body"/>
          </p:nvPr>
        </p:nvSpPr>
        <p:spPr>
          <a:xfrm>
            <a:off x="331000" y="1700463"/>
            <a:ext cx="8476200" cy="4491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gc0acc211d3_1_119"/>
          <p:cNvSpPr txBox="1"/>
          <p:nvPr>
            <p:ph idx="10" type="dt"/>
          </p:nvPr>
        </p:nvSpPr>
        <p:spPr>
          <a:xfrm>
            <a:off x="331000" y="6356350"/>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gc0acc211d3_1_119"/>
          <p:cNvSpPr txBox="1"/>
          <p:nvPr>
            <p:ph idx="11" type="ftr"/>
          </p:nvPr>
        </p:nvSpPr>
        <p:spPr>
          <a:xfrm>
            <a:off x="2686051" y="6356350"/>
            <a:ext cx="34290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gc0acc211d3_1_119"/>
          <p:cNvSpPr txBox="1"/>
          <p:nvPr>
            <p:ph idx="12" type="sldNum"/>
          </p:nvPr>
        </p:nvSpPr>
        <p:spPr>
          <a:xfrm>
            <a:off x="6457949" y="6356350"/>
            <a:ext cx="23493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boto"/>
                <a:ea typeface="Roboto"/>
                <a:cs typeface="Roboto"/>
                <a:sym typeface="Roboto"/>
              </a:defRPr>
            </a:lvl1pPr>
            <a:lvl2pPr indent="0" lvl="1" marL="0" marR="0" rtl="0" algn="r">
              <a:spcBef>
                <a:spcPts val="0"/>
              </a:spcBef>
              <a:buNone/>
              <a:defRPr b="0" i="0" sz="1200" u="none" cap="none" strike="noStrike">
                <a:solidFill>
                  <a:srgbClr val="888888"/>
                </a:solidFill>
                <a:latin typeface="Roboto"/>
                <a:ea typeface="Roboto"/>
                <a:cs typeface="Roboto"/>
                <a:sym typeface="Roboto"/>
              </a:defRPr>
            </a:lvl2pPr>
            <a:lvl3pPr indent="0" lvl="2" marL="0" marR="0" rtl="0" algn="r">
              <a:spcBef>
                <a:spcPts val="0"/>
              </a:spcBef>
              <a:buNone/>
              <a:defRPr b="0" i="0" sz="1200" u="none" cap="none" strike="noStrike">
                <a:solidFill>
                  <a:srgbClr val="888888"/>
                </a:solidFill>
                <a:latin typeface="Roboto"/>
                <a:ea typeface="Roboto"/>
                <a:cs typeface="Roboto"/>
                <a:sym typeface="Roboto"/>
              </a:defRPr>
            </a:lvl3pPr>
            <a:lvl4pPr indent="0" lvl="3" marL="0" marR="0" rtl="0" algn="r">
              <a:spcBef>
                <a:spcPts val="0"/>
              </a:spcBef>
              <a:buNone/>
              <a:defRPr b="0" i="0" sz="1200" u="none" cap="none" strike="noStrike">
                <a:solidFill>
                  <a:srgbClr val="888888"/>
                </a:solidFill>
                <a:latin typeface="Roboto"/>
                <a:ea typeface="Roboto"/>
                <a:cs typeface="Roboto"/>
                <a:sym typeface="Roboto"/>
              </a:defRPr>
            </a:lvl4pPr>
            <a:lvl5pPr indent="0" lvl="4" marL="0" marR="0" rtl="0" algn="r">
              <a:spcBef>
                <a:spcPts val="0"/>
              </a:spcBef>
              <a:buNone/>
              <a:defRPr b="0" i="0" sz="1200" u="none" cap="none" strike="noStrike">
                <a:solidFill>
                  <a:srgbClr val="888888"/>
                </a:solidFill>
                <a:latin typeface="Roboto"/>
                <a:ea typeface="Roboto"/>
                <a:cs typeface="Roboto"/>
                <a:sym typeface="Roboto"/>
              </a:defRPr>
            </a:lvl5pPr>
            <a:lvl6pPr indent="0" lvl="5" marL="0" marR="0" rtl="0" algn="r">
              <a:spcBef>
                <a:spcPts val="0"/>
              </a:spcBef>
              <a:buNone/>
              <a:defRPr b="0" i="0" sz="1200" u="none" cap="none" strike="noStrike">
                <a:solidFill>
                  <a:srgbClr val="888888"/>
                </a:solidFill>
                <a:latin typeface="Roboto"/>
                <a:ea typeface="Roboto"/>
                <a:cs typeface="Roboto"/>
                <a:sym typeface="Roboto"/>
              </a:defRPr>
            </a:lvl6pPr>
            <a:lvl7pPr indent="0" lvl="6" marL="0" marR="0" rtl="0" algn="r">
              <a:spcBef>
                <a:spcPts val="0"/>
              </a:spcBef>
              <a:buNone/>
              <a:defRPr b="0" i="0" sz="1200" u="none" cap="none" strike="noStrike">
                <a:solidFill>
                  <a:srgbClr val="888888"/>
                </a:solidFill>
                <a:latin typeface="Roboto"/>
                <a:ea typeface="Roboto"/>
                <a:cs typeface="Roboto"/>
                <a:sym typeface="Roboto"/>
              </a:defRPr>
            </a:lvl7pPr>
            <a:lvl8pPr indent="0" lvl="7" marL="0" marR="0" rtl="0" algn="r">
              <a:spcBef>
                <a:spcPts val="0"/>
              </a:spcBef>
              <a:buNone/>
              <a:defRPr b="0" i="0" sz="1200" u="none" cap="none" strike="noStrike">
                <a:solidFill>
                  <a:srgbClr val="888888"/>
                </a:solidFill>
                <a:latin typeface="Roboto"/>
                <a:ea typeface="Roboto"/>
                <a:cs typeface="Roboto"/>
                <a:sym typeface="Roboto"/>
              </a:defRPr>
            </a:lvl8pPr>
            <a:lvl9pPr indent="0" lvl="8" marL="0" marR="0" rtl="0" algn="r">
              <a:spcBef>
                <a:spcPts val="0"/>
              </a:spcBef>
              <a:buNone/>
              <a:defRPr b="0" i="0" sz="12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90" name="Google Shape;90;gc0acc211d3_1_119"/>
          <p:cNvPicPr preferRelativeResize="0"/>
          <p:nvPr/>
        </p:nvPicPr>
        <p:blipFill rotWithShape="1">
          <a:blip r:embed="rId1">
            <a:alphaModFix/>
          </a:blip>
          <a:srcRect b="0" l="0" r="0" t="0"/>
          <a:stretch/>
        </p:blipFill>
        <p:spPr>
          <a:xfrm>
            <a:off x="7391950" y="59940"/>
            <a:ext cx="1651498" cy="11193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c0acc211d3_1_92"/>
          <p:cNvSpPr txBox="1"/>
          <p:nvPr>
            <p:ph type="ctrTitle"/>
          </p:nvPr>
        </p:nvSpPr>
        <p:spPr>
          <a:xfrm>
            <a:off x="618572" y="1569678"/>
            <a:ext cx="3730200" cy="2387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000"/>
              <a:buFont typeface="Roboto"/>
              <a:buNone/>
            </a:pPr>
            <a:r>
              <a:rPr lang="en-US"/>
              <a:t>Pediatric Ataxia</a:t>
            </a:r>
            <a:endParaRPr/>
          </a:p>
        </p:txBody>
      </p:sp>
      <p:sp>
        <p:nvSpPr>
          <p:cNvPr id="154" name="Google Shape;154;gc0acc211d3_1_92"/>
          <p:cNvSpPr txBox="1"/>
          <p:nvPr>
            <p:ph idx="1" type="subTitle"/>
          </p:nvPr>
        </p:nvSpPr>
        <p:spPr>
          <a:xfrm>
            <a:off x="618572" y="4210723"/>
            <a:ext cx="3730200" cy="80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a:solidFill>
                  <a:srgbClr val="FFFFFF"/>
                </a:solidFill>
              </a:rPr>
              <a:t>David Lynch, MD PhD</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8"/>
          <p:cNvPicPr preferRelativeResize="0"/>
          <p:nvPr/>
        </p:nvPicPr>
        <p:blipFill rotWithShape="1">
          <a:blip r:embed="rId3">
            <a:alphaModFix/>
          </a:blip>
          <a:srcRect b="0" l="0" r="0" t="0"/>
          <a:stretch/>
        </p:blipFill>
        <p:spPr>
          <a:xfrm>
            <a:off x="449262" y="1047750"/>
            <a:ext cx="8229600" cy="582612"/>
          </a:xfrm>
          <a:prstGeom prst="rect">
            <a:avLst/>
          </a:prstGeom>
          <a:noFill/>
          <a:ln>
            <a:noFill/>
          </a:ln>
        </p:spPr>
      </p:pic>
      <p:sp>
        <p:nvSpPr>
          <p:cNvPr id="227" name="Google Shape;227;p8"/>
          <p:cNvSpPr txBox="1"/>
          <p:nvPr/>
        </p:nvSpPr>
        <p:spPr>
          <a:xfrm>
            <a:off x="1600200" y="4191000"/>
            <a:ext cx="6161087" cy="954087"/>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66"/>
              </a:buClr>
              <a:buSzPts val="2800"/>
              <a:buFont typeface="Tahoma"/>
              <a:buNone/>
            </a:pPr>
            <a:r>
              <a:rPr b="1" i="0" lang="en-US" sz="2800" u="none">
                <a:solidFill>
                  <a:srgbClr val="000066"/>
                </a:solidFill>
                <a:latin typeface="Tahoma"/>
                <a:ea typeface="Tahoma"/>
                <a:cs typeface="Tahoma"/>
                <a:sym typeface="Tahoma"/>
              </a:rPr>
              <a:t>96% = (GAA)</a:t>
            </a:r>
            <a:r>
              <a:rPr b="1" i="0" lang="en-US" sz="2000" u="none">
                <a:solidFill>
                  <a:srgbClr val="000066"/>
                </a:solidFill>
                <a:latin typeface="Tahoma"/>
                <a:ea typeface="Tahoma"/>
                <a:cs typeface="Tahoma"/>
                <a:sym typeface="Tahoma"/>
              </a:rPr>
              <a:t>exp</a:t>
            </a:r>
            <a:r>
              <a:rPr b="1" i="0" lang="en-US" sz="2800" u="none">
                <a:solidFill>
                  <a:srgbClr val="000066"/>
                </a:solidFill>
                <a:latin typeface="Tahoma"/>
                <a:ea typeface="Tahoma"/>
                <a:cs typeface="Tahoma"/>
                <a:sym typeface="Tahoma"/>
              </a:rPr>
              <a:t> + (GAA)</a:t>
            </a:r>
            <a:r>
              <a:rPr b="1" i="0" lang="en-US" sz="2000" u="none">
                <a:solidFill>
                  <a:srgbClr val="000066"/>
                </a:solidFill>
                <a:latin typeface="Tahoma"/>
                <a:ea typeface="Tahoma"/>
                <a:cs typeface="Tahoma"/>
                <a:sym typeface="Tahoma"/>
              </a:rPr>
              <a:t>exp</a:t>
            </a:r>
            <a:endParaRPr/>
          </a:p>
          <a:p>
            <a:pPr indent="0" lvl="0" marL="0" marR="0" rtl="0" algn="l">
              <a:lnSpc>
                <a:spcPct val="100000"/>
              </a:lnSpc>
              <a:spcBef>
                <a:spcPts val="0"/>
              </a:spcBef>
              <a:spcAft>
                <a:spcPts val="0"/>
              </a:spcAft>
              <a:buClr>
                <a:srgbClr val="000066"/>
              </a:buClr>
              <a:buSzPts val="2800"/>
              <a:buFont typeface="Tahoma"/>
              <a:buNone/>
            </a:pPr>
            <a:r>
              <a:rPr b="1" i="0" lang="en-US" sz="2800" u="none">
                <a:solidFill>
                  <a:srgbClr val="000066"/>
                </a:solidFill>
                <a:latin typeface="Tahoma"/>
                <a:ea typeface="Tahoma"/>
                <a:cs typeface="Tahoma"/>
                <a:sym typeface="Tahoma"/>
              </a:rPr>
              <a:t>4%   = (GAA)</a:t>
            </a:r>
            <a:r>
              <a:rPr b="1" i="0" lang="en-US" sz="2000" u="none">
                <a:solidFill>
                  <a:srgbClr val="000066"/>
                </a:solidFill>
                <a:latin typeface="Tahoma"/>
                <a:ea typeface="Tahoma"/>
                <a:cs typeface="Tahoma"/>
                <a:sym typeface="Tahoma"/>
              </a:rPr>
              <a:t>exp</a:t>
            </a:r>
            <a:r>
              <a:rPr b="1" i="0" lang="en-US" sz="2800" u="none">
                <a:solidFill>
                  <a:srgbClr val="000066"/>
                </a:solidFill>
                <a:latin typeface="Tahoma"/>
                <a:ea typeface="Tahoma"/>
                <a:cs typeface="Tahoma"/>
                <a:sym typeface="Tahoma"/>
              </a:rPr>
              <a:t> + LOF mutation</a:t>
            </a:r>
            <a:endParaRPr/>
          </a:p>
        </p:txBody>
      </p:sp>
      <p:sp>
        <p:nvSpPr>
          <p:cNvPr id="228" name="Google Shape;228;p8"/>
          <p:cNvSpPr/>
          <p:nvPr/>
        </p:nvSpPr>
        <p:spPr>
          <a:xfrm>
            <a:off x="1806575" y="1585912"/>
            <a:ext cx="998537" cy="800100"/>
          </a:xfrm>
          <a:prstGeom prst="triangle">
            <a:avLst>
              <a:gd fmla="val 50000" name="adj"/>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9" name="Google Shape;229;p8"/>
          <p:cNvSpPr txBox="1"/>
          <p:nvPr/>
        </p:nvSpPr>
        <p:spPr>
          <a:xfrm>
            <a:off x="1538287" y="2430462"/>
            <a:ext cx="1704975" cy="2762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(GAA)100-1500</a:t>
            </a:r>
            <a:endParaRPr/>
          </a:p>
        </p:txBody>
      </p:sp>
      <p:pic>
        <p:nvPicPr>
          <p:cNvPr id="230" name="Google Shape;230;p8"/>
          <p:cNvPicPr preferRelativeResize="0"/>
          <p:nvPr/>
        </p:nvPicPr>
        <p:blipFill rotWithShape="1">
          <a:blip r:embed="rId3">
            <a:alphaModFix/>
          </a:blip>
          <a:srcRect b="0" l="0" r="0" t="0"/>
          <a:stretch/>
        </p:blipFill>
        <p:spPr>
          <a:xfrm>
            <a:off x="457200" y="3141662"/>
            <a:ext cx="8229600" cy="582612"/>
          </a:xfrm>
          <a:prstGeom prst="rect">
            <a:avLst/>
          </a:prstGeom>
          <a:noFill/>
          <a:ln>
            <a:noFill/>
          </a:ln>
        </p:spPr>
      </p:pic>
      <p:sp>
        <p:nvSpPr>
          <p:cNvPr id="231" name="Google Shape;231;p8"/>
          <p:cNvSpPr txBox="1"/>
          <p:nvPr/>
        </p:nvSpPr>
        <p:spPr>
          <a:xfrm>
            <a:off x="4572000" y="2971800"/>
            <a:ext cx="8636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L106X</a:t>
            </a:r>
            <a:endParaRPr/>
          </a:p>
        </p:txBody>
      </p:sp>
      <p:sp>
        <p:nvSpPr>
          <p:cNvPr id="232" name="Google Shape;232;p8"/>
          <p:cNvSpPr txBox="1"/>
          <p:nvPr/>
        </p:nvSpPr>
        <p:spPr>
          <a:xfrm>
            <a:off x="6107112" y="2743200"/>
            <a:ext cx="90328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G130V</a:t>
            </a:r>
            <a:endParaRPr/>
          </a:p>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I154F</a:t>
            </a:r>
            <a:endParaRPr/>
          </a:p>
        </p:txBody>
      </p:sp>
      <p:sp>
        <p:nvSpPr>
          <p:cNvPr id="233" name="Google Shape;233;p8"/>
          <p:cNvSpPr txBox="1"/>
          <p:nvPr/>
        </p:nvSpPr>
        <p:spPr>
          <a:xfrm>
            <a:off x="769937" y="307975"/>
            <a:ext cx="7758112" cy="369887"/>
          </a:xfrm>
          <a:prstGeom prst="rect">
            <a:avLst/>
          </a:prstGeom>
          <a:gradFill>
            <a:gsLst>
              <a:gs pos="0">
                <a:srgbClr val="A3C4FF"/>
              </a:gs>
              <a:gs pos="35000">
                <a:srgbClr val="BFD5FF"/>
              </a:gs>
              <a:gs pos="100000">
                <a:srgbClr val="E5EEFF"/>
              </a:gs>
            </a:gsLst>
            <a:lin ang="16200000" scaled="0"/>
          </a:gradFill>
          <a:ln cap="flat" cmpd="sng" w="9525">
            <a:solidFill>
              <a:srgbClr val="4A7EBB"/>
            </a:solidFill>
            <a:prstDash val="solid"/>
            <a:miter lim="800000"/>
            <a:headEnd len="sm" w="sm" type="none"/>
            <a:tailEnd len="sm" w="sm" type="none"/>
          </a:ln>
          <a:effectLst>
            <a:outerShdw blurRad="63500" dir="5400000" dist="20000">
              <a:srgbClr val="000000">
                <a:alpha val="37647"/>
              </a:srgbClr>
            </a:outerShdw>
          </a:effectLst>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Genetic basis of Friedreich ataxia: The </a:t>
            </a:r>
            <a:r>
              <a:rPr b="1" i="1" lang="en-US" sz="2400" u="none">
                <a:solidFill>
                  <a:srgbClr val="000000"/>
                </a:solidFill>
                <a:latin typeface="Calibri"/>
                <a:ea typeface="Calibri"/>
                <a:cs typeface="Calibri"/>
                <a:sym typeface="Calibri"/>
              </a:rPr>
              <a:t>FXN</a:t>
            </a:r>
            <a:r>
              <a:rPr b="1" i="0" lang="en-US" sz="2400" u="none">
                <a:solidFill>
                  <a:srgbClr val="000000"/>
                </a:solidFill>
                <a:latin typeface="Calibri"/>
                <a:ea typeface="Calibri"/>
                <a:cs typeface="Calibri"/>
                <a:sym typeface="Calibri"/>
              </a:rPr>
              <a:t> gene</a:t>
            </a:r>
            <a:endParaRPr/>
          </a:p>
        </p:txBody>
      </p:sp>
      <p:sp>
        <p:nvSpPr>
          <p:cNvPr id="234" name="Google Shape;234;p8"/>
          <p:cNvSpPr txBox="1"/>
          <p:nvPr/>
        </p:nvSpPr>
        <p:spPr>
          <a:xfrm>
            <a:off x="1905000" y="5257800"/>
            <a:ext cx="5586412" cy="110807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66"/>
              </a:buClr>
              <a:buSzPts val="2400"/>
              <a:buFont typeface="Tahoma"/>
              <a:buNone/>
            </a:pPr>
            <a:r>
              <a:rPr b="1" i="0" lang="en-US" sz="2400" u="none">
                <a:solidFill>
                  <a:srgbClr val="000066"/>
                </a:solidFill>
                <a:latin typeface="Tahoma"/>
                <a:ea typeface="Tahoma"/>
                <a:cs typeface="Tahoma"/>
                <a:sym typeface="Tahoma"/>
              </a:rPr>
              <a:t>Mutational homogeneity </a:t>
            </a:r>
            <a:endParaRPr/>
          </a:p>
          <a:p>
            <a:pPr indent="0" lvl="0" marL="0" marR="0" rtl="0" algn="l">
              <a:lnSpc>
                <a:spcPct val="100000"/>
              </a:lnSpc>
              <a:spcBef>
                <a:spcPts val="0"/>
              </a:spcBef>
              <a:spcAft>
                <a:spcPts val="0"/>
              </a:spcAft>
              <a:buClr>
                <a:srgbClr val="000066"/>
              </a:buClr>
              <a:buSzPts val="2400"/>
              <a:buFont typeface="Tahoma"/>
              <a:buNone/>
            </a:pPr>
            <a:r>
              <a:rPr b="1" i="0" lang="en-US" sz="2400" u="none">
                <a:solidFill>
                  <a:srgbClr val="000066"/>
                </a:solidFill>
                <a:latin typeface="Tahoma"/>
                <a:ea typeface="Tahoma"/>
                <a:cs typeface="Tahoma"/>
                <a:sym typeface="Tahoma"/>
              </a:rPr>
              <a:t>Everyone has at least one (GAA)</a:t>
            </a:r>
            <a:r>
              <a:rPr b="1" i="0" lang="en-US" sz="1800" u="none">
                <a:solidFill>
                  <a:srgbClr val="000066"/>
                </a:solidFill>
                <a:latin typeface="Tahoma"/>
                <a:ea typeface="Tahoma"/>
                <a:cs typeface="Tahoma"/>
                <a:sym typeface="Tahoma"/>
              </a:rPr>
              <a:t>exp</a:t>
            </a:r>
            <a:endParaRPr/>
          </a:p>
          <a:p>
            <a:pPr indent="0" lvl="0" marL="0" marR="0" rtl="0" algn="l">
              <a:lnSpc>
                <a:spcPct val="100000"/>
              </a:lnSpc>
              <a:spcBef>
                <a:spcPts val="0"/>
              </a:spcBef>
              <a:spcAft>
                <a:spcPts val="0"/>
              </a:spcAft>
              <a:buClr>
                <a:srgbClr val="000066"/>
              </a:buClr>
              <a:buSzPts val="1800"/>
              <a:buFont typeface="Tahoma"/>
              <a:buNone/>
            </a:pPr>
            <a:r>
              <a:rPr b="1" i="0" lang="en-US" sz="1800" u="none">
                <a:solidFill>
                  <a:srgbClr val="000066"/>
                </a:solidFill>
                <a:latin typeface="Tahoma"/>
                <a:ea typeface="Tahoma"/>
                <a:cs typeface="Tahoma"/>
                <a:sym typeface="Tahoma"/>
              </a:rPr>
              <a:t>	except one recently ID pt in Turkey</a:t>
            </a:r>
            <a:endParaRPr/>
          </a:p>
        </p:txBody>
      </p:sp>
      <p:sp>
        <p:nvSpPr>
          <p:cNvPr id="235" name="Google Shape;235;p8"/>
          <p:cNvSpPr txBox="1"/>
          <p:nvPr/>
        </p:nvSpPr>
        <p:spPr>
          <a:xfrm>
            <a:off x="152400" y="304800"/>
            <a:ext cx="3127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p9"/>
          <p:cNvGrpSpPr/>
          <p:nvPr/>
        </p:nvGrpSpPr>
        <p:grpSpPr>
          <a:xfrm>
            <a:off x="4841875" y="1371600"/>
            <a:ext cx="2725737" cy="1574800"/>
            <a:chOff x="5955598" y="4388835"/>
            <a:chExt cx="2725737" cy="1574800"/>
          </a:xfrm>
        </p:grpSpPr>
        <p:pic>
          <p:nvPicPr>
            <p:cNvPr id="241" name="Google Shape;241;p9"/>
            <p:cNvPicPr preferRelativeResize="0"/>
            <p:nvPr/>
          </p:nvPicPr>
          <p:blipFill rotWithShape="1">
            <a:blip r:embed="rId3">
              <a:alphaModFix/>
            </a:blip>
            <a:srcRect b="0" l="0" r="0" t="0"/>
            <a:stretch/>
          </p:blipFill>
          <p:spPr>
            <a:xfrm>
              <a:off x="6022338" y="4392736"/>
              <a:ext cx="2582216" cy="1417283"/>
            </a:xfrm>
            <a:prstGeom prst="rect">
              <a:avLst/>
            </a:prstGeom>
            <a:noFill/>
            <a:ln>
              <a:noFill/>
            </a:ln>
          </p:spPr>
        </p:pic>
        <p:sp>
          <p:nvSpPr>
            <p:cNvPr id="242" name="Google Shape;242;p9"/>
            <p:cNvSpPr txBox="1"/>
            <p:nvPr/>
          </p:nvSpPr>
          <p:spPr>
            <a:xfrm>
              <a:off x="5955598" y="4388835"/>
              <a:ext cx="2725737" cy="1574800"/>
            </a:xfrm>
            <a:prstGeom prst="rect">
              <a:avLst/>
            </a:prstGeom>
            <a:no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pic>
        <p:nvPicPr>
          <p:cNvPr descr="4.png" id="243" name="Google Shape;243;p9"/>
          <p:cNvPicPr preferRelativeResize="0"/>
          <p:nvPr/>
        </p:nvPicPr>
        <p:blipFill rotWithShape="1">
          <a:blip r:embed="rId4">
            <a:alphaModFix/>
          </a:blip>
          <a:srcRect b="0" l="20054" r="59779" t="11647"/>
          <a:stretch/>
        </p:blipFill>
        <p:spPr>
          <a:xfrm>
            <a:off x="1246187" y="1600200"/>
            <a:ext cx="1981200" cy="4086225"/>
          </a:xfrm>
          <a:prstGeom prst="rect">
            <a:avLst/>
          </a:prstGeom>
          <a:noFill/>
          <a:ln>
            <a:noFill/>
          </a:ln>
        </p:spPr>
      </p:pic>
      <p:sp>
        <p:nvSpPr>
          <p:cNvPr id="244" name="Google Shape;244;p9"/>
          <p:cNvSpPr txBox="1"/>
          <p:nvPr/>
        </p:nvSpPr>
        <p:spPr>
          <a:xfrm>
            <a:off x="615950" y="317500"/>
            <a:ext cx="7918450" cy="860425"/>
          </a:xfrm>
          <a:prstGeom prst="rect">
            <a:avLst/>
          </a:prstGeom>
          <a:gradFill>
            <a:gsLst>
              <a:gs pos="0">
                <a:srgbClr val="B1CBE9"/>
              </a:gs>
              <a:gs pos="50000">
                <a:srgbClr val="A3C1E5"/>
              </a:gs>
              <a:gs pos="100000">
                <a:srgbClr val="92B9E4"/>
              </a:gs>
            </a:gsLst>
            <a:lin ang="5400000" scaled="0"/>
          </a:gradFill>
          <a:ln cap="flat" cmpd="sng" w="9525">
            <a:solidFill>
              <a:schemeClr val="accent1"/>
            </a:solidFill>
            <a:prstDash val="solid"/>
            <a:miter lim="800000"/>
            <a:headEnd len="sm" w="sm" type="none"/>
            <a:tailEnd len="sm" w="sm" type="none"/>
          </a:ln>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800"/>
              <a:buFont typeface="Calibri"/>
              <a:buNone/>
            </a:pPr>
            <a:r>
              <a:rPr b="1" i="1" lang="en-US" sz="2800" u="none">
                <a:solidFill>
                  <a:srgbClr val="000000"/>
                </a:solidFill>
                <a:latin typeface="Calibri"/>
                <a:ea typeface="Calibri"/>
                <a:cs typeface="Calibri"/>
                <a:sym typeface="Calibri"/>
              </a:rPr>
              <a:t>FXN</a:t>
            </a:r>
            <a:r>
              <a:rPr b="1" i="0" lang="en-US" sz="2800" u="none">
                <a:solidFill>
                  <a:srgbClr val="000000"/>
                </a:solidFill>
                <a:latin typeface="Calibri"/>
                <a:ea typeface="Calibri"/>
                <a:cs typeface="Calibri"/>
                <a:sym typeface="Calibri"/>
              </a:rPr>
              <a:t> transcriptional deficiency: Loss of function</a:t>
            </a:r>
            <a:endParaRPr/>
          </a:p>
        </p:txBody>
      </p:sp>
      <p:sp>
        <p:nvSpPr>
          <p:cNvPr id="245" name="Google Shape;245;p9"/>
          <p:cNvSpPr txBox="1"/>
          <p:nvPr/>
        </p:nvSpPr>
        <p:spPr>
          <a:xfrm>
            <a:off x="4421187" y="3068637"/>
            <a:ext cx="3489325" cy="414337"/>
          </a:xfrm>
          <a:prstGeom prst="rect">
            <a:avLst/>
          </a:prstGeom>
          <a:gradFill>
            <a:gsLst>
              <a:gs pos="0">
                <a:srgbClr val="B1CBE9"/>
              </a:gs>
              <a:gs pos="50000">
                <a:srgbClr val="A3C1E5"/>
              </a:gs>
              <a:gs pos="100000">
                <a:srgbClr val="92B9E4"/>
              </a:gs>
            </a:gsLst>
            <a:lin ang="5400000" scaled="0"/>
          </a:gradFill>
          <a:ln cap="flat" cmpd="sng" w="9525">
            <a:solidFill>
              <a:schemeClr val="accent1"/>
            </a:solidFill>
            <a:prstDash val="solid"/>
            <a:miter lim="800000"/>
            <a:headEnd len="sm" w="sm" type="none"/>
            <a:tailEnd len="sm" w="sm" type="none"/>
          </a:ln>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700"/>
              <a:buFont typeface="Calibri"/>
              <a:buNone/>
            </a:pPr>
            <a:r>
              <a:rPr b="1" i="0" lang="en-US" sz="2700" u="none">
                <a:solidFill>
                  <a:srgbClr val="000000"/>
                </a:solidFill>
                <a:latin typeface="Calibri"/>
                <a:ea typeface="Calibri"/>
                <a:cs typeface="Calibri"/>
                <a:sym typeface="Calibri"/>
              </a:rPr>
              <a:t>Frataxin deficiency</a:t>
            </a:r>
            <a:endParaRPr/>
          </a:p>
        </p:txBody>
      </p:sp>
      <p:sp>
        <p:nvSpPr>
          <p:cNvPr id="246" name="Google Shape;246;p9"/>
          <p:cNvSpPr txBox="1"/>
          <p:nvPr/>
        </p:nvSpPr>
        <p:spPr>
          <a:xfrm>
            <a:off x="2720975" y="2451100"/>
            <a:ext cx="930275" cy="2762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Cambria"/>
              <a:buNone/>
            </a:pPr>
            <a:r>
              <a:rPr b="1" i="0" lang="en-US" sz="1800" u="none">
                <a:solidFill>
                  <a:srgbClr val="000000"/>
                </a:solidFill>
                <a:latin typeface="Cambria"/>
                <a:ea typeface="Cambria"/>
                <a:cs typeface="Cambria"/>
                <a:sym typeface="Cambria"/>
              </a:rPr>
              <a:t>qRT-PCR</a:t>
            </a:r>
            <a:endParaRPr/>
          </a:p>
        </p:txBody>
      </p:sp>
      <p:sp>
        <p:nvSpPr>
          <p:cNvPr id="247" name="Google Shape;247;p9"/>
          <p:cNvSpPr txBox="1"/>
          <p:nvPr/>
        </p:nvSpPr>
        <p:spPr>
          <a:xfrm>
            <a:off x="4421187" y="4267200"/>
            <a:ext cx="3490912" cy="415925"/>
          </a:xfrm>
          <a:prstGeom prst="rect">
            <a:avLst/>
          </a:prstGeom>
          <a:gradFill>
            <a:gsLst>
              <a:gs pos="0">
                <a:srgbClr val="B1CBE9"/>
              </a:gs>
              <a:gs pos="50000">
                <a:srgbClr val="A3C1E5"/>
              </a:gs>
              <a:gs pos="100000">
                <a:srgbClr val="92B9E4"/>
              </a:gs>
            </a:gsLst>
            <a:lin ang="5400000" scaled="0"/>
          </a:gradFill>
          <a:ln cap="flat" cmpd="sng" w="9525">
            <a:solidFill>
              <a:schemeClr val="accent1"/>
            </a:solidFill>
            <a:prstDash val="solid"/>
            <a:miter lim="800000"/>
            <a:headEnd len="sm" w="sm" type="none"/>
            <a:tailEnd len="sm" w="sm" type="none"/>
          </a:ln>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700"/>
              <a:buFont typeface="Calibri"/>
              <a:buNone/>
            </a:pPr>
            <a:r>
              <a:rPr b="1" i="0" lang="en-US" sz="2700" u="none">
                <a:solidFill>
                  <a:srgbClr val="000000"/>
                </a:solidFill>
                <a:latin typeface="Calibri"/>
                <a:ea typeface="Calibri"/>
                <a:cs typeface="Calibri"/>
                <a:sym typeface="Calibri"/>
              </a:rPr>
              <a:t>No aberrant frataxin</a:t>
            </a:r>
            <a:endParaRPr/>
          </a:p>
        </p:txBody>
      </p:sp>
      <p:sp>
        <p:nvSpPr>
          <p:cNvPr id="248" name="Google Shape;248;p9"/>
          <p:cNvSpPr txBox="1"/>
          <p:nvPr/>
        </p:nvSpPr>
        <p:spPr>
          <a:xfrm>
            <a:off x="4419600" y="3616325"/>
            <a:ext cx="3657600" cy="415925"/>
          </a:xfrm>
          <a:prstGeom prst="rect">
            <a:avLst/>
          </a:prstGeom>
          <a:gradFill>
            <a:gsLst>
              <a:gs pos="0">
                <a:srgbClr val="B1CBE9"/>
              </a:gs>
              <a:gs pos="50000">
                <a:srgbClr val="A3C1E5"/>
              </a:gs>
              <a:gs pos="100000">
                <a:srgbClr val="92B9E4"/>
              </a:gs>
            </a:gsLst>
            <a:lin ang="5400000" scaled="0"/>
          </a:gradFill>
          <a:ln cap="flat" cmpd="sng" w="9525">
            <a:solidFill>
              <a:schemeClr val="accent1"/>
            </a:solidFill>
            <a:prstDash val="solid"/>
            <a:miter lim="800000"/>
            <a:headEnd len="sm" w="sm" type="none"/>
            <a:tailEnd len="sm" w="sm" type="none"/>
          </a:ln>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700"/>
              <a:buFont typeface="Calibri"/>
              <a:buNone/>
            </a:pPr>
            <a:r>
              <a:rPr b="1" i="0" lang="en-US" sz="2700" u="none">
                <a:solidFill>
                  <a:srgbClr val="000000"/>
                </a:solidFill>
                <a:latin typeface="Calibri"/>
                <a:ea typeface="Calibri"/>
                <a:cs typeface="Calibri"/>
                <a:sym typeface="Calibri"/>
              </a:rPr>
              <a:t>All have some frataxin</a:t>
            </a:r>
            <a:endParaRPr/>
          </a:p>
        </p:txBody>
      </p:sp>
      <p:sp>
        <p:nvSpPr>
          <p:cNvPr id="249" name="Google Shape;249;p9"/>
          <p:cNvSpPr txBox="1"/>
          <p:nvPr/>
        </p:nvSpPr>
        <p:spPr>
          <a:xfrm>
            <a:off x="4419600" y="4876800"/>
            <a:ext cx="3492500" cy="830262"/>
          </a:xfrm>
          <a:prstGeom prst="rect">
            <a:avLst/>
          </a:prstGeom>
          <a:gradFill>
            <a:gsLst>
              <a:gs pos="0">
                <a:srgbClr val="B1CBE9"/>
              </a:gs>
              <a:gs pos="50000">
                <a:srgbClr val="A3C1E5"/>
              </a:gs>
              <a:gs pos="100000">
                <a:srgbClr val="92B9E4"/>
              </a:gs>
            </a:gsLst>
            <a:lin ang="5400000" scaled="0"/>
          </a:gradFill>
          <a:ln cap="flat" cmpd="sng" w="9525">
            <a:solidFill>
              <a:schemeClr val="accent1"/>
            </a:solidFill>
            <a:prstDash val="solid"/>
            <a:miter lim="800000"/>
            <a:headEnd len="sm" w="sm" type="none"/>
            <a:tailEnd len="sm" w="sm" type="none"/>
          </a:ln>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700"/>
              <a:buFont typeface="Calibri"/>
              <a:buNone/>
            </a:pPr>
            <a:r>
              <a:rPr b="1" i="0" lang="en-US" sz="2700" u="none">
                <a:solidFill>
                  <a:srgbClr val="000000"/>
                </a:solidFill>
                <a:latin typeface="Calibri"/>
                <a:ea typeface="Calibri"/>
                <a:cs typeface="Calibri"/>
                <a:sym typeface="Calibri"/>
              </a:rPr>
              <a:t>Carriers with ~50% are asymptomatic</a:t>
            </a:r>
            <a:endParaRPr/>
          </a:p>
        </p:txBody>
      </p:sp>
      <p:sp>
        <p:nvSpPr>
          <p:cNvPr id="250" name="Google Shape;250;p9"/>
          <p:cNvSpPr txBox="1"/>
          <p:nvPr/>
        </p:nvSpPr>
        <p:spPr>
          <a:xfrm>
            <a:off x="66675" y="304800"/>
            <a:ext cx="4413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a:t>
            </a:r>
            <a:endParaRPr/>
          </a:p>
        </p:txBody>
      </p:sp>
      <p:sp>
        <p:nvSpPr>
          <p:cNvPr id="251" name="Google Shape;251;p9"/>
          <p:cNvSpPr txBox="1"/>
          <p:nvPr/>
        </p:nvSpPr>
        <p:spPr>
          <a:xfrm>
            <a:off x="36512" y="6102350"/>
            <a:ext cx="8878887" cy="415925"/>
          </a:xfrm>
          <a:prstGeom prst="rect">
            <a:avLst/>
          </a:prstGeom>
          <a:gradFill>
            <a:gsLst>
              <a:gs pos="0">
                <a:srgbClr val="B1CBE9"/>
              </a:gs>
              <a:gs pos="50000">
                <a:srgbClr val="A3C1E5"/>
              </a:gs>
              <a:gs pos="100000">
                <a:srgbClr val="92B9E4"/>
              </a:gs>
            </a:gsLst>
            <a:lin ang="5400000" scaled="0"/>
          </a:gradFill>
          <a:ln cap="flat" cmpd="sng" w="9525">
            <a:solidFill>
              <a:schemeClr val="accent1"/>
            </a:solidFill>
            <a:prstDash val="solid"/>
            <a:miter lim="800000"/>
            <a:headEnd len="sm" w="sm" type="none"/>
            <a:tailEnd len="sm" w="sm" type="none"/>
          </a:ln>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700"/>
              <a:buFont typeface="Calibri"/>
              <a:buNone/>
            </a:pPr>
            <a:r>
              <a:rPr b="1" i="0" lang="en-US" sz="2700" u="none">
                <a:solidFill>
                  <a:srgbClr val="000000"/>
                </a:solidFill>
                <a:latin typeface="Calibri"/>
                <a:ea typeface="Calibri"/>
                <a:cs typeface="Calibri"/>
                <a:sym typeface="Calibri"/>
              </a:rPr>
              <a:t>Patients with point mutations identical to GAA x 2 pts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type="title"/>
          </p:nvPr>
        </p:nvSpPr>
        <p:spPr>
          <a:xfrm>
            <a:off x="609600" y="0"/>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2400"/>
              <a:buFont typeface="Calibri"/>
              <a:buNone/>
            </a:pPr>
            <a:r>
              <a:rPr b="1" i="0" lang="en-US" sz="2400" u="none">
                <a:solidFill>
                  <a:srgbClr val="C00000"/>
                </a:solidFill>
                <a:latin typeface="Calibri"/>
                <a:ea typeface="Calibri"/>
                <a:cs typeface="Calibri"/>
                <a:sym typeface="Calibri"/>
              </a:rPr>
              <a:t>GAA Repeat Size and Age of Onset, </a:t>
            </a:r>
            <a:r>
              <a:rPr b="0" i="0" lang="en-US" sz="2400" u="none">
                <a:solidFill>
                  <a:srgbClr val="C00000"/>
                </a:solidFill>
                <a:latin typeface="Calibri"/>
                <a:ea typeface="Calibri"/>
                <a:cs typeface="Calibri"/>
                <a:sym typeface="Calibri"/>
              </a:rPr>
              <a:t>Durr et al., NEJM, 1996</a:t>
            </a:r>
            <a:br>
              <a:rPr b="0" i="0" lang="en-US" sz="4000" u="none">
                <a:solidFill>
                  <a:srgbClr val="C00000"/>
                </a:solidFill>
                <a:latin typeface="Calibri"/>
                <a:ea typeface="Calibri"/>
                <a:cs typeface="Calibri"/>
                <a:sym typeface="Calibri"/>
              </a:rPr>
            </a:br>
            <a:endParaRPr/>
          </a:p>
        </p:txBody>
      </p:sp>
      <p:pic>
        <p:nvPicPr>
          <p:cNvPr id="257" name="Google Shape;257;p10"/>
          <p:cNvPicPr preferRelativeResize="0"/>
          <p:nvPr/>
        </p:nvPicPr>
        <p:blipFill rotWithShape="1">
          <a:blip r:embed="rId3">
            <a:alphaModFix/>
          </a:blip>
          <a:srcRect b="0" l="0" r="0" t="0"/>
          <a:stretch/>
        </p:blipFill>
        <p:spPr>
          <a:xfrm>
            <a:off x="3022600" y="1085850"/>
            <a:ext cx="5838825" cy="4497387"/>
          </a:xfrm>
          <a:prstGeom prst="rect">
            <a:avLst/>
          </a:prstGeom>
          <a:noFill/>
          <a:ln>
            <a:noFill/>
          </a:ln>
        </p:spPr>
      </p:pic>
      <p:sp>
        <p:nvSpPr>
          <p:cNvPr id="258" name="Google Shape;258;p10"/>
          <p:cNvSpPr txBox="1"/>
          <p:nvPr/>
        </p:nvSpPr>
        <p:spPr>
          <a:xfrm>
            <a:off x="333375" y="846137"/>
            <a:ext cx="2486025" cy="6243637"/>
          </a:xfrm>
          <a:prstGeom prst="rect">
            <a:avLst/>
          </a:prstGeom>
          <a:noFill/>
          <a:ln>
            <a:noFill/>
          </a:ln>
        </p:spPr>
        <p:txBody>
          <a:bodyPr anchorCtr="0" anchor="t" bIns="46800" lIns="90000" spcFirstLastPara="1" rIns="90000" wrap="square" tIns="46800">
            <a:spAutoFit/>
          </a:bodyPr>
          <a:lstStyle/>
          <a:p>
            <a:pPr indent="-152400" lvl="0" marL="0" marR="0" rtl="0" algn="l">
              <a:lnSpc>
                <a:spcPct val="93000"/>
              </a:lnSpc>
              <a:spcBef>
                <a:spcPts val="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GAA repeat expansion sizes correlate with measures of disease severity</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rgbClr val="99CC00"/>
              </a:solidFill>
              <a:latin typeface="Times New Roman"/>
              <a:ea typeface="Times New Roman"/>
              <a:cs typeface="Times New Roman"/>
              <a:sym typeface="Times New Roman"/>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GAA repeat expansions decrease, but do not eliminate, frataxin expression</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a:solidFill>
                <a:srgbClr val="000000"/>
              </a:solidFill>
              <a:latin typeface="Calibri"/>
              <a:ea typeface="Calibri"/>
              <a:cs typeface="Calibri"/>
              <a:sym typeface="Calibri"/>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This curve for 1997 looks the same now. </a:t>
            </a:r>
            <a:endParaRPr/>
          </a:p>
          <a:p>
            <a:pPr indent="0" lvl="0" marL="0" marR="0" rtl="0" algn="l">
              <a:lnSpc>
                <a:spcPct val="100000"/>
              </a:lnSpc>
              <a:spcBef>
                <a:spcPts val="0"/>
              </a:spcBef>
              <a:spcAft>
                <a:spcPts val="0"/>
              </a:spcAft>
              <a:buNone/>
            </a:pPr>
            <a:r>
              <a:t/>
            </a:r>
            <a:endParaRPr b="0" i="0" sz="2400" u="none">
              <a:solidFill>
                <a:srgbClr val="000000"/>
              </a:solidFill>
              <a:latin typeface="Calibri"/>
              <a:ea typeface="Calibri"/>
              <a:cs typeface="Calibri"/>
              <a:sym typeface="Calibri"/>
            </a:endParaRPr>
          </a:p>
        </p:txBody>
      </p:sp>
      <p:sp>
        <p:nvSpPr>
          <p:cNvPr id="259" name="Google Shape;259;p10"/>
          <p:cNvSpPr txBox="1"/>
          <p:nvPr/>
        </p:nvSpPr>
        <p:spPr>
          <a:xfrm>
            <a:off x="3997325" y="5583237"/>
            <a:ext cx="322262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Reasons for discrepancies: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Somatic variability</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Modifiers</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Ascertainment bias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type="title"/>
          </p:nvPr>
        </p:nvSpPr>
        <p:spPr>
          <a:xfrm>
            <a:off x="795337" y="685800"/>
            <a:ext cx="5605462" cy="123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FRDA- The present</a:t>
            </a:r>
            <a:br>
              <a:rPr b="1" i="0" lang="en-US" sz="4000" u="none">
                <a:solidFill>
                  <a:schemeClr val="dk1"/>
                </a:solidFill>
                <a:latin typeface="Calibri"/>
                <a:ea typeface="Calibri"/>
                <a:cs typeface="Calibri"/>
                <a:sym typeface="Calibri"/>
              </a:rPr>
            </a:br>
            <a:r>
              <a:rPr b="1" i="0" lang="en-US" sz="4000" u="none">
                <a:solidFill>
                  <a:schemeClr val="dk1"/>
                </a:solidFill>
                <a:latin typeface="Calibri"/>
                <a:ea typeface="Calibri"/>
                <a:cs typeface="Calibri"/>
                <a:sym typeface="Calibri"/>
              </a:rPr>
              <a:t>What we have learned</a:t>
            </a:r>
            <a:endParaRPr/>
          </a:p>
        </p:txBody>
      </p:sp>
      <p:sp>
        <p:nvSpPr>
          <p:cNvPr id="265" name="Google Shape;265;p11"/>
          <p:cNvSpPr txBox="1"/>
          <p:nvPr>
            <p:ph idx="1" type="body"/>
          </p:nvPr>
        </p:nvSpPr>
        <p:spPr>
          <a:xfrm>
            <a:off x="609600" y="2125662"/>
            <a:ext cx="7886700" cy="4352925"/>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70000"/>
              </a:lnSpc>
              <a:spcBef>
                <a:spcPts val="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Measures</a:t>
            </a:r>
            <a:endParaRPr/>
          </a:p>
          <a:p>
            <a:pPr indent="-171450" lvl="0" marL="171450" marR="0" rtl="0" algn="l">
              <a:lnSpc>
                <a:spcPct val="70000"/>
              </a:lnSpc>
              <a:spcBef>
                <a:spcPts val="70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Biomarkers</a:t>
            </a:r>
            <a:endParaRPr/>
          </a:p>
          <a:p>
            <a:pPr indent="-171450" lvl="0" marL="171450" marR="0" rtl="0" algn="l">
              <a:lnSpc>
                <a:spcPct val="70000"/>
              </a:lnSpc>
              <a:spcBef>
                <a:spcPts val="70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Natural history data</a:t>
            </a:r>
            <a:endParaRPr b="0" i="0" sz="2200" u="none">
              <a:solidFill>
                <a:schemeClr val="dk1"/>
              </a:solidFill>
              <a:latin typeface="Calibri"/>
              <a:ea typeface="Calibri"/>
              <a:cs typeface="Calibri"/>
              <a:sym typeface="Calibri"/>
            </a:endParaRPr>
          </a:p>
          <a:p>
            <a:pPr indent="-171450" lvl="0" marL="171450" marR="0" rtl="0" algn="l">
              <a:lnSpc>
                <a:spcPct val="70000"/>
              </a:lnSpc>
              <a:spcBef>
                <a:spcPts val="70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Way to find patients with specific </a:t>
            </a:r>
            <a:endParaRPr/>
          </a:p>
          <a:p>
            <a:pPr indent="-171450" lvl="0" marL="171450" marR="0" rtl="0" algn="l">
              <a:lnSpc>
                <a:spcPct val="70000"/>
              </a:lnSpc>
              <a:spcBef>
                <a:spcPts val="700"/>
              </a:spcBef>
              <a:spcAft>
                <a:spcPts val="0"/>
              </a:spcAft>
              <a:buClr>
                <a:schemeClr val="dk1"/>
              </a:buClr>
              <a:buSzPts val="2200"/>
              <a:buFont typeface="Arial"/>
              <a:buNone/>
            </a:pPr>
            <a:r>
              <a:rPr b="0" i="0" lang="en-US" sz="2200" u="none">
                <a:solidFill>
                  <a:schemeClr val="dk1"/>
                </a:solidFill>
                <a:latin typeface="Calibri"/>
                <a:ea typeface="Calibri"/>
                <a:cs typeface="Calibri"/>
                <a:sym typeface="Calibri"/>
              </a:rPr>
              <a:t>features</a:t>
            </a:r>
            <a:endParaRPr/>
          </a:p>
          <a:p>
            <a:pPr indent="-171450" lvl="0" marL="171450" marR="0" rtl="0" algn="l">
              <a:lnSpc>
                <a:spcPct val="70000"/>
              </a:lnSpc>
              <a:spcBef>
                <a:spcPts val="70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Funding</a:t>
            </a:r>
            <a:endParaRPr/>
          </a:p>
          <a:p>
            <a:pPr indent="-31750" lvl="0" marL="171450" marR="0" rtl="0" algn="l">
              <a:lnSpc>
                <a:spcPct val="70000"/>
              </a:lnSpc>
              <a:spcBef>
                <a:spcPts val="700"/>
              </a:spcBef>
              <a:spcAft>
                <a:spcPts val="0"/>
              </a:spcAft>
              <a:buClr>
                <a:schemeClr val="dk1"/>
              </a:buClr>
              <a:buSzPts val="2200"/>
              <a:buFont typeface="Arial"/>
              <a:buNone/>
            </a:pPr>
            <a:r>
              <a:t/>
            </a:r>
            <a:endParaRPr b="0" i="0" sz="2200" u="none">
              <a:solidFill>
                <a:schemeClr val="dk1"/>
              </a:solidFill>
              <a:latin typeface="Calibri"/>
              <a:ea typeface="Calibri"/>
              <a:cs typeface="Calibri"/>
              <a:sym typeface="Calibri"/>
            </a:endParaRPr>
          </a:p>
          <a:p>
            <a:pPr indent="-171450" lvl="0" marL="171450" marR="0" rtl="0" algn="l">
              <a:lnSpc>
                <a:spcPct val="70000"/>
              </a:lnSpc>
              <a:spcBef>
                <a:spcPts val="70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Patient advocacy organization</a:t>
            </a:r>
            <a:endParaRPr/>
          </a:p>
          <a:p>
            <a:pPr indent="-171450" lvl="0" marL="171450" marR="0" rtl="0" algn="l">
              <a:lnSpc>
                <a:spcPct val="70000"/>
              </a:lnSpc>
              <a:spcBef>
                <a:spcPts val="70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Pharmaceutical company support</a:t>
            </a:r>
            <a:endParaRPr/>
          </a:p>
          <a:p>
            <a:pPr indent="-31750" lvl="0" marL="171450" marR="0" rtl="0" algn="l">
              <a:lnSpc>
                <a:spcPct val="70000"/>
              </a:lnSpc>
              <a:spcBef>
                <a:spcPts val="700"/>
              </a:spcBef>
              <a:spcAft>
                <a:spcPts val="0"/>
              </a:spcAft>
              <a:buClr>
                <a:schemeClr val="dk1"/>
              </a:buClr>
              <a:buSzPts val="2200"/>
              <a:buFont typeface="Arial"/>
              <a:buNone/>
            </a:pPr>
            <a:r>
              <a:t/>
            </a:r>
            <a:endParaRPr b="0" i="0" sz="2200" u="none">
              <a:solidFill>
                <a:schemeClr val="dk1"/>
              </a:solidFill>
              <a:latin typeface="Calibri"/>
              <a:ea typeface="Calibri"/>
              <a:cs typeface="Calibri"/>
              <a:sym typeface="Calibri"/>
            </a:endParaRPr>
          </a:p>
          <a:p>
            <a:pPr indent="-171450" lvl="0" marL="171450" marR="0" rtl="0" algn="l">
              <a:lnSpc>
                <a:spcPct val="70000"/>
              </a:lnSpc>
              <a:spcBef>
                <a:spcPts val="70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Tools: </a:t>
            </a:r>
            <a:endParaRPr/>
          </a:p>
          <a:p>
            <a:pPr indent="-171450" lvl="1" marL="514350" marR="0" rtl="0" algn="l">
              <a:lnSpc>
                <a:spcPct val="70000"/>
              </a:lnSpc>
              <a:spcBef>
                <a:spcPts val="30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Registry</a:t>
            </a:r>
            <a:endParaRPr/>
          </a:p>
          <a:p>
            <a:pPr indent="-171450" lvl="1" marL="514350" marR="0" rtl="0" algn="l">
              <a:lnSpc>
                <a:spcPct val="70000"/>
              </a:lnSpc>
              <a:spcBef>
                <a:spcPts val="30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Natural history study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rPr b="0" i="0" lang="en-US" sz="3300" u="none">
                <a:solidFill>
                  <a:schemeClr val="dk1"/>
                </a:solidFill>
                <a:latin typeface="Calibri"/>
                <a:ea typeface="Calibri"/>
                <a:cs typeface="Calibri"/>
                <a:sym typeface="Calibri"/>
              </a:rPr>
              <a:t>Lessons learned- the present</a:t>
            </a:r>
            <a:endParaRPr/>
          </a:p>
        </p:txBody>
      </p:sp>
      <p:sp>
        <p:nvSpPr>
          <p:cNvPr id="271" name="Google Shape;271;p1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Human disease takes place over a longer period of time</a:t>
            </a:r>
            <a:endParaRPr/>
          </a:p>
          <a:p>
            <a:pPr indent="-171450" lvl="1" marL="514350" marR="0" rtl="0" algn="l">
              <a:lnSpc>
                <a:spcPct val="90000"/>
              </a:lnSpc>
              <a:spcBef>
                <a:spcPts val="3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(chronic vs acute/subacute disease)</a:t>
            </a:r>
            <a:endParaRPr/>
          </a:p>
          <a:p>
            <a:pPr indent="-19050" lvl="1" marL="514350" marR="0" rtl="0" algn="l">
              <a:lnSpc>
                <a:spcPct val="90000"/>
              </a:lnSpc>
              <a:spcBef>
                <a:spcPts val="3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Think of FA as chronic metabolic disease</a:t>
            </a:r>
            <a:endParaRPr/>
          </a:p>
          <a:p>
            <a:pPr indent="-19050" lvl="0" marL="171450" marR="0" rtl="0" algn="l">
              <a:lnSpc>
                <a:spcPct val="90000"/>
              </a:lnSpc>
              <a:spcBef>
                <a:spcPts val="70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Antioxidant concepts too simplistic</a:t>
            </a:r>
            <a:endParaRPr/>
          </a:p>
          <a:p>
            <a:pPr indent="-19050" lvl="0" marL="171450" marR="0" rtl="0" algn="l">
              <a:lnSpc>
                <a:spcPct val="90000"/>
              </a:lnSpc>
              <a:spcBef>
                <a:spcPts val="70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Need to re-activate endogenous antioxidant systems--omaveloxolone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aphicFrame>
        <p:nvGraphicFramePr>
          <p:cNvPr id="276" name="Google Shape;276;p13"/>
          <p:cNvGraphicFramePr/>
          <p:nvPr/>
        </p:nvGraphicFramePr>
        <p:xfrm>
          <a:off x="1066800" y="1828800"/>
          <a:ext cx="6121400" cy="3873500"/>
        </p:xfrm>
        <a:graphic>
          <a:graphicData uri="http://schemas.openxmlformats.org/drawingml/2006/chart">
            <c:chart r:id="rId3"/>
          </a:graphicData>
        </a:graphic>
      </p:graphicFrame>
      <p:sp>
        <p:nvSpPr>
          <p:cNvPr id="277" name="Google Shape;277;p13"/>
          <p:cNvSpPr txBox="1"/>
          <p:nvPr/>
        </p:nvSpPr>
        <p:spPr>
          <a:xfrm>
            <a:off x="1295400" y="609600"/>
            <a:ext cx="8335962" cy="8540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rPr b="0" i="0" lang="en-US" sz="3300" u="none">
                <a:solidFill>
                  <a:schemeClr val="dk1"/>
                </a:solidFill>
                <a:latin typeface="Calibri"/>
                <a:ea typeface="Calibri"/>
                <a:cs typeface="Calibri"/>
                <a:sym typeface="Calibri"/>
              </a:rPr>
              <a:t>mFARS Improved Over Time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4"/>
          <p:cNvPicPr preferRelativeResize="0"/>
          <p:nvPr/>
        </p:nvPicPr>
        <p:blipFill rotWithShape="1">
          <a:blip r:embed="rId3">
            <a:alphaModFix/>
          </a:blip>
          <a:srcRect b="0" l="0" r="0" t="0"/>
          <a:stretch/>
        </p:blipFill>
        <p:spPr>
          <a:xfrm>
            <a:off x="255587" y="952500"/>
            <a:ext cx="8116887" cy="495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rPr b="0" i="0" lang="en-US" sz="3300" u="none">
                <a:solidFill>
                  <a:schemeClr val="dk1"/>
                </a:solidFill>
                <a:latin typeface="Calibri"/>
                <a:ea typeface="Calibri"/>
                <a:cs typeface="Calibri"/>
                <a:sym typeface="Calibri"/>
              </a:rPr>
              <a:t>FA in the COVID era</a:t>
            </a:r>
            <a:endParaRPr/>
          </a:p>
        </p:txBody>
      </p:sp>
      <p:sp>
        <p:nvSpPr>
          <p:cNvPr id="288" name="Google Shape;288;p15"/>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National mortality rate around 2%</a:t>
            </a:r>
            <a:endParaRPr/>
          </a:p>
          <a:p>
            <a:pPr indent="-38100" lvl="0" marL="171450" marR="0" rtl="0" algn="l">
              <a:lnSpc>
                <a:spcPct val="90000"/>
              </a:lnSpc>
              <a:spcBef>
                <a:spcPts val="700"/>
              </a:spcBef>
              <a:spcAft>
                <a:spcPts val="0"/>
              </a:spcAft>
              <a:buClr>
                <a:schemeClr val="dk1"/>
              </a:buClr>
              <a:buSzPts val="2100"/>
              <a:buFont typeface="Arial"/>
              <a:buNone/>
            </a:pPr>
            <a:r>
              <a:t/>
            </a:r>
            <a:endParaRPr b="0" i="0" sz="21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Probably about the same in our FA program</a:t>
            </a:r>
            <a:endParaRPr/>
          </a:p>
          <a:p>
            <a:pPr indent="-38100" lvl="0" marL="171450" marR="0" rtl="0" algn="l">
              <a:lnSpc>
                <a:spcPct val="90000"/>
              </a:lnSpc>
              <a:spcBef>
                <a:spcPts val="700"/>
              </a:spcBef>
              <a:spcAft>
                <a:spcPts val="0"/>
              </a:spcAft>
              <a:buClr>
                <a:schemeClr val="dk1"/>
              </a:buClr>
              <a:buSzPts val="2100"/>
              <a:buFont typeface="Arial"/>
              <a:buNone/>
            </a:pPr>
            <a:r>
              <a:t/>
            </a:r>
            <a:endParaRPr b="0" i="0" sz="21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Higher for individuals with FA and DM,  bad cardiomyopathy, bad scoliosis.</a:t>
            </a:r>
            <a:endParaRPr/>
          </a:p>
          <a:p>
            <a:pPr indent="-38100" lvl="0" marL="171450" marR="0" rtl="0" algn="l">
              <a:lnSpc>
                <a:spcPct val="90000"/>
              </a:lnSpc>
              <a:spcBef>
                <a:spcPts val="700"/>
              </a:spcBef>
              <a:spcAft>
                <a:spcPts val="0"/>
              </a:spcAft>
              <a:buClr>
                <a:schemeClr val="dk1"/>
              </a:buClr>
              <a:buSzPts val="2100"/>
              <a:buFont typeface="Arial"/>
              <a:buNone/>
            </a:pPr>
            <a:r>
              <a:t/>
            </a:r>
            <a:endParaRPr b="0" i="0" sz="21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Vaccination as soon as available</a:t>
            </a:r>
            <a:endParaRPr/>
          </a:p>
          <a:p>
            <a:pPr indent="-38100" lvl="0" marL="171450" marR="0" rtl="0" algn="l">
              <a:lnSpc>
                <a:spcPct val="90000"/>
              </a:lnSpc>
              <a:spcBef>
                <a:spcPts val="700"/>
              </a:spcBef>
              <a:spcAft>
                <a:spcPts val="0"/>
              </a:spcAft>
              <a:buClr>
                <a:schemeClr val="dk1"/>
              </a:buClr>
              <a:buSzPts val="2100"/>
              <a:buFont typeface="Arial"/>
              <a:buNone/>
            </a:pPr>
            <a:r>
              <a:t/>
            </a:r>
            <a:endParaRPr b="0" i="0" sz="21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All presently available vaccines OK for FA</a:t>
            </a:r>
            <a:endParaRPr/>
          </a:p>
          <a:p>
            <a:pPr indent="-38100" lvl="0" marL="171450" marR="0" rtl="0" algn="l">
              <a:lnSpc>
                <a:spcPct val="90000"/>
              </a:lnSpc>
              <a:spcBef>
                <a:spcPts val="700"/>
              </a:spcBef>
              <a:spcAft>
                <a:spcPts val="0"/>
              </a:spcAft>
              <a:buClr>
                <a:schemeClr val="dk1"/>
              </a:buClr>
              <a:buSzPts val="2100"/>
              <a:buFont typeface="Arial"/>
              <a:buNone/>
            </a:pPr>
            <a:r>
              <a:t/>
            </a:r>
            <a:endParaRPr b="0" i="0" sz="21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Research continuing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6"/>
          <p:cNvSpPr txBox="1"/>
          <p:nvPr>
            <p:ph type="title"/>
          </p:nvPr>
        </p:nvSpPr>
        <p:spPr>
          <a:xfrm>
            <a:off x="457200" y="1746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300"/>
              <a:buFont typeface="Calibri"/>
              <a:buNone/>
            </a:pPr>
            <a:r>
              <a:rPr b="0" i="0" lang="en-US" sz="3300" u="none">
                <a:solidFill>
                  <a:srgbClr val="C00000"/>
                </a:solidFill>
                <a:latin typeface="Calibri"/>
                <a:ea typeface="Calibri"/>
                <a:cs typeface="Calibri"/>
                <a:sym typeface="Calibri"/>
              </a:rPr>
              <a:t>Summary-The present and future</a:t>
            </a:r>
            <a:endParaRPr/>
          </a:p>
        </p:txBody>
      </p:sp>
      <p:sp>
        <p:nvSpPr>
          <p:cNvPr id="294" name="Google Shape;294;p16"/>
          <p:cNvSpPr txBox="1"/>
          <p:nvPr>
            <p:ph idx="1" type="body"/>
          </p:nvPr>
        </p:nvSpPr>
        <p:spPr>
          <a:xfrm>
            <a:off x="304800" y="1066800"/>
            <a:ext cx="8534400" cy="47244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FA is multi-system disease caused by a decreased expression of a single gene. Disease diagnosis and treatment preferably would begin in pediatric patients (&lt;14 yrs). </a:t>
            </a:r>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Natural history databases and disease severity score systems available</a:t>
            </a:r>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Meaningful treatment could be to one or multiple target tissues/organ systems.</a:t>
            </a:r>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Clinical research infrastructure established globally</a:t>
            </a:r>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Omaveloxalone, gene therapy, protein replacement as upcoming therapies</a:t>
            </a:r>
            <a:endParaRPr/>
          </a:p>
          <a:p>
            <a:pPr indent="-19050" lvl="0" marL="171450" marR="0" rtl="0" algn="l">
              <a:lnSpc>
                <a:spcPct val="90000"/>
              </a:lnSpc>
              <a:spcBef>
                <a:spcPts val="70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Each new finding leads to more questions</a:t>
            </a:r>
            <a:endParaRPr/>
          </a:p>
        </p:txBody>
      </p:sp>
      <p:sp>
        <p:nvSpPr>
          <p:cNvPr id="295" name="Google Shape;295;p16"/>
          <p:cNvSpPr txBox="1"/>
          <p:nvPr/>
        </p:nvSpPr>
        <p:spPr>
          <a:xfrm>
            <a:off x="152400" y="304800"/>
            <a:ext cx="4413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c0acc211d3_1_97"/>
          <p:cNvSpPr txBox="1"/>
          <p:nvPr/>
        </p:nvSpPr>
        <p:spPr>
          <a:xfrm>
            <a:off x="369278" y="516835"/>
            <a:ext cx="2802600" cy="5772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Roboto Black"/>
              <a:buNone/>
            </a:pPr>
            <a:r>
              <a:rPr b="0" i="0" lang="en-US" sz="3500" u="none" cap="none" strike="noStrike">
                <a:solidFill>
                  <a:schemeClr val="lt1"/>
                </a:solidFill>
                <a:latin typeface="Roboto Black"/>
                <a:ea typeface="Roboto Black"/>
                <a:cs typeface="Roboto Black"/>
                <a:sym typeface="Roboto Black"/>
              </a:rPr>
              <a:t>DISCLAIMER</a:t>
            </a:r>
            <a:endParaRPr sz="900"/>
          </a:p>
        </p:txBody>
      </p:sp>
      <p:sp>
        <p:nvSpPr>
          <p:cNvPr id="160" name="Google Shape;160;gc0acc211d3_1_97"/>
          <p:cNvSpPr/>
          <p:nvPr/>
        </p:nvSpPr>
        <p:spPr>
          <a:xfrm>
            <a:off x="3763624" y="1703600"/>
            <a:ext cx="4891110" cy="1263600"/>
          </a:xfrm>
          <a:prstGeom prst="roundRect">
            <a:avLst>
              <a:gd fmla="val 10000" name="adj"/>
            </a:avLst>
          </a:prstGeom>
          <a:solidFill>
            <a:srgbClr val="084B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c0acc211d3_1_97"/>
          <p:cNvSpPr/>
          <p:nvPr/>
        </p:nvSpPr>
        <p:spPr>
          <a:xfrm>
            <a:off x="4064504" y="1987893"/>
            <a:ext cx="546947" cy="6948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c0acc211d3_1_97"/>
          <p:cNvSpPr/>
          <p:nvPr/>
        </p:nvSpPr>
        <p:spPr>
          <a:xfrm>
            <a:off x="4912439" y="1703600"/>
            <a:ext cx="3742191" cy="126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c0acc211d3_1_97"/>
          <p:cNvSpPr txBox="1"/>
          <p:nvPr/>
        </p:nvSpPr>
        <p:spPr>
          <a:xfrm>
            <a:off x="4912439" y="1703600"/>
            <a:ext cx="3742191" cy="1263600"/>
          </a:xfrm>
          <a:prstGeom prst="rect">
            <a:avLst/>
          </a:prstGeom>
          <a:noFill/>
          <a:ln>
            <a:noFill/>
          </a:ln>
        </p:spPr>
        <p:txBody>
          <a:bodyPr anchorCtr="0" anchor="ctr" bIns="133700" lIns="133700" spcFirstLastPara="1" rIns="133700" wrap="square" tIns="133700">
            <a:noAutofit/>
          </a:bodyPr>
          <a:lstStyle/>
          <a:p>
            <a:pPr indent="0" lvl="0" marL="0" marR="0" rtl="0" algn="l">
              <a:lnSpc>
                <a:spcPct val="90000"/>
              </a:lnSpc>
              <a:spcBef>
                <a:spcPts val="0"/>
              </a:spcBef>
              <a:spcAft>
                <a:spcPts val="0"/>
              </a:spcAft>
              <a:buClr>
                <a:schemeClr val="dk1"/>
              </a:buClr>
              <a:buSzPts val="1400"/>
              <a:buFont typeface="Calibri"/>
              <a:buNone/>
            </a:pPr>
            <a:r>
              <a:rPr b="1" i="0" lang="en-US" sz="1400" u="none" cap="none" strike="noStrike">
                <a:solidFill>
                  <a:srgbClr val="FFFFFF"/>
                </a:solidFill>
                <a:latin typeface="Calibri"/>
                <a:ea typeface="Calibri"/>
                <a:cs typeface="Calibri"/>
                <a:sym typeface="Calibri"/>
              </a:rPr>
              <a:t>The information provided by speakers in any presentation made as part of the 2021 NAF Annual Ataxia Conference is for informational use only.</a:t>
            </a:r>
            <a:endParaRPr>
              <a:solidFill>
                <a:srgbClr val="FFFFFF"/>
              </a:solidFill>
            </a:endParaRPr>
          </a:p>
        </p:txBody>
      </p:sp>
      <p:sp>
        <p:nvSpPr>
          <p:cNvPr id="164" name="Google Shape;164;gc0acc211d3_1_97"/>
          <p:cNvSpPr/>
          <p:nvPr/>
        </p:nvSpPr>
        <p:spPr>
          <a:xfrm>
            <a:off x="3763625" y="3216700"/>
            <a:ext cx="4891200" cy="1482300"/>
          </a:xfrm>
          <a:prstGeom prst="roundRect">
            <a:avLst>
              <a:gd fmla="val 10000" name="adj"/>
            </a:avLst>
          </a:prstGeom>
          <a:solidFill>
            <a:srgbClr val="00B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c0acc211d3_1_97"/>
          <p:cNvSpPr/>
          <p:nvPr/>
        </p:nvSpPr>
        <p:spPr>
          <a:xfrm>
            <a:off x="4064504" y="3567297"/>
            <a:ext cx="546947" cy="6948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c0acc211d3_1_97"/>
          <p:cNvSpPr/>
          <p:nvPr/>
        </p:nvSpPr>
        <p:spPr>
          <a:xfrm>
            <a:off x="4912439" y="3283004"/>
            <a:ext cx="3742191" cy="126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c0acc211d3_1_97"/>
          <p:cNvSpPr txBox="1"/>
          <p:nvPr/>
        </p:nvSpPr>
        <p:spPr>
          <a:xfrm>
            <a:off x="4912439" y="3283004"/>
            <a:ext cx="3742191" cy="1263600"/>
          </a:xfrm>
          <a:prstGeom prst="rect">
            <a:avLst/>
          </a:prstGeom>
          <a:noFill/>
          <a:ln>
            <a:noFill/>
          </a:ln>
        </p:spPr>
        <p:txBody>
          <a:bodyPr anchorCtr="0" anchor="ctr" bIns="133700" lIns="133700" spcFirstLastPara="1" rIns="133700" wrap="square" tIns="133700">
            <a:noAutofit/>
          </a:bodyPr>
          <a:lstStyle/>
          <a:p>
            <a:pPr indent="0" lvl="0" marL="0" marR="0" rtl="0" algn="l">
              <a:lnSpc>
                <a:spcPct val="90000"/>
              </a:lnSpc>
              <a:spcBef>
                <a:spcPts val="0"/>
              </a:spcBef>
              <a:spcAft>
                <a:spcPts val="0"/>
              </a:spcAft>
              <a:buClr>
                <a:schemeClr val="dk1"/>
              </a:buClr>
              <a:buSzPts val="1400"/>
              <a:buFont typeface="Calibri"/>
              <a:buNone/>
            </a:pPr>
            <a:r>
              <a:rPr b="1" i="0" lang="en-US" sz="1400" u="none" cap="none" strike="noStrike">
                <a:solidFill>
                  <a:srgbClr val="FFFFFF"/>
                </a:solidFill>
                <a:latin typeface="Calibri"/>
                <a:ea typeface="Calibri"/>
                <a:cs typeface="Calibri"/>
                <a:sym typeface="Calibri"/>
              </a:rPr>
              <a:t>NAF encourages all attendees to consult with their primary care provider, neurologist, or other healthcare provider about any advice, exercise, therapies, medication, treatment, nutritional supplement, or regimen that may have been mentioned as part of any presentation.</a:t>
            </a:r>
            <a:endParaRPr>
              <a:solidFill>
                <a:srgbClr val="FFFFFF"/>
              </a:solidFill>
            </a:endParaRPr>
          </a:p>
        </p:txBody>
      </p:sp>
      <p:sp>
        <p:nvSpPr>
          <p:cNvPr id="168" name="Google Shape;168;gc0acc211d3_1_97"/>
          <p:cNvSpPr/>
          <p:nvPr/>
        </p:nvSpPr>
        <p:spPr>
          <a:xfrm>
            <a:off x="3763624" y="4862408"/>
            <a:ext cx="4891110" cy="1263600"/>
          </a:xfrm>
          <a:prstGeom prst="roundRect">
            <a:avLst>
              <a:gd fmla="val 10000" name="adj"/>
            </a:avLst>
          </a:prstGeom>
          <a:solidFill>
            <a:srgbClr val="FBA9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c0acc211d3_1_97"/>
          <p:cNvSpPr/>
          <p:nvPr/>
        </p:nvSpPr>
        <p:spPr>
          <a:xfrm>
            <a:off x="4064504" y="5146700"/>
            <a:ext cx="546947" cy="6948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c0acc211d3_1_97"/>
          <p:cNvSpPr/>
          <p:nvPr/>
        </p:nvSpPr>
        <p:spPr>
          <a:xfrm>
            <a:off x="4912439" y="4862408"/>
            <a:ext cx="3742191" cy="126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c0acc211d3_1_97"/>
          <p:cNvSpPr txBox="1"/>
          <p:nvPr/>
        </p:nvSpPr>
        <p:spPr>
          <a:xfrm>
            <a:off x="4912439" y="4862408"/>
            <a:ext cx="3742191" cy="1263600"/>
          </a:xfrm>
          <a:prstGeom prst="rect">
            <a:avLst/>
          </a:prstGeom>
          <a:noFill/>
          <a:ln>
            <a:noFill/>
          </a:ln>
        </p:spPr>
        <p:txBody>
          <a:bodyPr anchorCtr="0" anchor="ctr" bIns="133700" lIns="133700" spcFirstLastPara="1" rIns="133700" wrap="square" tIns="133700">
            <a:noAutofit/>
          </a:bodyPr>
          <a:lstStyle/>
          <a:p>
            <a:pPr indent="0" lvl="0" marL="0" marR="0" rtl="0" algn="l">
              <a:lnSpc>
                <a:spcPct val="90000"/>
              </a:lnSpc>
              <a:spcBef>
                <a:spcPts val="0"/>
              </a:spcBef>
              <a:spcAft>
                <a:spcPts val="0"/>
              </a:spcAft>
              <a:buClr>
                <a:schemeClr val="dk1"/>
              </a:buClr>
              <a:buSzPts val="1400"/>
              <a:buFont typeface="Calibri"/>
              <a:buNone/>
            </a:pPr>
            <a:r>
              <a:rPr b="1" i="0" lang="en-US" sz="1400" u="none" cap="none" strike="noStrike">
                <a:solidFill>
                  <a:srgbClr val="FFFFFF"/>
                </a:solidFill>
                <a:latin typeface="Calibri"/>
                <a:ea typeface="Calibri"/>
                <a:cs typeface="Calibri"/>
                <a:sym typeface="Calibri"/>
              </a:rPr>
              <a:t>Products or series mentioned during these presentations does not imply endorsement by the NAF.</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c0acc211d3_1_114"/>
          <p:cNvSpPr txBox="1"/>
          <p:nvPr>
            <p:ph type="title"/>
          </p:nvPr>
        </p:nvSpPr>
        <p:spPr>
          <a:xfrm>
            <a:off x="369278" y="605896"/>
            <a:ext cx="2768100" cy="564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Roboto Black"/>
              <a:buNone/>
            </a:pPr>
            <a:r>
              <a:rPr lang="en-US" sz="3100">
                <a:latin typeface="Roboto Black"/>
                <a:ea typeface="Roboto Black"/>
                <a:cs typeface="Roboto Black"/>
                <a:sym typeface="Roboto Black"/>
              </a:rPr>
              <a:t>PRESENTER DISCLOSURES</a:t>
            </a:r>
            <a:endParaRPr sz="2300"/>
          </a:p>
        </p:txBody>
      </p:sp>
      <p:sp>
        <p:nvSpPr>
          <p:cNvPr id="177" name="Google Shape;177;gc0acc211d3_1_114"/>
          <p:cNvSpPr txBox="1"/>
          <p:nvPr>
            <p:ph idx="2" type="body"/>
          </p:nvPr>
        </p:nvSpPr>
        <p:spPr>
          <a:xfrm>
            <a:off x="4028000" y="1360223"/>
            <a:ext cx="4810200" cy="4137600"/>
          </a:xfrm>
          <a:prstGeom prst="rect">
            <a:avLst/>
          </a:prstGeom>
          <a:noFill/>
          <a:ln>
            <a:noFill/>
          </a:ln>
        </p:spPr>
        <p:txBody>
          <a:bodyPr anchorCtr="0" anchor="ctr" bIns="45700" lIns="0" spcFirstLastPara="1" rIns="0" wrap="square" tIns="45700">
            <a:noAutofit/>
          </a:bodyPr>
          <a:lstStyle/>
          <a:p>
            <a:pPr indent="0" lvl="0" marL="0" rtl="0" algn="l">
              <a:lnSpc>
                <a:spcPct val="90000"/>
              </a:lnSpc>
              <a:spcBef>
                <a:spcPts val="0"/>
              </a:spcBef>
              <a:spcAft>
                <a:spcPts val="0"/>
              </a:spcAft>
              <a:buClr>
                <a:srgbClr val="3F3F3F"/>
              </a:buClr>
              <a:buSzPts val="1600"/>
              <a:buNone/>
            </a:pPr>
            <a:r>
              <a:t/>
            </a:r>
            <a:endParaRPr>
              <a:solidFill>
                <a:srgbClr val="3F3F3F"/>
              </a:solidFill>
            </a:endParaRPr>
          </a:p>
          <a:p>
            <a:pPr indent="0" lvl="0" marL="0" rtl="0" algn="l">
              <a:spcBef>
                <a:spcPts val="0"/>
              </a:spcBef>
              <a:spcAft>
                <a:spcPts val="0"/>
              </a:spcAft>
              <a:buClr>
                <a:schemeClr val="lt1"/>
              </a:buClr>
              <a:buSzPts val="2400"/>
              <a:buFont typeface="Arial"/>
              <a:buNone/>
            </a:pPr>
            <a:r>
              <a:rPr lang="en-US">
                <a:solidFill>
                  <a:srgbClr val="3F3F3F"/>
                </a:solidFill>
              </a:rPr>
              <a:t>David Lynch, MD PhD</a:t>
            </a:r>
            <a:endParaRPr>
              <a:solidFill>
                <a:srgbClr val="3F3F3F"/>
              </a:solidFill>
            </a:endParaRPr>
          </a:p>
          <a:p>
            <a:pPr indent="0" lvl="0" marL="0" rtl="0" algn="l">
              <a:lnSpc>
                <a:spcPct val="90000"/>
              </a:lnSpc>
              <a:spcBef>
                <a:spcPts val="1000"/>
              </a:spcBef>
              <a:spcAft>
                <a:spcPts val="0"/>
              </a:spcAft>
              <a:buClr>
                <a:srgbClr val="3F3F3F"/>
              </a:buClr>
              <a:buSzPts val="1600"/>
              <a:buNone/>
            </a:pPr>
            <a:r>
              <a:rPr lang="en-US">
                <a:solidFill>
                  <a:srgbClr val="3F3F3F"/>
                </a:solidFill>
              </a:rPr>
              <a:t>The following personal financial relationships with commercial interests relevant to this presentation existed during the past 12 months:</a:t>
            </a:r>
            <a:endParaRPr/>
          </a:p>
          <a:p>
            <a:pPr indent="-330200" lvl="0" marL="457200" marR="0" rtl="0" algn="l">
              <a:lnSpc>
                <a:spcPct val="90000"/>
              </a:lnSpc>
              <a:spcBef>
                <a:spcPts val="1000"/>
              </a:spcBef>
              <a:spcAft>
                <a:spcPts val="0"/>
              </a:spcAft>
              <a:buClr>
                <a:srgbClr val="3F3F3F"/>
              </a:buClr>
              <a:buSzPts val="1600"/>
              <a:buChar char="●"/>
            </a:pPr>
            <a:r>
              <a:rPr lang="en-US">
                <a:solidFill>
                  <a:srgbClr val="3F3F3F"/>
                </a:solidFill>
              </a:rPr>
              <a:t>Dr. Lynch receives grant support from the NIH, MDA, FARA, Reata pharmaceutical, Retrotope, PTC Therapeutics and Audentes Therapeutics.</a:t>
            </a:r>
            <a:endParaRPr>
              <a:solidFill>
                <a:srgbClr val="3F3F3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
          <p:cNvSpPr txBox="1"/>
          <p:nvPr>
            <p:ph type="ctrTitle"/>
          </p:nvPr>
        </p:nvSpPr>
        <p:spPr>
          <a:xfrm>
            <a:off x="950912" y="615950"/>
            <a:ext cx="7851775" cy="1828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500"/>
              <a:buFont typeface="Times New Roman"/>
              <a:buNone/>
            </a:pPr>
            <a:r>
              <a:rPr b="0" i="0" lang="en-US" sz="4500" u="none">
                <a:solidFill>
                  <a:schemeClr val="dk1"/>
                </a:solidFill>
                <a:latin typeface="Times New Roman"/>
                <a:ea typeface="Times New Roman"/>
                <a:cs typeface="Times New Roman"/>
                <a:sym typeface="Times New Roman"/>
              </a:rPr>
              <a:t>Friedreich ataxia –</a:t>
            </a:r>
            <a:r>
              <a:rPr b="0" i="1" lang="en-US" sz="4500" u="none">
                <a:solidFill>
                  <a:schemeClr val="dk1"/>
                </a:solidFill>
                <a:latin typeface="Times New Roman"/>
                <a:ea typeface="Times New Roman"/>
                <a:cs typeface="Times New Roman"/>
                <a:sym typeface="Times New Roman"/>
              </a:rPr>
              <a:t>Neurology, Genetics, and Neuroscience</a:t>
            </a:r>
            <a:br>
              <a:rPr b="0" i="0" lang="en-US" sz="4500" u="none">
                <a:solidFill>
                  <a:schemeClr val="dk1"/>
                </a:solidFill>
                <a:latin typeface="Times New Roman"/>
                <a:ea typeface="Times New Roman"/>
                <a:cs typeface="Times New Roman"/>
                <a:sym typeface="Times New Roman"/>
              </a:rPr>
            </a:br>
            <a:endParaRPr/>
          </a:p>
        </p:txBody>
      </p:sp>
      <p:sp>
        <p:nvSpPr>
          <p:cNvPr id="183" name="Google Shape;183;p1"/>
          <p:cNvSpPr txBox="1"/>
          <p:nvPr>
            <p:ph idx="1" type="subTitle"/>
          </p:nvPr>
        </p:nvSpPr>
        <p:spPr>
          <a:xfrm>
            <a:off x="685800" y="2895600"/>
            <a:ext cx="7854950" cy="1752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b="0" i="0" lang="en-US" sz="1800" u="none">
                <a:solidFill>
                  <a:schemeClr val="dk1"/>
                </a:solidFill>
                <a:latin typeface="Times New Roman"/>
                <a:ea typeface="Times New Roman"/>
                <a:cs typeface="Times New Roman"/>
                <a:sym typeface="Times New Roman"/>
              </a:rPr>
              <a:t>David Lynch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
          <p:cNvSpPr txBox="1"/>
          <p:nvPr>
            <p:ph type="title"/>
          </p:nvPr>
        </p:nvSpPr>
        <p:spPr>
          <a:xfrm>
            <a:off x="457200" y="25905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600"/>
              <a:buFont typeface="Calibri"/>
              <a:buNone/>
            </a:pPr>
            <a:r>
              <a:rPr b="0" i="0" lang="en-US" sz="3600" u="none">
                <a:solidFill>
                  <a:srgbClr val="C00000"/>
                </a:solidFill>
                <a:latin typeface="Calibri"/>
                <a:ea typeface="Calibri"/>
                <a:cs typeface="Calibri"/>
                <a:sym typeface="Calibri"/>
              </a:rPr>
              <a:t>Friedreich Ataxia (FA)</a:t>
            </a:r>
            <a:br>
              <a:rPr b="0" i="0" lang="en-US" sz="3600" u="none">
                <a:solidFill>
                  <a:srgbClr val="C00000"/>
                </a:solidFill>
                <a:latin typeface="Calibri"/>
                <a:ea typeface="Calibri"/>
                <a:cs typeface="Calibri"/>
                <a:sym typeface="Calibri"/>
              </a:rPr>
            </a:br>
            <a:endParaRPr/>
          </a:p>
        </p:txBody>
      </p:sp>
      <p:sp>
        <p:nvSpPr>
          <p:cNvPr id="189" name="Google Shape;189;p3"/>
          <p:cNvSpPr txBox="1"/>
          <p:nvPr>
            <p:ph idx="1" type="body"/>
          </p:nvPr>
        </p:nvSpPr>
        <p:spPr>
          <a:xfrm>
            <a:off x="381000" y="1295400"/>
            <a:ext cx="6096000" cy="5257800"/>
          </a:xfrm>
          <a:prstGeom prst="rect">
            <a:avLst/>
          </a:prstGeom>
          <a:noFill/>
          <a:ln>
            <a:noFill/>
          </a:ln>
        </p:spPr>
        <p:txBody>
          <a:bodyPr anchorCtr="0" anchor="t" bIns="45700" lIns="91425" spcFirstLastPara="1" rIns="91425" wrap="square" tIns="45700">
            <a:normAutofit/>
          </a:bodyPr>
          <a:lstStyle/>
          <a:p>
            <a:pPr indent="-341312" lvl="0" marL="341312" marR="0" rtl="0" algn="l">
              <a:lnSpc>
                <a:spcPct val="80000"/>
              </a:lnSpc>
              <a:spcBef>
                <a:spcPts val="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Rare, genetic, progressive disease </a:t>
            </a:r>
            <a:endParaRPr/>
          </a:p>
          <a:p>
            <a:pPr indent="0" lvl="1" marL="457200" marR="0" rtl="0" algn="l">
              <a:lnSpc>
                <a:spcPct val="80000"/>
              </a:lnSpc>
              <a:spcBef>
                <a:spcPts val="5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 Affects 1 in 50,000-100,000</a:t>
            </a:r>
            <a:endParaRPr/>
          </a:p>
          <a:p>
            <a:pPr indent="0" lvl="1" marL="457200" marR="0" rtl="0" algn="l">
              <a:lnSpc>
                <a:spcPct val="80000"/>
              </a:lnSpc>
              <a:spcBef>
                <a:spcPts val="5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 Estimated  4-5K people in US and 15K worldwide</a:t>
            </a:r>
            <a:endParaRPr/>
          </a:p>
          <a:p>
            <a:pPr indent="0" lvl="1" marL="457200" marR="0" rtl="0" algn="l">
              <a:lnSpc>
                <a:spcPct val="80000"/>
              </a:lnSpc>
              <a:spcBef>
                <a:spcPts val="50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341312" lvl="0" marL="341312" marR="0" rtl="0" algn="l">
              <a:lnSpc>
                <a:spcPct val="80000"/>
              </a:lnSpc>
              <a:spcBef>
                <a:spcPts val="50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Usual presentation involves neurological features, which are 100% penetrant; FA is a multi-system disease</a:t>
            </a:r>
            <a:endParaRPr/>
          </a:p>
          <a:p>
            <a:pPr indent="-341312" lvl="0" marL="341312" marR="0" rtl="0" algn="l">
              <a:lnSpc>
                <a:spcPct val="80000"/>
              </a:lnSpc>
              <a:spcBef>
                <a:spcPts val="5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341312" lvl="0" marL="341312" marR="0" rtl="0" algn="l">
              <a:lnSpc>
                <a:spcPct val="90000"/>
              </a:lnSpc>
              <a:spcBef>
                <a:spcPts val="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Genotypic and phenotypic heterogeneity</a:t>
            </a:r>
            <a:endParaRPr/>
          </a:p>
          <a:p>
            <a:pPr indent="0" lvl="1" marL="45720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 </a:t>
            </a:r>
            <a:r>
              <a:rPr b="1" i="0" lang="en-US" sz="1800" u="sng" cap="none" strike="noStrike">
                <a:solidFill>
                  <a:schemeClr val="dk1"/>
                </a:solidFill>
                <a:latin typeface="Calibri"/>
                <a:ea typeface="Calibri"/>
                <a:cs typeface="Calibri"/>
                <a:sym typeface="Calibri"/>
              </a:rPr>
              <a:t>Childhood onset</a:t>
            </a:r>
            <a:r>
              <a:rPr b="1" i="0" lang="en-US" sz="1800" u="none" cap="none" strike="noStrike">
                <a:solidFill>
                  <a:schemeClr val="dk1"/>
                </a:solidFill>
                <a:latin typeface="Calibri"/>
                <a:ea typeface="Calibri"/>
                <a:cs typeface="Calibri"/>
                <a:sym typeface="Calibri"/>
              </a:rPr>
              <a:t>, most common, is associated with relatively rapid progression</a:t>
            </a:r>
            <a:endParaRPr b="1" i="0" sz="1800" u="none" cap="none" strike="noStrike">
              <a:solidFill>
                <a:schemeClr val="dk1"/>
              </a:solidFill>
              <a:latin typeface="Calibri"/>
              <a:ea typeface="Calibri"/>
              <a:cs typeface="Calibri"/>
              <a:sym typeface="Calibri"/>
            </a:endParaRPr>
          </a:p>
          <a:p>
            <a:pPr indent="-341312" lvl="2" marL="1141412" marR="0" rtl="0" algn="l">
              <a:lnSpc>
                <a:spcPct val="9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Onset usually at 5-15 y</a:t>
            </a:r>
            <a:endParaRPr/>
          </a:p>
          <a:p>
            <a:pPr indent="-341312" lvl="2" marL="1141412" marR="0" rtl="0" algn="l">
              <a:lnSpc>
                <a:spcPct val="9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By late teens to early 20’s most are wheelchair-bound and require assistance with ADLs</a:t>
            </a:r>
            <a:endParaRPr/>
          </a:p>
          <a:p>
            <a:pPr indent="-114300" lvl="1" marL="457200" marR="0" rtl="0" algn="l">
              <a:lnSpc>
                <a:spcPct val="90000"/>
              </a:lnSpc>
              <a:spcBef>
                <a:spcPts val="0"/>
              </a:spcBef>
              <a:spcAft>
                <a:spcPts val="0"/>
              </a:spcAft>
              <a:buClr>
                <a:srgbClr val="000000"/>
              </a:buClr>
              <a:buSzPts val="1800"/>
              <a:buFont typeface="Arial"/>
              <a:buChar char="•"/>
            </a:pPr>
            <a:r>
              <a:rPr b="0" i="0" lang="en-US" sz="1800" u="sng" cap="none" strike="noStrike">
                <a:solidFill>
                  <a:schemeClr val="dk1"/>
                </a:solidFill>
                <a:latin typeface="Calibri"/>
                <a:ea typeface="Calibri"/>
                <a:cs typeface="Calibri"/>
                <a:sym typeface="Calibri"/>
              </a:rPr>
              <a:t>Late onset</a:t>
            </a:r>
            <a:r>
              <a:rPr b="0" i="0" lang="en-US" sz="1800" u="none" cap="none" strike="noStrike">
                <a:solidFill>
                  <a:schemeClr val="dk1"/>
                </a:solidFill>
                <a:latin typeface="Calibri"/>
                <a:ea typeface="Calibri"/>
                <a:cs typeface="Calibri"/>
                <a:sym typeface="Calibri"/>
              </a:rPr>
              <a:t> (diagnosed after age 25) is associated with slower progression and overall milder phenotype</a:t>
            </a:r>
            <a:endParaRPr/>
          </a:p>
        </p:txBody>
      </p:sp>
      <p:sp>
        <p:nvSpPr>
          <p:cNvPr id="190" name="Google Shape;190;p3"/>
          <p:cNvSpPr txBox="1"/>
          <p:nvPr/>
        </p:nvSpPr>
        <p:spPr>
          <a:xfrm>
            <a:off x="152400" y="304800"/>
            <a:ext cx="3127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
          <p:cNvSpPr txBox="1"/>
          <p:nvPr>
            <p:ph type="title"/>
          </p:nvPr>
        </p:nvSpPr>
        <p:spPr>
          <a:xfrm>
            <a:off x="420687" y="-1905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600"/>
              <a:buFont typeface="Calibri"/>
              <a:buNone/>
            </a:pPr>
            <a:r>
              <a:rPr b="1" i="0" lang="en-US" sz="3600" u="none">
                <a:solidFill>
                  <a:srgbClr val="C00000"/>
                </a:solidFill>
                <a:latin typeface="Calibri"/>
                <a:ea typeface="Calibri"/>
                <a:cs typeface="Calibri"/>
                <a:sym typeface="Calibri"/>
              </a:rPr>
              <a:t>Clinical Features</a:t>
            </a:r>
            <a:endParaRPr/>
          </a:p>
        </p:txBody>
      </p:sp>
      <p:sp>
        <p:nvSpPr>
          <p:cNvPr id="196" name="Google Shape;196;p4"/>
          <p:cNvSpPr txBox="1"/>
          <p:nvPr>
            <p:ph idx="1" type="body"/>
          </p:nvPr>
        </p:nvSpPr>
        <p:spPr>
          <a:xfrm>
            <a:off x="457200" y="914400"/>
            <a:ext cx="6324600" cy="5257800"/>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7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	</a:t>
            </a:r>
            <a:r>
              <a:rPr b="1" i="0" lang="en-US" sz="2600" u="none" cap="none" strike="noStrike">
                <a:solidFill>
                  <a:schemeClr val="dk1"/>
                </a:solidFill>
                <a:latin typeface="Calibri"/>
                <a:ea typeface="Calibri"/>
                <a:cs typeface="Calibri"/>
                <a:sym typeface="Calibri"/>
              </a:rPr>
              <a:t>Neurological-Classical perspective (neuronal death)</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large sensory neurons - proprioception</a:t>
            </a:r>
            <a:endParaRPr/>
          </a:p>
          <a:p>
            <a:pPr indent="-171450" lvl="1" marL="514350" marR="0" rtl="0" algn="l">
              <a:lnSpc>
                <a:spcPct val="70000"/>
              </a:lnSpc>
              <a:spcBef>
                <a:spcPts val="3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balance and coordination</a:t>
            </a:r>
            <a:endParaRPr/>
          </a:p>
          <a:p>
            <a:pPr indent="-171450" lvl="1" marL="514350" marR="0" rtl="0" algn="l">
              <a:lnSpc>
                <a:spcPct val="70000"/>
              </a:lnSpc>
              <a:spcBef>
                <a:spcPts val="3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reflexes</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spinocerebellar tracts</a:t>
            </a:r>
            <a:endParaRPr/>
          </a:p>
          <a:p>
            <a:pPr indent="-171450" lvl="1" marL="514350" marR="0" rtl="0" algn="l">
              <a:lnSpc>
                <a:spcPct val="70000"/>
              </a:lnSpc>
              <a:spcBef>
                <a:spcPts val="3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balance and coordination</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motor tracts </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dentate nucleus of the cerebellum</a:t>
            </a:r>
            <a:endParaRPr/>
          </a:p>
          <a:p>
            <a:pPr indent="-171450" lvl="1" marL="514350" marR="0" rtl="0" algn="l">
              <a:lnSpc>
                <a:spcPct val="70000"/>
              </a:lnSpc>
              <a:spcBef>
                <a:spcPts val="3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Dysarthria (slurred speech), modest eye movement abnormalities</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vision, hearing </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Subclinical myopathy</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Relatively sparing of cerebellar cortex, cerebral cortex</a:t>
            </a:r>
            <a:endParaRPr/>
          </a:p>
          <a:p>
            <a:pPr indent="-171450" lvl="1" marL="514350" marR="0" rtl="0" algn="l">
              <a:lnSpc>
                <a:spcPct val="70000"/>
              </a:lnSpc>
              <a:spcBef>
                <a:spcPts val="3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Relatively normal cognition</a:t>
            </a:r>
            <a:endParaRPr/>
          </a:p>
          <a:p>
            <a:pPr indent="-171450" lvl="0" marL="171450" marR="0" rtl="0" algn="l">
              <a:lnSpc>
                <a:spcPct val="70000"/>
              </a:lnSpc>
              <a:spcBef>
                <a:spcPts val="700"/>
              </a:spcBef>
              <a:spcAft>
                <a:spcPts val="0"/>
              </a:spcAft>
              <a:buClr>
                <a:schemeClr val="dk1"/>
              </a:buClr>
              <a:buSzPts val="1900"/>
              <a:buFont typeface="Arial"/>
              <a:buChar char="•"/>
            </a:pPr>
            <a:r>
              <a:rPr b="0" i="0" lang="en-US" sz="1900" u="none" cap="none" strike="noStrike">
                <a:solidFill>
                  <a:schemeClr val="dk1"/>
                </a:solidFill>
                <a:latin typeface="Calibri"/>
                <a:ea typeface="Calibri"/>
                <a:cs typeface="Calibri"/>
                <a:sym typeface="Calibri"/>
              </a:rPr>
              <a:t>Loss of relatively few neurons, modest number of axonal tracts--MRI is often normal in early disease</a:t>
            </a:r>
            <a:endParaRPr/>
          </a:p>
        </p:txBody>
      </p:sp>
      <p:sp>
        <p:nvSpPr>
          <p:cNvPr id="197" name="Google Shape;197;p4"/>
          <p:cNvSpPr txBox="1"/>
          <p:nvPr/>
        </p:nvSpPr>
        <p:spPr>
          <a:xfrm>
            <a:off x="152400" y="304800"/>
            <a:ext cx="3127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ph type="title"/>
          </p:nvPr>
        </p:nvSpPr>
        <p:spPr>
          <a:xfrm>
            <a:off x="457200" y="457200"/>
            <a:ext cx="8229600" cy="639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200"/>
              <a:buFont typeface="Calibri"/>
              <a:buNone/>
            </a:pPr>
            <a:r>
              <a:rPr b="1" i="0" lang="en-US" sz="3200" u="none">
                <a:solidFill>
                  <a:srgbClr val="C00000"/>
                </a:solidFill>
                <a:latin typeface="Calibri"/>
                <a:ea typeface="Calibri"/>
                <a:cs typeface="Calibri"/>
                <a:sym typeface="Calibri"/>
              </a:rPr>
              <a:t>FA – A Multisystem Disorder</a:t>
            </a:r>
            <a:br>
              <a:rPr b="1" i="0" lang="en-US" sz="3200" u="none">
                <a:solidFill>
                  <a:srgbClr val="C00000"/>
                </a:solidFill>
                <a:latin typeface="Calibri"/>
                <a:ea typeface="Calibri"/>
                <a:cs typeface="Calibri"/>
                <a:sym typeface="Calibri"/>
              </a:rPr>
            </a:br>
            <a:endParaRPr/>
          </a:p>
        </p:txBody>
      </p:sp>
      <p:sp>
        <p:nvSpPr>
          <p:cNvPr id="203" name="Google Shape;203;p5"/>
          <p:cNvSpPr txBox="1"/>
          <p:nvPr>
            <p:ph idx="1" type="body"/>
          </p:nvPr>
        </p:nvSpPr>
        <p:spPr>
          <a:xfrm>
            <a:off x="334962" y="776287"/>
            <a:ext cx="5181600" cy="5883275"/>
          </a:xfrm>
          <a:prstGeom prst="rect">
            <a:avLst/>
          </a:prstGeom>
          <a:noFill/>
          <a:ln>
            <a:noFill/>
          </a:ln>
        </p:spPr>
        <p:txBody>
          <a:bodyPr anchorCtr="0" anchor="t" bIns="45700" lIns="91425" spcFirstLastPara="1" rIns="91425" wrap="square" tIns="45700">
            <a:normAutofit/>
          </a:bodyPr>
          <a:lstStyle/>
          <a:p>
            <a:pPr indent="-284162" lvl="0" marL="341312" marR="0" rtl="0" algn="l">
              <a:lnSpc>
                <a:spcPct val="90000"/>
              </a:lnSpc>
              <a:spcBef>
                <a:spcPts val="0"/>
              </a:spcBef>
              <a:spcAft>
                <a:spcPts val="0"/>
              </a:spcAft>
              <a:buClr>
                <a:srgbClr val="000000"/>
              </a:buClr>
              <a:buSzPts val="2200"/>
              <a:buFont typeface="Arial"/>
              <a:buChar char="•"/>
            </a:pPr>
            <a:r>
              <a:rPr b="0" i="0" lang="en-US" sz="2200" u="none" cap="none" strike="noStrike">
                <a:solidFill>
                  <a:schemeClr val="dk1"/>
                </a:solidFill>
                <a:latin typeface="Calibri"/>
                <a:ea typeface="Calibri"/>
                <a:cs typeface="Calibri"/>
                <a:sym typeface="Calibri"/>
              </a:rPr>
              <a:t>Cardiac:</a:t>
            </a:r>
            <a:endParaRPr b="0" i="0" sz="2200" u="none" cap="none" strike="noStrike">
              <a:solidFill>
                <a:schemeClr val="dk1"/>
              </a:solidFill>
              <a:latin typeface="Calibri"/>
              <a:ea typeface="Calibri"/>
              <a:cs typeface="Calibri"/>
              <a:sym typeface="Calibri"/>
            </a:endParaRPr>
          </a:p>
          <a:p>
            <a:pPr indent="-171450" lvl="1" marL="514350" marR="0" rtl="0" algn="l">
              <a:lnSpc>
                <a:spcPct val="90000"/>
              </a:lnSpc>
              <a:spcBef>
                <a:spcPts val="40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Hypertrophic cardiomyopathy, progressive and severe, and early morbidity and mortality</a:t>
            </a:r>
            <a:endParaRPr/>
          </a:p>
          <a:p>
            <a:pPr indent="-171450" lvl="1" marL="514350" marR="0" rtl="0" algn="l">
              <a:lnSpc>
                <a:spcPct val="90000"/>
              </a:lnSpc>
              <a:spcBef>
                <a:spcPts val="40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Clinically significant arrhythmias</a:t>
            </a:r>
            <a:endParaRPr/>
          </a:p>
          <a:p>
            <a:pPr indent="-171450" lvl="2" marL="857250" marR="0" rtl="0" algn="l">
              <a:lnSpc>
                <a:spcPct val="90000"/>
              </a:lnSpc>
              <a:spcBef>
                <a:spcPts val="4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Atrial/ SVT </a:t>
            </a:r>
            <a:endParaRPr/>
          </a:p>
          <a:p>
            <a:pPr indent="-284162" lvl="0" marL="341312" marR="0" rtl="0" algn="l">
              <a:lnSpc>
                <a:spcPct val="90000"/>
              </a:lnSpc>
              <a:spcBef>
                <a:spcPts val="70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Endocrine: Diabetes –10-20%; &gt;65% insulin resistance</a:t>
            </a:r>
            <a:endParaRPr/>
          </a:p>
          <a:p>
            <a:pPr indent="-284162" lvl="0" marL="341312" marR="0" rtl="0" algn="l">
              <a:lnSpc>
                <a:spcPct val="90000"/>
              </a:lnSpc>
              <a:spcBef>
                <a:spcPts val="70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Skeletal abnormalities: </a:t>
            </a:r>
            <a:endParaRPr b="0" i="0" sz="2200" u="none" cap="none" strike="noStrike">
              <a:solidFill>
                <a:schemeClr val="dk1"/>
              </a:solidFill>
              <a:latin typeface="Calibri"/>
              <a:ea typeface="Calibri"/>
              <a:cs typeface="Calibri"/>
              <a:sym typeface="Calibri"/>
            </a:endParaRPr>
          </a:p>
          <a:p>
            <a:pPr indent="-284162" lvl="0" marL="341312" marR="0" rtl="0" algn="l">
              <a:lnSpc>
                <a:spcPct val="90000"/>
              </a:lnSpc>
              <a:spcBef>
                <a:spcPts val="700"/>
              </a:spcBef>
              <a:spcAft>
                <a:spcPts val="0"/>
              </a:spcAft>
              <a:buClr>
                <a:schemeClr val="dk1"/>
              </a:buClr>
              <a:buSzPts val="2200"/>
              <a:buFont typeface="Arial"/>
              <a:buNone/>
            </a:pPr>
            <a:r>
              <a:rPr b="0" i="0" lang="en-US" sz="2200" u="none" cap="none" strike="noStrike">
                <a:solidFill>
                  <a:schemeClr val="dk1"/>
                </a:solidFill>
                <a:latin typeface="Calibri"/>
                <a:ea typeface="Calibri"/>
                <a:cs typeface="Calibri"/>
                <a:sym typeface="Calibri"/>
              </a:rPr>
              <a:t>  	Scoliosis -  corrective 	surgery 	(25% of pts)</a:t>
            </a:r>
            <a:endParaRPr/>
          </a:p>
          <a:p>
            <a:pPr indent="-284162" lvl="0" marL="341312" marR="0" rtl="0" algn="l">
              <a:lnSpc>
                <a:spcPct val="90000"/>
              </a:lnSpc>
              <a:spcBef>
                <a:spcPts val="700"/>
              </a:spcBef>
              <a:spcAft>
                <a:spcPts val="0"/>
              </a:spcAft>
              <a:buClr>
                <a:schemeClr val="dk1"/>
              </a:buClr>
              <a:buSzPts val="2200"/>
              <a:buFont typeface="Arial"/>
              <a:buNone/>
            </a:pPr>
            <a:r>
              <a:rPr b="0" i="0" lang="en-US" sz="2200" u="none" cap="none" strike="noStrike">
                <a:solidFill>
                  <a:schemeClr val="dk1"/>
                </a:solidFill>
                <a:latin typeface="Calibri"/>
                <a:ea typeface="Calibri"/>
                <a:cs typeface="Calibri"/>
                <a:sym typeface="Calibri"/>
              </a:rPr>
              <a:t>	Pes cavus</a:t>
            </a:r>
            <a:endParaRPr/>
          </a:p>
          <a:p>
            <a:pPr indent="-284162" lvl="0" marL="341312" marR="0" rtl="0" algn="l">
              <a:lnSpc>
                <a:spcPct val="90000"/>
              </a:lnSpc>
              <a:spcBef>
                <a:spcPts val="70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Fatigue: Nearly all patients experience significant fatigue that impacts quality of life</a:t>
            </a:r>
            <a:endParaRPr/>
          </a:p>
          <a:p>
            <a:pPr indent="-31750" lvl="0" marL="171450" marR="0" rtl="0" algn="l">
              <a:lnSpc>
                <a:spcPct val="90000"/>
              </a:lnSpc>
              <a:spcBef>
                <a:spcPts val="750"/>
              </a:spcBef>
              <a:spcAft>
                <a:spcPts val="0"/>
              </a:spcAft>
              <a:buClr>
                <a:schemeClr val="dk1"/>
              </a:buClr>
              <a:buSzPts val="2200"/>
              <a:buFont typeface="Arial"/>
              <a:buNone/>
            </a:pPr>
            <a:r>
              <a:t/>
            </a:r>
            <a:endParaRPr b="0" i="0" sz="2200" u="none">
              <a:solidFill>
                <a:schemeClr val="dk1"/>
              </a:solidFill>
              <a:latin typeface="Calibri"/>
              <a:ea typeface="Calibri"/>
              <a:cs typeface="Calibri"/>
              <a:sym typeface="Calibri"/>
            </a:endParaRPr>
          </a:p>
        </p:txBody>
      </p:sp>
      <p:sp>
        <p:nvSpPr>
          <p:cNvPr id="204" name="Google Shape;204;p5"/>
          <p:cNvSpPr txBox="1"/>
          <p:nvPr/>
        </p:nvSpPr>
        <p:spPr>
          <a:xfrm>
            <a:off x="152400" y="304800"/>
            <a:ext cx="3127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txBox="1"/>
          <p:nvPr>
            <p:ph type="title"/>
          </p:nvPr>
        </p:nvSpPr>
        <p:spPr>
          <a:xfrm>
            <a:off x="838200" y="0"/>
            <a:ext cx="7620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600"/>
              <a:buFont typeface="Calibri"/>
              <a:buNone/>
            </a:pPr>
            <a:r>
              <a:rPr b="1" i="0" lang="en-US" sz="3600" u="none">
                <a:solidFill>
                  <a:srgbClr val="C00000"/>
                </a:solidFill>
                <a:latin typeface="Calibri"/>
                <a:ea typeface="Calibri"/>
                <a:cs typeface="Calibri"/>
                <a:sym typeface="Calibri"/>
              </a:rPr>
              <a:t>FA – Management. The past/present</a:t>
            </a:r>
            <a:endParaRPr/>
          </a:p>
        </p:txBody>
      </p:sp>
      <p:sp>
        <p:nvSpPr>
          <p:cNvPr id="210" name="Google Shape;210;p6"/>
          <p:cNvSpPr txBox="1"/>
          <p:nvPr>
            <p:ph idx="1" type="body"/>
          </p:nvPr>
        </p:nvSpPr>
        <p:spPr>
          <a:xfrm>
            <a:off x="914400" y="1143000"/>
            <a:ext cx="7456487" cy="52133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2800"/>
              <a:buFont typeface="Arial"/>
              <a:buChar char="•"/>
            </a:pPr>
            <a:r>
              <a:rPr b="0" i="0" lang="en-US" sz="2800" u="sng">
                <a:solidFill>
                  <a:schemeClr val="dk1"/>
                </a:solidFill>
                <a:latin typeface="Calibri"/>
                <a:ea typeface="Calibri"/>
                <a:cs typeface="Calibri"/>
                <a:sym typeface="Calibri"/>
              </a:rPr>
              <a:t>No treatment</a:t>
            </a:r>
            <a:r>
              <a:rPr b="0" i="0" lang="en-US" sz="2800" u="none">
                <a:solidFill>
                  <a:schemeClr val="dk1"/>
                </a:solidFill>
                <a:latin typeface="Calibri"/>
                <a:ea typeface="Calibri"/>
                <a:cs typeface="Calibri"/>
                <a:sym typeface="Calibri"/>
              </a:rPr>
              <a:t> to stop disease progression</a:t>
            </a:r>
            <a:endParaRPr/>
          </a:p>
          <a:p>
            <a:pPr indent="-228600" lvl="1" marL="628650" marR="0" rtl="0" algn="l">
              <a:lnSpc>
                <a:spcPct val="90000"/>
              </a:lnSpc>
              <a:spcBef>
                <a:spcPts val="600"/>
              </a:spcBef>
              <a:spcAft>
                <a:spcPts val="0"/>
              </a:spcAft>
              <a:buClr>
                <a:srgbClr val="000000"/>
              </a:buClr>
              <a:buSzPts val="2800"/>
              <a:buFont typeface="Arial"/>
              <a:buChar char="•"/>
            </a:pPr>
            <a:r>
              <a:rPr b="0" i="0" lang="en-US" sz="2800" u="none" cap="none" strike="noStrike">
                <a:solidFill>
                  <a:schemeClr val="dk1"/>
                </a:solidFill>
                <a:latin typeface="Calibri"/>
                <a:ea typeface="Calibri"/>
                <a:cs typeface="Calibri"/>
                <a:sym typeface="Calibri"/>
              </a:rPr>
              <a:t>Ongoing clinical trials of small molecules targeting down-stream consequences of frataxin deficiency</a:t>
            </a:r>
            <a:endParaRPr/>
          </a:p>
          <a:p>
            <a:pPr indent="-228600" lvl="0" marL="228600" marR="0" rtl="0" algn="l">
              <a:lnSpc>
                <a:spcPct val="90000"/>
              </a:lnSpc>
              <a:spcBef>
                <a:spcPts val="600"/>
              </a:spcBef>
              <a:spcAft>
                <a:spcPts val="0"/>
              </a:spcAft>
              <a:buClr>
                <a:srgbClr val="000000"/>
              </a:buClr>
              <a:buSzPts val="2800"/>
              <a:buFont typeface="Arial"/>
              <a:buChar char="•"/>
            </a:pPr>
            <a:r>
              <a:rPr b="0" i="0" lang="en-US" sz="2800" u="none">
                <a:solidFill>
                  <a:schemeClr val="dk1"/>
                </a:solidFill>
                <a:latin typeface="Calibri"/>
                <a:ea typeface="Calibri"/>
                <a:cs typeface="Calibri"/>
                <a:sym typeface="Calibri"/>
              </a:rPr>
              <a:t>Annual evaluation &amp; supportive treatment</a:t>
            </a:r>
            <a:endParaRPr/>
          </a:p>
          <a:p>
            <a:pPr indent="-228600" lvl="1" marL="628650" marR="0" rtl="0" algn="l">
              <a:lnSpc>
                <a:spcPct val="90000"/>
              </a:lnSpc>
              <a:spcBef>
                <a:spcPts val="600"/>
              </a:spcBef>
              <a:spcAft>
                <a:spcPts val="0"/>
              </a:spcAft>
              <a:buClr>
                <a:srgbClr val="000000"/>
              </a:buClr>
              <a:buSzPts val="2800"/>
              <a:buFont typeface="Arial"/>
              <a:buChar char="•"/>
            </a:pPr>
            <a:r>
              <a:rPr b="0" i="0" lang="en-US" sz="2800" u="none" cap="none" strike="noStrike">
                <a:solidFill>
                  <a:schemeClr val="dk1"/>
                </a:solidFill>
                <a:latin typeface="Calibri"/>
                <a:ea typeface="Calibri"/>
                <a:cs typeface="Calibri"/>
                <a:sym typeface="Calibri"/>
              </a:rPr>
              <a:t> Echocardiogram, EKG </a:t>
            </a:r>
            <a:endParaRPr/>
          </a:p>
          <a:p>
            <a:pPr indent="-228600" lvl="1" marL="628650" marR="0" rtl="0" algn="l">
              <a:lnSpc>
                <a:spcPct val="90000"/>
              </a:lnSpc>
              <a:spcBef>
                <a:spcPts val="600"/>
              </a:spcBef>
              <a:spcAft>
                <a:spcPts val="0"/>
              </a:spcAft>
              <a:buClr>
                <a:srgbClr val="000000"/>
              </a:buClr>
              <a:buSzPts val="2800"/>
              <a:buFont typeface="Arial"/>
              <a:buChar char="•"/>
            </a:pPr>
            <a:r>
              <a:rPr b="0" i="0" lang="en-US" sz="2800" u="none" cap="none" strike="noStrike">
                <a:solidFill>
                  <a:schemeClr val="dk1"/>
                </a:solidFill>
                <a:latin typeface="Calibri"/>
                <a:ea typeface="Calibri"/>
                <a:cs typeface="Calibri"/>
                <a:sym typeface="Calibri"/>
              </a:rPr>
              <a:t> Elevated glucose</a:t>
            </a:r>
            <a:endParaRPr/>
          </a:p>
          <a:p>
            <a:pPr indent="-228600" lvl="1" marL="628650" marR="0" rtl="0" algn="l">
              <a:lnSpc>
                <a:spcPct val="90000"/>
              </a:lnSpc>
              <a:spcBef>
                <a:spcPts val="600"/>
              </a:spcBef>
              <a:spcAft>
                <a:spcPts val="0"/>
              </a:spcAft>
              <a:buClr>
                <a:srgbClr val="000000"/>
              </a:buClr>
              <a:buSzPts val="2800"/>
              <a:buFont typeface="Arial"/>
              <a:buChar char="•"/>
            </a:pPr>
            <a:r>
              <a:rPr b="0" i="0" lang="en-US" sz="2800" u="none" cap="none" strike="noStrike">
                <a:solidFill>
                  <a:schemeClr val="dk1"/>
                </a:solidFill>
                <a:latin typeface="Calibri"/>
                <a:ea typeface="Calibri"/>
                <a:cs typeface="Calibri"/>
                <a:sym typeface="Calibri"/>
              </a:rPr>
              <a:t> Scoliosis screening (especially 7-18 y)</a:t>
            </a:r>
            <a:endParaRPr/>
          </a:p>
          <a:p>
            <a:pPr indent="-228600" lvl="1" marL="628650" marR="0" rtl="0" algn="l">
              <a:lnSpc>
                <a:spcPct val="90000"/>
              </a:lnSpc>
              <a:spcBef>
                <a:spcPts val="600"/>
              </a:spcBef>
              <a:spcAft>
                <a:spcPts val="0"/>
              </a:spcAft>
              <a:buClr>
                <a:srgbClr val="000000"/>
              </a:buClr>
              <a:buSzPts val="2800"/>
              <a:buFont typeface="Arial"/>
              <a:buChar char="•"/>
            </a:pPr>
            <a:r>
              <a:rPr b="0" i="0" lang="en-US" sz="2800" u="none" cap="none" strike="noStrike">
                <a:solidFill>
                  <a:schemeClr val="dk1"/>
                </a:solidFill>
                <a:latin typeface="Calibri"/>
                <a:ea typeface="Calibri"/>
                <a:cs typeface="Calibri"/>
                <a:sym typeface="Calibri"/>
              </a:rPr>
              <a:t> Vision and hearing screen</a:t>
            </a:r>
            <a:endParaRPr/>
          </a:p>
          <a:p>
            <a:pPr indent="-228600" lvl="1" marL="628650" marR="0" rtl="0" algn="l">
              <a:lnSpc>
                <a:spcPct val="90000"/>
              </a:lnSpc>
              <a:spcBef>
                <a:spcPts val="600"/>
              </a:spcBef>
              <a:spcAft>
                <a:spcPts val="0"/>
              </a:spcAft>
              <a:buClr>
                <a:srgbClr val="000000"/>
              </a:buClr>
              <a:buSzPts val="2800"/>
              <a:buFont typeface="Arial"/>
              <a:buChar char="•"/>
            </a:pPr>
            <a:r>
              <a:rPr b="0" i="0" lang="en-US" sz="2800" u="none" cap="none" strike="noStrike">
                <a:solidFill>
                  <a:schemeClr val="dk1"/>
                </a:solidFill>
                <a:latin typeface="Calibri"/>
                <a:ea typeface="Calibri"/>
                <a:cs typeface="Calibri"/>
                <a:sym typeface="Calibri"/>
              </a:rPr>
              <a:t> PT/OT/Speech </a:t>
            </a:r>
            <a:endParaRPr/>
          </a:p>
        </p:txBody>
      </p:sp>
      <p:sp>
        <p:nvSpPr>
          <p:cNvPr id="211" name="Google Shape;211;p6"/>
          <p:cNvSpPr txBox="1"/>
          <p:nvPr/>
        </p:nvSpPr>
        <p:spPr>
          <a:xfrm>
            <a:off x="152400" y="304800"/>
            <a:ext cx="3127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7"/>
          <p:cNvPicPr preferRelativeResize="0"/>
          <p:nvPr/>
        </p:nvPicPr>
        <p:blipFill rotWithShape="1">
          <a:blip r:embed="rId3">
            <a:alphaModFix/>
          </a:blip>
          <a:srcRect b="0" l="0" r="0" t="0"/>
          <a:stretch/>
        </p:blipFill>
        <p:spPr>
          <a:xfrm>
            <a:off x="449262" y="1047750"/>
            <a:ext cx="8229600" cy="582612"/>
          </a:xfrm>
          <a:prstGeom prst="rect">
            <a:avLst/>
          </a:prstGeom>
          <a:noFill/>
          <a:ln>
            <a:noFill/>
          </a:ln>
        </p:spPr>
      </p:pic>
      <p:sp>
        <p:nvSpPr>
          <p:cNvPr id="217" name="Google Shape;217;p7"/>
          <p:cNvSpPr txBox="1"/>
          <p:nvPr/>
        </p:nvSpPr>
        <p:spPr>
          <a:xfrm>
            <a:off x="609600" y="2932112"/>
            <a:ext cx="6400800" cy="954087"/>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66"/>
              </a:buClr>
              <a:buSzPts val="2800"/>
              <a:buFont typeface="Tahoma"/>
              <a:buNone/>
            </a:pPr>
            <a:r>
              <a:rPr b="1" i="0" lang="en-US" sz="2800" u="none" cap="none" strike="noStrike">
                <a:solidFill>
                  <a:srgbClr val="000066"/>
                </a:solidFill>
                <a:latin typeface="Tahoma"/>
                <a:ea typeface="Tahoma"/>
                <a:cs typeface="Tahoma"/>
                <a:sym typeface="Tahoma"/>
              </a:rPr>
              <a:t>Non-FA genes: &lt;30 triplets</a:t>
            </a:r>
            <a:endParaRPr/>
          </a:p>
          <a:p>
            <a:pPr indent="0" lvl="0" marL="0" marR="0" rtl="0" algn="l">
              <a:lnSpc>
                <a:spcPct val="100000"/>
              </a:lnSpc>
              <a:spcBef>
                <a:spcPts val="0"/>
              </a:spcBef>
              <a:spcAft>
                <a:spcPts val="0"/>
              </a:spcAft>
              <a:buClr>
                <a:srgbClr val="000066"/>
              </a:buClr>
              <a:buSzPts val="2800"/>
              <a:buFont typeface="Tahoma"/>
              <a:buNone/>
            </a:pPr>
            <a:r>
              <a:rPr b="1" i="0" lang="en-US" sz="2800" u="none" cap="none" strike="noStrike">
                <a:solidFill>
                  <a:srgbClr val="000066"/>
                </a:solidFill>
                <a:latin typeface="Tahoma"/>
                <a:ea typeface="Tahoma"/>
                <a:cs typeface="Tahoma"/>
                <a:sym typeface="Tahoma"/>
              </a:rPr>
              <a:t>FA genes:    	100 – 1500 triplets</a:t>
            </a:r>
            <a:endParaRPr/>
          </a:p>
        </p:txBody>
      </p:sp>
      <p:sp>
        <p:nvSpPr>
          <p:cNvPr id="218" name="Google Shape;218;p7"/>
          <p:cNvSpPr/>
          <p:nvPr/>
        </p:nvSpPr>
        <p:spPr>
          <a:xfrm>
            <a:off x="1806575" y="1585912"/>
            <a:ext cx="998537" cy="800100"/>
          </a:xfrm>
          <a:prstGeom prst="triangle">
            <a:avLst>
              <a:gd fmla="val 50000" name="adj"/>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19" name="Google Shape;219;p7"/>
          <p:cNvSpPr txBox="1"/>
          <p:nvPr/>
        </p:nvSpPr>
        <p:spPr>
          <a:xfrm>
            <a:off x="769937" y="307975"/>
            <a:ext cx="7758112" cy="369887"/>
          </a:xfrm>
          <a:prstGeom prst="rect">
            <a:avLst/>
          </a:prstGeom>
          <a:gradFill>
            <a:gsLst>
              <a:gs pos="0">
                <a:srgbClr val="A3C4FF"/>
              </a:gs>
              <a:gs pos="35000">
                <a:srgbClr val="BFD5FF"/>
              </a:gs>
              <a:gs pos="100000">
                <a:srgbClr val="E5EEFF"/>
              </a:gs>
            </a:gsLst>
            <a:lin ang="16200000" scaled="0"/>
          </a:gradFill>
          <a:ln cap="flat" cmpd="sng" w="9525">
            <a:solidFill>
              <a:srgbClr val="4A7EBB"/>
            </a:solidFill>
            <a:prstDash val="solid"/>
            <a:miter lim="800000"/>
            <a:headEnd len="sm" w="sm" type="none"/>
            <a:tailEnd len="sm" w="sm" type="none"/>
          </a:ln>
          <a:effectLst>
            <a:outerShdw blurRad="63500" dir="5400000" dist="20000">
              <a:srgbClr val="000000">
                <a:alpha val="37647"/>
              </a:srgbClr>
            </a:outerShdw>
          </a:effectLst>
        </p:spPr>
        <p:txBody>
          <a:bodyPr anchorCtr="0" anchor="ctr" bIns="0" lIns="0" spcFirstLastPara="1" rIns="0" wrap="square" tIns="0">
            <a:spAutoFit/>
          </a:bodyPr>
          <a:lstStyle/>
          <a:p>
            <a:pPr indent="-231775" lvl="0" marL="231775" marR="0" rtl="0"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Genetic basis of Friedreich ataxia: The </a:t>
            </a:r>
            <a:r>
              <a:rPr b="1" i="1" lang="en-US" sz="2400" u="none">
                <a:solidFill>
                  <a:srgbClr val="000000"/>
                </a:solidFill>
                <a:latin typeface="Calibri"/>
                <a:ea typeface="Calibri"/>
                <a:cs typeface="Calibri"/>
                <a:sym typeface="Calibri"/>
              </a:rPr>
              <a:t>FXN</a:t>
            </a:r>
            <a:r>
              <a:rPr b="1" i="0" lang="en-US" sz="2400" u="none">
                <a:solidFill>
                  <a:srgbClr val="000000"/>
                </a:solidFill>
                <a:latin typeface="Calibri"/>
                <a:ea typeface="Calibri"/>
                <a:cs typeface="Calibri"/>
                <a:sym typeface="Calibri"/>
              </a:rPr>
              <a:t> gene</a:t>
            </a:r>
            <a:endParaRPr/>
          </a:p>
        </p:txBody>
      </p:sp>
      <p:sp>
        <p:nvSpPr>
          <p:cNvPr id="220" name="Google Shape;220;p7"/>
          <p:cNvSpPr txBox="1"/>
          <p:nvPr/>
        </p:nvSpPr>
        <p:spPr>
          <a:xfrm>
            <a:off x="1538287" y="2430462"/>
            <a:ext cx="1704975" cy="2762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(GAA)100-1500</a:t>
            </a:r>
            <a:endParaRPr/>
          </a:p>
        </p:txBody>
      </p:sp>
      <p:sp>
        <p:nvSpPr>
          <p:cNvPr id="221" name="Google Shape;221;p7"/>
          <p:cNvSpPr txBox="1"/>
          <p:nvPr/>
        </p:nvSpPr>
        <p:spPr>
          <a:xfrm>
            <a:off x="152400" y="304800"/>
            <a:ext cx="3127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2" ma:contentTypeDescription="Create a new document." ma:contentTypeScope="" ma:versionID="6c87c15a0ae5479241e39e9ff42f6f54">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5be2d02bde652ed1cf3ca611b1c60687"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E045B0-79BF-400C-9942-2EFD943E8EE5}"/>
</file>

<file path=customXml/itemProps2.xml><?xml version="1.0" encoding="utf-8"?>
<ds:datastoreItem xmlns:ds="http://schemas.openxmlformats.org/officeDocument/2006/customXml" ds:itemID="{A717DA37-E041-4195-B7F9-161A5CE660DE}"/>
</file>

<file path=customXml/itemProps3.xml><?xml version="1.0" encoding="utf-8"?>
<ds:datastoreItem xmlns:ds="http://schemas.openxmlformats.org/officeDocument/2006/customXml" ds:itemID="{FE54DA9F-4498-4465-BF72-07802A331C8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lynch</dc:creator>
  <dcterms:created xsi:type="dcterms:W3CDTF">2008-03-22T11:09:30Z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