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7" r:id="rId1"/>
  </p:sldMasterIdLst>
  <p:notesMasterIdLst>
    <p:notesMasterId r:id="rId8"/>
  </p:notesMasterIdLst>
  <p:handoutMasterIdLst>
    <p:handoutMasterId r:id="rId9"/>
  </p:handoutMasterIdLst>
  <p:sldIdLst>
    <p:sldId id="256" r:id="rId2"/>
    <p:sldId id="555" r:id="rId3"/>
    <p:sldId id="556" r:id="rId4"/>
    <p:sldId id="557" r:id="rId5"/>
    <p:sldId id="558" r:id="rId6"/>
    <p:sldId id="559" r:id="rId7"/>
  </p:sldIdLst>
  <p:sldSz cx="9144000" cy="6858000" type="screen4x3"/>
  <p:notesSz cx="7086600" cy="9080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4AA7"/>
    <a:srgbClr val="0000FF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92" autoAdjust="0"/>
    <p:restoredTop sz="80749" autoAdjust="0"/>
  </p:normalViewPr>
  <p:slideViewPr>
    <p:cSldViewPr>
      <p:cViewPr varScale="1">
        <p:scale>
          <a:sx n="106" d="100"/>
          <a:sy n="106" d="100"/>
        </p:scale>
        <p:origin x="2184" y="17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4788" y="0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8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4888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8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4788" y="8624888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CD28F0BA-3C43-4AA9-A405-FA4CC000D5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80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4788" y="0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3175" y="681038"/>
            <a:ext cx="4540250" cy="3405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313238"/>
            <a:ext cx="567055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4888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624888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C55D4784-B495-4C18-92FA-C8D084F08D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1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A0E40E-8695-4063-A50B-3850DE8DF7E7}" type="slidenum">
              <a:rPr lang="en-US"/>
              <a:pPr/>
              <a:t>1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81FF57-97EC-4659-B71E-0471487F6A80}" type="slidenum">
              <a:rPr lang="en-US"/>
              <a:pPr/>
              <a:t>2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medication management, scheduling and accompanying care recipients to medical visits, and making treatment/management decisions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5D4784-B495-4C18-92FA-C8D084F08DA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28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PP_Title_B.jpg                                                 0033966FKarls G4                       C0DC18D5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 bwMode="white">
          <a:xfrm>
            <a:off x="809625" y="3429000"/>
            <a:ext cx="7800975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809625" y="4610100"/>
            <a:ext cx="7800975" cy="91440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819150" y="6477000"/>
            <a:ext cx="19050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0E2307-1E40-4E12-8716-25BFDA8E7013}" type="datetime1">
              <a:rPr lang="en-US" smtClean="0"/>
              <a:pPr/>
              <a:t>2/16/22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3124200" y="6477000"/>
            <a:ext cx="28956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it-IT"/>
              <a:t>Z. Mari: Parkinson Disease, 6/1/11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705600" y="6477000"/>
            <a:ext cx="1905000" cy="381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9625" y="63246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5CFCF5A-EA79-452C-A52C-1A2668C2E7DF}" type="datetime1">
              <a:rPr lang="en-US" smtClean="0"/>
              <a:pPr/>
              <a:t>2/16/22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Z. Mari: Parkinson Disease, 6/1/11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390525"/>
            <a:ext cx="1943100" cy="5705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390525"/>
            <a:ext cx="5676900" cy="5705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9625" y="63246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E5C4C28-BD4B-4892-9A2D-6E19BD753A9A}" type="datetime1">
              <a:rPr lang="en-US" smtClean="0"/>
              <a:pPr/>
              <a:t>2/16/22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Z. Mari: Parkinson Disease, 6/1/11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9625" y="63246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FD9D02-426E-46C9-9EE9-0DE1EF8B2838}" type="datetime1">
              <a:rPr lang="en-US" smtClean="0"/>
              <a:pPr/>
              <a:t>2/16/22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Z. Mari: Parkinson Disease, 6/1/11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9625" y="63246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B8AEBBE-F8B2-42CF-9895-E86A608384EB}" type="datetime1">
              <a:rPr lang="en-US" smtClean="0"/>
              <a:pPr/>
              <a:t>2/16/22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Z. Mari: Parkinson Disease, 6/1/11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2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9625" y="63246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1FAA6B6-10E5-4810-BC9F-DA72D8452E73}" type="datetime1">
              <a:rPr lang="en-US" smtClean="0"/>
              <a:pPr/>
              <a:t>2/16/22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Z. Mari: Parkinson Disease, 6/1/11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9625" y="63246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D18D072-EF12-4AA2-BD71-ABC68B06D0E2}" type="datetime1">
              <a:rPr lang="en-US" smtClean="0"/>
              <a:pPr/>
              <a:t>2/16/22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Z. Mari: Parkinson Disease, 6/1/11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9625" y="63246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CDBF60-6CC3-4B74-A60D-3486985E4346}" type="datetime1">
              <a:rPr lang="en-US" smtClean="0"/>
              <a:pPr/>
              <a:t>2/16/22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Z. Mari: Parkinson Disease, 6/1/11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9625" y="63246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2714818-984F-4759-BF72-A33BDC1963BD}" type="datetime1">
              <a:rPr lang="en-US" smtClean="0"/>
              <a:pPr/>
              <a:t>2/16/22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Z. Mari: Parkinson Disease, 6/1/11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9625" y="63246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EA7E191-5F94-4FC1-B823-BD7CABF7FA06}" type="datetime1">
              <a:rPr lang="en-US" smtClean="0"/>
              <a:pPr/>
              <a:t>2/16/22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Z. Mari: Parkinson Disease, 6/1/11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9625" y="63246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8856D55-EFBE-4F9B-8A5F-09D42CA22A9B}" type="datetime1">
              <a:rPr lang="en-US" smtClean="0"/>
              <a:pPr/>
              <a:t>2/16/22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Z. Mari: Parkinson Disease, 6/1/11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PP_Second_B.jpg                                                0033966FKarls G4                       C0DC18D5: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76200" y="914400"/>
            <a:ext cx="77724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76200" y="1981200"/>
            <a:ext cx="85058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667500" y="63246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254B8E"/>
                </a:solidFill>
                <a:latin typeface="+mn-lt"/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254B8E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254B8E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254B8E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254B8E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276600"/>
            <a:ext cx="8839200" cy="1143000"/>
          </a:xfrm>
        </p:spPr>
        <p:txBody>
          <a:bodyPr/>
          <a:lstStyle/>
          <a:p>
            <a:r>
              <a:rPr lang="en-US" sz="3300" dirty="0"/>
              <a:t>Caring for the Care Partner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0" y="5791200"/>
            <a:ext cx="9144000" cy="990600"/>
          </a:xfrm>
          <a:prstGeom prst="rect">
            <a:avLst/>
          </a:prstGeom>
          <a:solidFill>
            <a:srgbClr val="104A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white">
          <a:xfrm>
            <a:off x="76200" y="5867400"/>
            <a:ext cx="8991600" cy="831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4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254B8E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254B8E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254B8E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54B8E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54B8E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54B8E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54B8E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54B8E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600" dirty="0"/>
              <a:t>Liana S. Rosenthal, MD, PhD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Associate Professor, Department of Neurology, JHU School of Medicine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Director, JHU Ataxia Clinic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8353425" cy="685800"/>
          </a:xfrm>
        </p:spPr>
        <p:txBody>
          <a:bodyPr/>
          <a:lstStyle/>
          <a:p>
            <a:r>
              <a:rPr lang="en-US" sz="4800" dirty="0"/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763000" cy="49530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Care partner burden: “The strain or load borne by a person who cares for a chronically ill, disabled, or elderly family member.” </a:t>
            </a:r>
          </a:p>
          <a:p>
            <a:pPr lvl="1"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Includes personal feelings of </a:t>
            </a:r>
            <a:r>
              <a:rPr lang="en-US" dirty="0" err="1">
                <a:solidFill>
                  <a:schemeClr val="tx1"/>
                </a:solidFill>
              </a:rPr>
              <a:t>carers</a:t>
            </a:r>
            <a:r>
              <a:rPr lang="en-US" dirty="0">
                <a:solidFill>
                  <a:schemeClr val="tx1"/>
                </a:solidFill>
              </a:rPr>
              <a:t> while performing caring function and events related to negative caring experiences</a:t>
            </a:r>
          </a:p>
          <a:p>
            <a:pPr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Refers to psychological pain, physical health issues, financial and social strains, impaired family relationships, a sense of hopelessness and other negative outcomes of care tasks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260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E31CC-CD9C-B445-845E-F252CB704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 of care partners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68A78-56CA-2941-8D14-70640DB6A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975" y="1828800"/>
            <a:ext cx="8505825" cy="41148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In 2009, 65.7 million individuals in the US served as unpaid family care partners</a:t>
            </a:r>
          </a:p>
          <a:p>
            <a:pPr lvl="1"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Mostly women</a:t>
            </a:r>
          </a:p>
          <a:p>
            <a:pPr lvl="1"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20.5 hours per week providing care, with 20% spending more than 40 hours per week</a:t>
            </a:r>
          </a:p>
          <a:p>
            <a:pPr lvl="1"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Includes basic and instrumental activities of daily living and medical support</a:t>
            </a:r>
          </a:p>
          <a:p>
            <a:pPr lvl="1"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Care partner also provides emotional support and comfort</a:t>
            </a:r>
          </a:p>
        </p:txBody>
      </p:sp>
    </p:spTree>
    <p:extLst>
      <p:ext uri="{BB962C8B-B14F-4D97-AF65-F5344CB8AC3E}">
        <p14:creationId xmlns:p14="http://schemas.microsoft.com/office/powerpoint/2010/main" val="3752097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D2676-6FF0-1F4C-B261-09F882DEE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381000"/>
            <a:ext cx="7772400" cy="600075"/>
          </a:xfrm>
        </p:spPr>
        <p:txBody>
          <a:bodyPr/>
          <a:lstStyle/>
          <a:p>
            <a:r>
              <a:rPr lang="en-US" dirty="0"/>
              <a:t>Spousal care partners have more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014A5-4395-B940-8406-0FBE3C89C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981200"/>
            <a:ext cx="8915400" cy="41148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More likely to live with the care recipient</a:t>
            </a:r>
          </a:p>
          <a:p>
            <a:pPr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Have little choice in taking on the role</a:t>
            </a:r>
          </a:p>
          <a:p>
            <a:pPr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Less aware of the toll it is taking on them</a:t>
            </a:r>
          </a:p>
          <a:p>
            <a:pPr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More vulnerable because of age and other medical conditions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785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E0241-7C78-FC48-BA95-4FE2120B0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390525"/>
            <a:ext cx="7772400" cy="600075"/>
          </a:xfrm>
        </p:spPr>
        <p:txBody>
          <a:bodyPr/>
          <a:lstStyle/>
          <a:p>
            <a:r>
              <a:rPr lang="en-US" dirty="0"/>
              <a:t>Things that increase likelihood of developing care partner burden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B31F4-5DC0-EF4B-A018-1F05A1595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Lower education level</a:t>
            </a:r>
          </a:p>
          <a:p>
            <a:pPr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Living with the care recipient</a:t>
            </a:r>
          </a:p>
          <a:p>
            <a:pPr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Depression</a:t>
            </a:r>
          </a:p>
          <a:p>
            <a:pPr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Financial stress</a:t>
            </a:r>
          </a:p>
          <a:p>
            <a:pPr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Higher number of hours spent care giving</a:t>
            </a:r>
          </a:p>
          <a:p>
            <a:pPr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Lack of choice in being a care partner</a:t>
            </a:r>
          </a:p>
          <a:p>
            <a:pPr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Social isolation</a:t>
            </a:r>
          </a:p>
        </p:txBody>
      </p:sp>
    </p:spTree>
    <p:extLst>
      <p:ext uri="{BB962C8B-B14F-4D97-AF65-F5344CB8AC3E}">
        <p14:creationId xmlns:p14="http://schemas.microsoft.com/office/powerpoint/2010/main" val="1546663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DF2D3-8C1A-3D4F-AF0C-CE6E56E9E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381000"/>
            <a:ext cx="7772400" cy="600075"/>
          </a:xfrm>
        </p:spPr>
        <p:txBody>
          <a:bodyPr/>
          <a:lstStyle/>
          <a:p>
            <a:r>
              <a:rPr lang="en-US" dirty="0"/>
              <a:t>Ways to reduce care partner burden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5CC8B-8C2F-114D-AF76-292F2B5DD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752600"/>
            <a:ext cx="8763000" cy="53340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Partner with the doctor to function as a member of the care team</a:t>
            </a:r>
          </a:p>
          <a:p>
            <a:pPr lvl="1"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Care partner needs should be articulated during doctors’ visit</a:t>
            </a:r>
          </a:p>
          <a:p>
            <a:pPr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Improve self-care and maintain your health</a:t>
            </a:r>
          </a:p>
          <a:p>
            <a:pPr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Educate yourself about the illness</a:t>
            </a:r>
          </a:p>
          <a:p>
            <a:pPr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Use technological support</a:t>
            </a:r>
          </a:p>
          <a:p>
            <a:pPr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Coordinate/obtain assistance with care</a:t>
            </a:r>
          </a:p>
          <a:p>
            <a:pPr>
              <a:buClr>
                <a:srgbClr val="FF0000"/>
              </a:buClr>
            </a:pPr>
            <a:r>
              <a:rPr lang="en-US" dirty="0">
                <a:solidFill>
                  <a:schemeClr val="tx1"/>
                </a:solidFill>
              </a:rPr>
              <a:t>Access/use respite care</a:t>
            </a:r>
          </a:p>
        </p:txBody>
      </p:sp>
    </p:spTree>
    <p:extLst>
      <p:ext uri="{BB962C8B-B14F-4D97-AF65-F5344CB8AC3E}">
        <p14:creationId xmlns:p14="http://schemas.microsoft.com/office/powerpoint/2010/main" val="3178373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JH_white-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D--Update in PD_tumultyCME_04242017" id="{0BC14045-BFB9-3140-ADF8-642A3D8EE2B7}" vid="{B65AA7CE-B72D-574F-B68D-42A4838B70E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1783F9E39C6143B2942F3815AD199D" ma:contentTypeVersion="13" ma:contentTypeDescription="Create a new document." ma:contentTypeScope="" ma:versionID="c5f9d831a499722bf1620d6787ce8ef9">
  <xsd:schema xmlns:xsd="http://www.w3.org/2001/XMLSchema" xmlns:xs="http://www.w3.org/2001/XMLSchema" xmlns:p="http://schemas.microsoft.com/office/2006/metadata/properties" xmlns:ns2="4f7f5c37-561b-4b06-8e12-e4d5776365ef" xmlns:ns3="166e0ee6-762f-4334-8215-880370ecf749" targetNamespace="http://schemas.microsoft.com/office/2006/metadata/properties" ma:root="true" ma:fieldsID="2fbeb563e2c790bd008335b132ccec5b" ns2:_="" ns3:_="">
    <xsd:import namespace="4f7f5c37-561b-4b06-8e12-e4d5776365ef"/>
    <xsd:import namespace="166e0ee6-762f-4334-8215-880370ecf7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7f5c37-561b-4b06-8e12-e4d5776365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6e0ee6-762f-4334-8215-880370ecf74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6976DE5-FCCD-42A3-A4FE-B531E3AEB859}"/>
</file>

<file path=customXml/itemProps2.xml><?xml version="1.0" encoding="utf-8"?>
<ds:datastoreItem xmlns:ds="http://schemas.openxmlformats.org/officeDocument/2006/customXml" ds:itemID="{E978BAEA-42C3-4A89-B1DB-B015EC9426C6}"/>
</file>

<file path=customXml/itemProps3.xml><?xml version="1.0" encoding="utf-8"?>
<ds:datastoreItem xmlns:ds="http://schemas.openxmlformats.org/officeDocument/2006/customXml" ds:itemID="{D88999E5-58F3-4938-ACC1-DAB00842CA6D}"/>
</file>

<file path=docProps/app.xml><?xml version="1.0" encoding="utf-8"?>
<Properties xmlns="http://schemas.openxmlformats.org/officeDocument/2006/extended-properties" xmlns:vt="http://schemas.openxmlformats.org/officeDocument/2006/docPropsVTypes">
  <Template>TEMPLATE_JH_white-1</Template>
  <TotalTime>503</TotalTime>
  <Words>312</Words>
  <Application>Microsoft Macintosh PowerPoint</Application>
  <PresentationFormat>On-screen Show (4:3)</PresentationFormat>
  <Paragraphs>39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</vt:lpstr>
      <vt:lpstr>Times New Roman</vt:lpstr>
      <vt:lpstr>TEMPLATE_JH_white-1</vt:lpstr>
      <vt:lpstr>Caring for the Care Partner</vt:lpstr>
      <vt:lpstr>Definition</vt:lpstr>
      <vt:lpstr>Demographics of care partners</vt:lpstr>
      <vt:lpstr>Spousal care partners have more challenges</vt:lpstr>
      <vt:lpstr>Things that increase likelihood of developing care partner burden</vt:lpstr>
      <vt:lpstr>Ways to reduce care partner burden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Caring for the Care Partner</dc:title>
  <dc:creator>Liana Rosenthal</dc:creator>
  <cp:lastModifiedBy>Liana Rosenthal</cp:lastModifiedBy>
  <cp:revision>3</cp:revision>
  <dcterms:created xsi:type="dcterms:W3CDTF">2022-02-16T07:26:43Z</dcterms:created>
  <dcterms:modified xsi:type="dcterms:W3CDTF">2022-02-16T15:50:01Z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0x010100B51783F9E39C6143B2942F3815AD199D</vt:lpwstr>
  </property>
</Properties>
</file>