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2"/>
  </p:notesMasterIdLst>
  <p:sldIdLst>
    <p:sldId id="256" r:id="rId5"/>
    <p:sldId id="257" r:id="rId6"/>
    <p:sldId id="259" r:id="rId7"/>
    <p:sldId id="314" r:id="rId8"/>
    <p:sldId id="418" r:id="rId9"/>
    <p:sldId id="262" r:id="rId10"/>
    <p:sldId id="272" r:id="rId11"/>
    <p:sldId id="415" r:id="rId12"/>
    <p:sldId id="432" r:id="rId13"/>
    <p:sldId id="419" r:id="rId14"/>
    <p:sldId id="421" r:id="rId15"/>
    <p:sldId id="414" r:id="rId16"/>
    <p:sldId id="261" r:id="rId17"/>
    <p:sldId id="444" r:id="rId18"/>
    <p:sldId id="422" r:id="rId19"/>
    <p:sldId id="438" r:id="rId20"/>
    <p:sldId id="427" r:id="rId21"/>
    <p:sldId id="428" r:id="rId22"/>
    <p:sldId id="425" r:id="rId23"/>
    <p:sldId id="440" r:id="rId24"/>
    <p:sldId id="426" r:id="rId25"/>
    <p:sldId id="431" r:id="rId26"/>
    <p:sldId id="430" r:id="rId27"/>
    <p:sldId id="441" r:id="rId28"/>
    <p:sldId id="423" r:id="rId29"/>
    <p:sldId id="443" r:id="rId30"/>
    <p:sldId id="265" r:id="rId31"/>
    <p:sldId id="351" r:id="rId32"/>
    <p:sldId id="437" r:id="rId33"/>
    <p:sldId id="335" r:id="rId34"/>
    <p:sldId id="294" r:id="rId35"/>
    <p:sldId id="329" r:id="rId36"/>
    <p:sldId id="442" r:id="rId37"/>
    <p:sldId id="345" r:id="rId38"/>
    <p:sldId id="346" r:id="rId39"/>
    <p:sldId id="434" r:id="rId40"/>
    <p:sldId id="43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o, Ziyang" initials="ZZ" lastIdx="1" clrIdx="0">
    <p:extLst>
      <p:ext uri="{19B8F6BF-5375-455C-9EA6-DF929625EA0E}">
        <p15:presenceInfo xmlns:p15="http://schemas.microsoft.com/office/powerpoint/2012/main" userId="S::zhaok@umich.edu::9f7fea28-39c5-4783-85b6-e88e4f14373f" providerId="AD"/>
      </p:ext>
    </p:extLst>
  </p:cmAuthor>
  <p:cmAuthor id="2" name="McLoughlin, Hayley" initials="MH" lastIdx="3" clrIdx="1">
    <p:extLst>
      <p:ext uri="{19B8F6BF-5375-455C-9EA6-DF929625EA0E}">
        <p15:presenceInfo xmlns:p15="http://schemas.microsoft.com/office/powerpoint/2012/main" userId="S::hayleymc@med.umich.edu::a9f520c3-d892-44b5-b7c3-6fee8fcbf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50"/>
    <a:srgbClr val="002567"/>
    <a:srgbClr val="00A3E0"/>
    <a:srgbClr val="0055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0270" autoAdjust="0"/>
  </p:normalViewPr>
  <p:slideViewPr>
    <p:cSldViewPr snapToGrid="0">
      <p:cViewPr varScale="1">
        <p:scale>
          <a:sx n="69" d="100"/>
          <a:sy n="69" d="100"/>
        </p:scale>
        <p:origin x="1214" y="72"/>
      </p:cViewPr>
      <p:guideLst/>
    </p:cSldViewPr>
  </p:slideViewPr>
  <p:notesTextViewPr>
    <p:cViewPr>
      <p:scale>
        <a:sx n="100" d="100"/>
        <a:sy n="100" d="100"/>
      </p:scale>
      <p:origin x="0" y="0"/>
    </p:cViewPr>
  </p:notesTextViewPr>
  <p:sorterViewPr>
    <p:cViewPr>
      <p:scale>
        <a:sx n="100" d="100"/>
        <a:sy n="100" d="100"/>
      </p:scale>
      <p:origin x="0" y="-6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FED11-B92B-4DEF-849E-393988D9BC72}" type="doc">
      <dgm:prSet loTypeId="urn:microsoft.com/office/officeart/2005/8/layout/vList3" loCatId="list" qsTypeId="urn:microsoft.com/office/officeart/2005/8/quickstyle/simple1" qsCatId="simple" csTypeId="urn:microsoft.com/office/officeart/2005/8/colors/accent1_2" csCatId="accent1" phldr="1"/>
      <dgm:spPr/>
    </dgm:pt>
    <dgm:pt modelId="{0669CA4A-A797-4963-BAD5-5808F6D774E6}">
      <dgm:prSet phldrT="[Text]" custT="1"/>
      <dgm:spPr>
        <a:solidFill>
          <a:srgbClr val="002567"/>
        </a:solidFill>
      </dgm:spPr>
      <dgm:t>
        <a:bodyPr/>
        <a:lstStyle/>
        <a:p>
          <a:pPr algn="r"/>
          <a:r>
            <a:rPr lang="en-US" sz="1800" b="1" dirty="0">
              <a:latin typeface="Roboto" panose="02000000000000000000" pitchFamily="2" charset="0"/>
              <a:ea typeface="Roboto" panose="02000000000000000000" pitchFamily="2" charset="0"/>
            </a:rPr>
            <a:t>The information provided by speakers in any presentation made as part of the 2022 NAF Annual Ataxia Conference is for informational use only.</a:t>
          </a:r>
          <a:endParaRPr lang="en-US" sz="1800" dirty="0">
            <a:latin typeface="Roboto" panose="02000000000000000000" pitchFamily="2" charset="0"/>
            <a:ea typeface="Roboto" panose="02000000000000000000" pitchFamily="2" charset="0"/>
          </a:endParaRPr>
        </a:p>
      </dgm:t>
    </dgm:pt>
    <dgm:pt modelId="{F31F77A3-3F6B-46FB-8E3C-90021AABDA01}" type="parTrans" cxnId="{4D4E4931-D4AF-47CB-AEDF-B769AF44D03B}">
      <dgm:prSet/>
      <dgm:spPr/>
      <dgm:t>
        <a:bodyPr/>
        <a:lstStyle/>
        <a:p>
          <a:endParaRPr lang="en-US"/>
        </a:p>
      </dgm:t>
    </dgm:pt>
    <dgm:pt modelId="{B3F63022-78B6-4B1B-B825-590754F01C52}" type="sibTrans" cxnId="{4D4E4931-D4AF-47CB-AEDF-B769AF44D03B}">
      <dgm:prSet/>
      <dgm:spPr/>
      <dgm:t>
        <a:bodyPr/>
        <a:lstStyle/>
        <a:p>
          <a:endParaRPr lang="en-US"/>
        </a:p>
      </dgm:t>
    </dgm:pt>
    <dgm:pt modelId="{BE4979F0-5568-4D96-817D-B79478B6A987}">
      <dgm:prSet phldrT="[Text]" custT="1"/>
      <dgm:spPr>
        <a:solidFill>
          <a:srgbClr val="002567"/>
        </a:solidFill>
      </dgm:spPr>
      <dgm:t>
        <a:bodyPr/>
        <a:lstStyle/>
        <a:p>
          <a:pPr algn="r"/>
          <a:r>
            <a:rPr lang="en-US" sz="1800" b="1" dirty="0">
              <a:latin typeface="Roboto" panose="02000000000000000000" pitchFamily="2" charset="0"/>
              <a:ea typeface="Roboto" panose="02000000000000000000" pitchFamily="2" charset="0"/>
            </a:rPr>
            <a:t>Products or series mentioned during these presentations does not imply endorsement by NAF</a:t>
          </a:r>
          <a:endParaRPr lang="en-US" sz="1800" dirty="0">
            <a:latin typeface="Roboto" panose="02000000000000000000" pitchFamily="2" charset="0"/>
            <a:ea typeface="Roboto" panose="02000000000000000000" pitchFamily="2" charset="0"/>
          </a:endParaRPr>
        </a:p>
      </dgm:t>
    </dgm:pt>
    <dgm:pt modelId="{2B28D49E-26BD-46BA-A022-FDBA5F0352C6}" type="parTrans" cxnId="{7C585DC8-DED1-4BE6-8B43-3A20E142AEA2}">
      <dgm:prSet/>
      <dgm:spPr/>
      <dgm:t>
        <a:bodyPr/>
        <a:lstStyle/>
        <a:p>
          <a:endParaRPr lang="en-US"/>
        </a:p>
      </dgm:t>
    </dgm:pt>
    <dgm:pt modelId="{161399E2-C396-4EF3-907A-9C4244B3841F}" type="sibTrans" cxnId="{7C585DC8-DED1-4BE6-8B43-3A20E142AEA2}">
      <dgm:prSet/>
      <dgm:spPr/>
      <dgm:t>
        <a:bodyPr/>
        <a:lstStyle/>
        <a:p>
          <a:endParaRPr lang="en-US"/>
        </a:p>
      </dgm:t>
    </dgm:pt>
    <dgm:pt modelId="{9AD856C3-F7E4-4C1E-A752-9677AD9647D4}">
      <dgm:prSet phldrT="[Text]" custT="1"/>
      <dgm:spPr>
        <a:solidFill>
          <a:srgbClr val="002567"/>
        </a:solidFill>
      </dgm:spPr>
      <dgm:t>
        <a:bodyPr/>
        <a:lstStyle/>
        <a:p>
          <a:pPr algn="r"/>
          <a:r>
            <a:rPr lang="en-US" sz="1600" b="1" dirty="0">
              <a:latin typeface="Roboto" panose="02000000000000000000" pitchFamily="2" charset="0"/>
              <a:ea typeface="Roboto" panose="02000000000000000000" pitchFamily="2" charset="0"/>
            </a:rPr>
            <a:t>NAF encourages all attendees to consult with their primary care provider, neurologist, or other healthcare provider about any advice, exercise, therapies, medication, treatment, nutritional supplement, or regimen that may have been mentioned as part of any presentation</a:t>
          </a:r>
          <a:r>
            <a:rPr lang="en-US" sz="1600" b="1" dirty="0"/>
            <a:t>.</a:t>
          </a:r>
          <a:endParaRPr lang="en-US" sz="1600" dirty="0"/>
        </a:p>
      </dgm:t>
    </dgm:pt>
    <dgm:pt modelId="{A6D36927-1032-46E4-BDD9-A7F9B73DFCA9}" type="sibTrans" cxnId="{65C5320C-B2F2-468C-B84C-BAEB6225D283}">
      <dgm:prSet/>
      <dgm:spPr/>
      <dgm:t>
        <a:bodyPr/>
        <a:lstStyle/>
        <a:p>
          <a:endParaRPr lang="en-US"/>
        </a:p>
      </dgm:t>
    </dgm:pt>
    <dgm:pt modelId="{8C9D4521-A45F-4706-BA02-093A797D24B1}" type="parTrans" cxnId="{65C5320C-B2F2-468C-B84C-BAEB6225D283}">
      <dgm:prSet/>
      <dgm:spPr/>
      <dgm:t>
        <a:bodyPr/>
        <a:lstStyle/>
        <a:p>
          <a:endParaRPr lang="en-US"/>
        </a:p>
      </dgm:t>
    </dgm:pt>
    <dgm:pt modelId="{26399A93-00B2-4111-B554-40ADDAFA1624}" type="pres">
      <dgm:prSet presAssocID="{000FED11-B92B-4DEF-849E-393988D9BC72}" presName="linearFlow" presStyleCnt="0">
        <dgm:presLayoutVars>
          <dgm:dir/>
          <dgm:resizeHandles val="exact"/>
        </dgm:presLayoutVars>
      </dgm:prSet>
      <dgm:spPr/>
    </dgm:pt>
    <dgm:pt modelId="{4AD0BB32-368A-4C52-B05C-E29F31994C44}" type="pres">
      <dgm:prSet presAssocID="{0669CA4A-A797-4963-BAD5-5808F6D774E6}" presName="composite" presStyleCnt="0"/>
      <dgm:spPr/>
    </dgm:pt>
    <dgm:pt modelId="{806EE8AE-F692-47A8-B8A6-6748781AC494}" type="pres">
      <dgm:prSet presAssocID="{0669CA4A-A797-4963-BAD5-5808F6D774E6}" presName="imgShp" presStyleLbl="fgImgPlace1" presStyleIdx="0" presStyleCnt="3" custLinFactNeighborX="-6075" custLinFactNeighborY="6826"/>
      <dgm:spPr>
        <a:solidFill>
          <a:srgbClr val="FFC000"/>
        </a:solidFill>
      </dgm:spPr>
    </dgm:pt>
    <dgm:pt modelId="{17C983CE-A0EC-42A3-B0D8-E9B9A8594F5F}" type="pres">
      <dgm:prSet presAssocID="{0669CA4A-A797-4963-BAD5-5808F6D774E6}" presName="txShp" presStyleLbl="node1" presStyleIdx="0" presStyleCnt="3">
        <dgm:presLayoutVars>
          <dgm:bulletEnabled val="1"/>
        </dgm:presLayoutVars>
      </dgm:prSet>
      <dgm:spPr/>
    </dgm:pt>
    <dgm:pt modelId="{426A42D5-F38A-4FEC-BC8B-18B36BF71F7E}" type="pres">
      <dgm:prSet presAssocID="{B3F63022-78B6-4B1B-B825-590754F01C52}" presName="spacing" presStyleCnt="0"/>
      <dgm:spPr/>
    </dgm:pt>
    <dgm:pt modelId="{9165A5D7-8823-4B2D-B676-8700CAF083A7}" type="pres">
      <dgm:prSet presAssocID="{9AD856C3-F7E4-4C1E-A752-9677AD9647D4}" presName="composite" presStyleCnt="0"/>
      <dgm:spPr/>
    </dgm:pt>
    <dgm:pt modelId="{9EC63E2D-1E71-4577-962A-7D2160EE368A}" type="pres">
      <dgm:prSet presAssocID="{9AD856C3-F7E4-4C1E-A752-9677AD9647D4}" presName="imgShp" presStyleLbl="fgImgPlace1" presStyleIdx="1" presStyleCnt="3"/>
      <dgm:spPr>
        <a:solidFill>
          <a:srgbClr val="FFC000"/>
        </a:solidFill>
      </dgm:spPr>
    </dgm:pt>
    <dgm:pt modelId="{75082FA1-1725-4669-AA6B-BE1EC917CFBE}" type="pres">
      <dgm:prSet presAssocID="{9AD856C3-F7E4-4C1E-A752-9677AD9647D4}" presName="txShp" presStyleLbl="node1" presStyleIdx="1" presStyleCnt="3" custScaleY="110165">
        <dgm:presLayoutVars>
          <dgm:bulletEnabled val="1"/>
        </dgm:presLayoutVars>
      </dgm:prSet>
      <dgm:spPr/>
    </dgm:pt>
    <dgm:pt modelId="{6F3D81CD-9FF1-4A5C-9423-FBB38269A3FA}" type="pres">
      <dgm:prSet presAssocID="{A6D36927-1032-46E4-BDD9-A7F9B73DFCA9}" presName="spacing" presStyleCnt="0"/>
      <dgm:spPr/>
    </dgm:pt>
    <dgm:pt modelId="{EA070E7F-176A-4DFC-87BA-CD24F779C74B}" type="pres">
      <dgm:prSet presAssocID="{BE4979F0-5568-4D96-817D-B79478B6A987}" presName="composite" presStyleCnt="0"/>
      <dgm:spPr/>
    </dgm:pt>
    <dgm:pt modelId="{D0DD2A09-FC23-4315-B927-D28884AF14C1}" type="pres">
      <dgm:prSet presAssocID="{BE4979F0-5568-4D96-817D-B79478B6A987}" presName="imgShp" presStyleLbl="fgImgPlace1" presStyleIdx="2" presStyleCnt="3"/>
      <dgm:spPr>
        <a:solidFill>
          <a:srgbClr val="FFC000"/>
        </a:solidFill>
      </dgm:spPr>
    </dgm:pt>
    <dgm:pt modelId="{09D75589-8C84-434B-BFE3-049743FB8547}" type="pres">
      <dgm:prSet presAssocID="{BE4979F0-5568-4D96-817D-B79478B6A987}" presName="txShp" presStyleLbl="node1" presStyleIdx="2" presStyleCnt="3">
        <dgm:presLayoutVars>
          <dgm:bulletEnabled val="1"/>
        </dgm:presLayoutVars>
      </dgm:prSet>
      <dgm:spPr/>
    </dgm:pt>
  </dgm:ptLst>
  <dgm:cxnLst>
    <dgm:cxn modelId="{65C5320C-B2F2-468C-B84C-BAEB6225D283}" srcId="{000FED11-B92B-4DEF-849E-393988D9BC72}" destId="{9AD856C3-F7E4-4C1E-A752-9677AD9647D4}" srcOrd="1" destOrd="0" parTransId="{8C9D4521-A45F-4706-BA02-093A797D24B1}" sibTransId="{A6D36927-1032-46E4-BDD9-A7F9B73DFCA9}"/>
    <dgm:cxn modelId="{83E1D827-23E6-4D41-98C1-98BF5EFCC53F}" type="presOf" srcId="{9AD856C3-F7E4-4C1E-A752-9677AD9647D4}" destId="{75082FA1-1725-4669-AA6B-BE1EC917CFBE}" srcOrd="0" destOrd="0" presId="urn:microsoft.com/office/officeart/2005/8/layout/vList3"/>
    <dgm:cxn modelId="{4D4E4931-D4AF-47CB-AEDF-B769AF44D03B}" srcId="{000FED11-B92B-4DEF-849E-393988D9BC72}" destId="{0669CA4A-A797-4963-BAD5-5808F6D774E6}" srcOrd="0" destOrd="0" parTransId="{F31F77A3-3F6B-46FB-8E3C-90021AABDA01}" sibTransId="{B3F63022-78B6-4B1B-B825-590754F01C52}"/>
    <dgm:cxn modelId="{0BFB7444-A64D-4E0B-A421-0C97CFBE704C}" type="presOf" srcId="{000FED11-B92B-4DEF-849E-393988D9BC72}" destId="{26399A93-00B2-4111-B554-40ADDAFA1624}" srcOrd="0" destOrd="0" presId="urn:microsoft.com/office/officeart/2005/8/layout/vList3"/>
    <dgm:cxn modelId="{D5DAE1B2-9934-4884-AC08-E9FA81E62423}" type="presOf" srcId="{0669CA4A-A797-4963-BAD5-5808F6D774E6}" destId="{17C983CE-A0EC-42A3-B0D8-E9B9A8594F5F}" srcOrd="0" destOrd="0" presId="urn:microsoft.com/office/officeart/2005/8/layout/vList3"/>
    <dgm:cxn modelId="{FD965BBD-EB1B-45AC-A81F-727EA41C164D}" type="presOf" srcId="{BE4979F0-5568-4D96-817D-B79478B6A987}" destId="{09D75589-8C84-434B-BFE3-049743FB8547}" srcOrd="0" destOrd="0" presId="urn:microsoft.com/office/officeart/2005/8/layout/vList3"/>
    <dgm:cxn modelId="{7C585DC8-DED1-4BE6-8B43-3A20E142AEA2}" srcId="{000FED11-B92B-4DEF-849E-393988D9BC72}" destId="{BE4979F0-5568-4D96-817D-B79478B6A987}" srcOrd="2" destOrd="0" parTransId="{2B28D49E-26BD-46BA-A022-FDBA5F0352C6}" sibTransId="{161399E2-C396-4EF3-907A-9C4244B3841F}"/>
    <dgm:cxn modelId="{609E2090-B0F7-4255-91B9-8D3465F6DDB6}" type="presParOf" srcId="{26399A93-00B2-4111-B554-40ADDAFA1624}" destId="{4AD0BB32-368A-4C52-B05C-E29F31994C44}" srcOrd="0" destOrd="0" presId="urn:microsoft.com/office/officeart/2005/8/layout/vList3"/>
    <dgm:cxn modelId="{7D191B27-FA4C-4270-9546-BB7D69D7CC55}" type="presParOf" srcId="{4AD0BB32-368A-4C52-B05C-E29F31994C44}" destId="{806EE8AE-F692-47A8-B8A6-6748781AC494}" srcOrd="0" destOrd="0" presId="urn:microsoft.com/office/officeart/2005/8/layout/vList3"/>
    <dgm:cxn modelId="{C7D6EB09-27E2-4477-BF11-5C53A863FF28}" type="presParOf" srcId="{4AD0BB32-368A-4C52-B05C-E29F31994C44}" destId="{17C983CE-A0EC-42A3-B0D8-E9B9A8594F5F}" srcOrd="1" destOrd="0" presId="urn:microsoft.com/office/officeart/2005/8/layout/vList3"/>
    <dgm:cxn modelId="{6A6C851E-5B4C-4DAC-8F35-FDC394D85455}" type="presParOf" srcId="{26399A93-00B2-4111-B554-40ADDAFA1624}" destId="{426A42D5-F38A-4FEC-BC8B-18B36BF71F7E}" srcOrd="1" destOrd="0" presId="urn:microsoft.com/office/officeart/2005/8/layout/vList3"/>
    <dgm:cxn modelId="{BABB3361-F999-4874-9C08-C88DCC64F82A}" type="presParOf" srcId="{26399A93-00B2-4111-B554-40ADDAFA1624}" destId="{9165A5D7-8823-4B2D-B676-8700CAF083A7}" srcOrd="2" destOrd="0" presId="urn:microsoft.com/office/officeart/2005/8/layout/vList3"/>
    <dgm:cxn modelId="{DA229EAC-DBCC-4539-A874-191EE7EF1B3A}" type="presParOf" srcId="{9165A5D7-8823-4B2D-B676-8700CAF083A7}" destId="{9EC63E2D-1E71-4577-962A-7D2160EE368A}" srcOrd="0" destOrd="0" presId="urn:microsoft.com/office/officeart/2005/8/layout/vList3"/>
    <dgm:cxn modelId="{F76A7999-2D71-41FB-A2E5-6250DB9A548A}" type="presParOf" srcId="{9165A5D7-8823-4B2D-B676-8700CAF083A7}" destId="{75082FA1-1725-4669-AA6B-BE1EC917CFBE}" srcOrd="1" destOrd="0" presId="urn:microsoft.com/office/officeart/2005/8/layout/vList3"/>
    <dgm:cxn modelId="{FF2B2580-D802-4D94-B9AF-6745EA784687}" type="presParOf" srcId="{26399A93-00B2-4111-B554-40ADDAFA1624}" destId="{6F3D81CD-9FF1-4A5C-9423-FBB38269A3FA}" srcOrd="3" destOrd="0" presId="urn:microsoft.com/office/officeart/2005/8/layout/vList3"/>
    <dgm:cxn modelId="{8DE079CB-C3AD-4397-98BF-EB430E40145B}" type="presParOf" srcId="{26399A93-00B2-4111-B554-40ADDAFA1624}" destId="{EA070E7F-176A-4DFC-87BA-CD24F779C74B}" srcOrd="4" destOrd="0" presId="urn:microsoft.com/office/officeart/2005/8/layout/vList3"/>
    <dgm:cxn modelId="{DA661E8E-CDA4-49A7-9F5C-FA4317E29BE9}" type="presParOf" srcId="{EA070E7F-176A-4DFC-87BA-CD24F779C74B}" destId="{D0DD2A09-FC23-4315-B927-D28884AF14C1}" srcOrd="0" destOrd="0" presId="urn:microsoft.com/office/officeart/2005/8/layout/vList3"/>
    <dgm:cxn modelId="{8F67A28A-8993-40A3-A9AE-D36410F6701F}" type="presParOf" srcId="{EA070E7F-176A-4DFC-87BA-CD24F779C74B}" destId="{09D75589-8C84-434B-BFE3-049743FB85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983CE-A0EC-42A3-B0D8-E9B9A8594F5F}">
      <dsp:nvSpPr>
        <dsp:cNvPr id="0" name=""/>
        <dsp:cNvSpPr/>
      </dsp:nvSpPr>
      <dsp:spPr>
        <a:xfrm rot="10800000">
          <a:off x="2069753" y="1238"/>
          <a:ext cx="6948342" cy="1278427"/>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8580" rIns="128016" bIns="68580" numCol="1" spcCol="1270" anchor="ctr" anchorCtr="0">
          <a:noAutofit/>
        </a:bodyPr>
        <a:lstStyle/>
        <a:p>
          <a:pPr marL="0" lvl="0" indent="0" algn="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The information provided by speakers in any presentation made as part of the 2022 NAF Annual Ataxia Conference is for informational use only.</a:t>
          </a:r>
          <a:endParaRPr lang="en-US" sz="1800" kern="1200" dirty="0">
            <a:latin typeface="Roboto" panose="02000000000000000000" pitchFamily="2" charset="0"/>
            <a:ea typeface="Roboto" panose="02000000000000000000" pitchFamily="2" charset="0"/>
          </a:endParaRPr>
        </a:p>
      </dsp:txBody>
      <dsp:txXfrm rot="10800000">
        <a:off x="2389360" y="1238"/>
        <a:ext cx="6628735" cy="1278427"/>
      </dsp:txXfrm>
    </dsp:sp>
    <dsp:sp modelId="{806EE8AE-F692-47A8-B8A6-6748781AC494}">
      <dsp:nvSpPr>
        <dsp:cNvPr id="0" name=""/>
        <dsp:cNvSpPr/>
      </dsp:nvSpPr>
      <dsp:spPr>
        <a:xfrm>
          <a:off x="1352875" y="88503"/>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082FA1-1725-4669-AA6B-BE1EC917CFBE}">
      <dsp:nvSpPr>
        <dsp:cNvPr id="0" name=""/>
        <dsp:cNvSpPr/>
      </dsp:nvSpPr>
      <dsp:spPr>
        <a:xfrm rot="10800000">
          <a:off x="2069753" y="1661285"/>
          <a:ext cx="6948342" cy="1408379"/>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0960" rIns="113792" bIns="60960" numCol="1" spcCol="1270" anchor="ctr" anchorCtr="0">
          <a:noAutofit/>
        </a:bodyPr>
        <a:lstStyle/>
        <a:p>
          <a:pPr marL="0" lvl="0" indent="0" algn="r" defTabSz="711200">
            <a:lnSpc>
              <a:spcPct val="90000"/>
            </a:lnSpc>
            <a:spcBef>
              <a:spcPct val="0"/>
            </a:spcBef>
            <a:spcAft>
              <a:spcPct val="35000"/>
            </a:spcAft>
            <a:buNone/>
          </a:pPr>
          <a:r>
            <a:rPr lang="en-US" sz="1600" b="1" kern="1200" dirty="0">
              <a:latin typeface="Roboto" panose="02000000000000000000" pitchFamily="2" charset="0"/>
              <a:ea typeface="Roboto" panose="02000000000000000000" pitchFamily="2" charset="0"/>
            </a:rPr>
            <a:t>NAF encourages all attendees to consult with their primary care provider, neurologist, or other healthcare provider about any advice, exercise, therapies, medication, treatment, nutritional supplement, or regimen that may have been mentioned as part of any presentation</a:t>
          </a:r>
          <a:r>
            <a:rPr lang="en-US" sz="1600" b="1" kern="1200" dirty="0"/>
            <a:t>.</a:t>
          </a:r>
          <a:endParaRPr lang="en-US" sz="1600" kern="1200" dirty="0"/>
        </a:p>
      </dsp:txBody>
      <dsp:txXfrm rot="10800000">
        <a:off x="2421848" y="1661285"/>
        <a:ext cx="6596247" cy="1408379"/>
      </dsp:txXfrm>
    </dsp:sp>
    <dsp:sp modelId="{9EC63E2D-1E71-4577-962A-7D2160EE368A}">
      <dsp:nvSpPr>
        <dsp:cNvPr id="0" name=""/>
        <dsp:cNvSpPr/>
      </dsp:nvSpPr>
      <dsp:spPr>
        <a:xfrm>
          <a:off x="1430539" y="1726261"/>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75589-8C84-434B-BFE3-049743FB8547}">
      <dsp:nvSpPr>
        <dsp:cNvPr id="0" name=""/>
        <dsp:cNvSpPr/>
      </dsp:nvSpPr>
      <dsp:spPr>
        <a:xfrm rot="10800000">
          <a:off x="2069753" y="3451285"/>
          <a:ext cx="6948342" cy="1278427"/>
        </a:xfrm>
        <a:prstGeom prst="homePlate">
          <a:avLst/>
        </a:prstGeom>
        <a:solidFill>
          <a:srgbClr val="0025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3751" tIns="68580" rIns="128016" bIns="68580" numCol="1" spcCol="1270" anchor="ctr" anchorCtr="0">
          <a:noAutofit/>
        </a:bodyPr>
        <a:lstStyle/>
        <a:p>
          <a:pPr marL="0" lvl="0" indent="0" algn="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Products or series mentioned during these presentations does not imply endorsement by NAF</a:t>
          </a:r>
          <a:endParaRPr lang="en-US" sz="1800" kern="1200" dirty="0">
            <a:latin typeface="Roboto" panose="02000000000000000000" pitchFamily="2" charset="0"/>
            <a:ea typeface="Roboto" panose="02000000000000000000" pitchFamily="2" charset="0"/>
          </a:endParaRPr>
        </a:p>
      </dsp:txBody>
      <dsp:txXfrm rot="10800000">
        <a:off x="2389360" y="3451285"/>
        <a:ext cx="6628735" cy="1278427"/>
      </dsp:txXfrm>
    </dsp:sp>
    <dsp:sp modelId="{D0DD2A09-FC23-4315-B927-D28884AF14C1}">
      <dsp:nvSpPr>
        <dsp:cNvPr id="0" name=""/>
        <dsp:cNvSpPr/>
      </dsp:nvSpPr>
      <dsp:spPr>
        <a:xfrm>
          <a:off x="1430539" y="3451285"/>
          <a:ext cx="1278427" cy="127842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A81CE-60C7-4836-98A6-DB60BB276E49}"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0E207-2CB8-412F-B7D3-B91DAE44EF4A}" type="slidenum">
              <a:rPr lang="en-US" smtClean="0"/>
              <a:t>‹#›</a:t>
            </a:fld>
            <a:endParaRPr lang="en-US"/>
          </a:p>
        </p:txBody>
      </p:sp>
    </p:spTree>
    <p:extLst>
      <p:ext uri="{BB962C8B-B14F-4D97-AF65-F5344CB8AC3E}">
        <p14:creationId xmlns:p14="http://schemas.microsoft.com/office/powerpoint/2010/main" val="365373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a:t>
            </a:fld>
            <a:endParaRPr lang="en-US"/>
          </a:p>
        </p:txBody>
      </p:sp>
    </p:spTree>
    <p:extLst>
      <p:ext uri="{BB962C8B-B14F-4D97-AF65-F5344CB8AC3E}">
        <p14:creationId xmlns:p14="http://schemas.microsoft.com/office/powerpoint/2010/main" val="1653261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12</a:t>
            </a:fld>
            <a:endParaRPr lang="en-US"/>
          </a:p>
        </p:txBody>
      </p:sp>
    </p:spTree>
    <p:extLst>
      <p:ext uri="{BB962C8B-B14F-4D97-AF65-F5344CB8AC3E}">
        <p14:creationId xmlns:p14="http://schemas.microsoft.com/office/powerpoint/2010/main" val="120895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13</a:t>
            </a:fld>
            <a:endParaRPr lang="en-US"/>
          </a:p>
        </p:txBody>
      </p:sp>
    </p:spTree>
    <p:extLst>
      <p:ext uri="{BB962C8B-B14F-4D97-AF65-F5344CB8AC3E}">
        <p14:creationId xmlns:p14="http://schemas.microsoft.com/office/powerpoint/2010/main" val="820783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15</a:t>
            </a:fld>
            <a:endParaRPr lang="en-US"/>
          </a:p>
        </p:txBody>
      </p:sp>
    </p:spTree>
    <p:extLst>
      <p:ext uri="{BB962C8B-B14F-4D97-AF65-F5344CB8AC3E}">
        <p14:creationId xmlns:p14="http://schemas.microsoft.com/office/powerpoint/2010/main" val="424734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16</a:t>
            </a:fld>
            <a:endParaRPr lang="en-US"/>
          </a:p>
        </p:txBody>
      </p:sp>
    </p:spTree>
    <p:extLst>
      <p:ext uri="{BB962C8B-B14F-4D97-AF65-F5344CB8AC3E}">
        <p14:creationId xmlns:p14="http://schemas.microsoft.com/office/powerpoint/2010/main" val="4020785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17</a:t>
            </a:fld>
            <a:endParaRPr lang="en-US"/>
          </a:p>
        </p:txBody>
      </p:sp>
    </p:spTree>
    <p:extLst>
      <p:ext uri="{BB962C8B-B14F-4D97-AF65-F5344CB8AC3E}">
        <p14:creationId xmlns:p14="http://schemas.microsoft.com/office/powerpoint/2010/main" val="245646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18</a:t>
            </a:fld>
            <a:endParaRPr lang="en-US"/>
          </a:p>
        </p:txBody>
      </p:sp>
    </p:spTree>
    <p:extLst>
      <p:ext uri="{BB962C8B-B14F-4D97-AF65-F5344CB8AC3E}">
        <p14:creationId xmlns:p14="http://schemas.microsoft.com/office/powerpoint/2010/main" val="1050145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19</a:t>
            </a:fld>
            <a:endParaRPr lang="en-US"/>
          </a:p>
        </p:txBody>
      </p:sp>
    </p:spTree>
    <p:extLst>
      <p:ext uri="{BB962C8B-B14F-4D97-AF65-F5344CB8AC3E}">
        <p14:creationId xmlns:p14="http://schemas.microsoft.com/office/powerpoint/2010/main" val="326744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20</a:t>
            </a:fld>
            <a:endParaRPr lang="en-US"/>
          </a:p>
        </p:txBody>
      </p:sp>
    </p:spTree>
    <p:extLst>
      <p:ext uri="{BB962C8B-B14F-4D97-AF65-F5344CB8AC3E}">
        <p14:creationId xmlns:p14="http://schemas.microsoft.com/office/powerpoint/2010/main" val="2719961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21</a:t>
            </a:fld>
            <a:endParaRPr lang="en-US"/>
          </a:p>
        </p:txBody>
      </p:sp>
    </p:spTree>
    <p:extLst>
      <p:ext uri="{BB962C8B-B14F-4D97-AF65-F5344CB8AC3E}">
        <p14:creationId xmlns:p14="http://schemas.microsoft.com/office/powerpoint/2010/main" val="1673861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22</a:t>
            </a:fld>
            <a:endParaRPr lang="en-US"/>
          </a:p>
        </p:txBody>
      </p:sp>
    </p:spTree>
    <p:extLst>
      <p:ext uri="{BB962C8B-B14F-4D97-AF65-F5344CB8AC3E}">
        <p14:creationId xmlns:p14="http://schemas.microsoft.com/office/powerpoint/2010/main" val="283050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4</a:t>
            </a:fld>
            <a:endParaRPr lang="en-US"/>
          </a:p>
        </p:txBody>
      </p:sp>
    </p:spTree>
    <p:extLst>
      <p:ext uri="{BB962C8B-B14F-4D97-AF65-F5344CB8AC3E}">
        <p14:creationId xmlns:p14="http://schemas.microsoft.com/office/powerpoint/2010/main" val="245713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23</a:t>
            </a:fld>
            <a:endParaRPr lang="en-US"/>
          </a:p>
        </p:txBody>
      </p:sp>
    </p:spTree>
    <p:extLst>
      <p:ext uri="{BB962C8B-B14F-4D97-AF65-F5344CB8AC3E}">
        <p14:creationId xmlns:p14="http://schemas.microsoft.com/office/powerpoint/2010/main" val="3779341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24</a:t>
            </a:fld>
            <a:endParaRPr lang="en-US"/>
          </a:p>
        </p:txBody>
      </p:sp>
    </p:spTree>
    <p:extLst>
      <p:ext uri="{BB962C8B-B14F-4D97-AF65-F5344CB8AC3E}">
        <p14:creationId xmlns:p14="http://schemas.microsoft.com/office/powerpoint/2010/main" val="3898006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25</a:t>
            </a:fld>
            <a:endParaRPr lang="en-US"/>
          </a:p>
        </p:txBody>
      </p:sp>
    </p:spTree>
    <p:extLst>
      <p:ext uri="{BB962C8B-B14F-4D97-AF65-F5344CB8AC3E}">
        <p14:creationId xmlns:p14="http://schemas.microsoft.com/office/powerpoint/2010/main" val="3240077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26</a:t>
            </a:fld>
            <a:endParaRPr lang="en-US"/>
          </a:p>
        </p:txBody>
      </p:sp>
    </p:spTree>
    <p:extLst>
      <p:ext uri="{BB962C8B-B14F-4D97-AF65-F5344CB8AC3E}">
        <p14:creationId xmlns:p14="http://schemas.microsoft.com/office/powerpoint/2010/main" val="1575988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27</a:t>
            </a:fld>
            <a:endParaRPr lang="en-US"/>
          </a:p>
        </p:txBody>
      </p:sp>
    </p:spTree>
    <p:extLst>
      <p:ext uri="{BB962C8B-B14F-4D97-AF65-F5344CB8AC3E}">
        <p14:creationId xmlns:p14="http://schemas.microsoft.com/office/powerpoint/2010/main" val="2674296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28</a:t>
            </a:fld>
            <a:endParaRPr lang="en-US"/>
          </a:p>
        </p:txBody>
      </p:sp>
    </p:spTree>
    <p:extLst>
      <p:ext uri="{BB962C8B-B14F-4D97-AF65-F5344CB8AC3E}">
        <p14:creationId xmlns:p14="http://schemas.microsoft.com/office/powerpoint/2010/main" val="3431546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29</a:t>
            </a:fld>
            <a:endParaRPr lang="en-US"/>
          </a:p>
        </p:txBody>
      </p:sp>
    </p:spTree>
    <p:extLst>
      <p:ext uri="{BB962C8B-B14F-4D97-AF65-F5344CB8AC3E}">
        <p14:creationId xmlns:p14="http://schemas.microsoft.com/office/powerpoint/2010/main" val="353751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30</a:t>
            </a:fld>
            <a:endParaRPr lang="en-US"/>
          </a:p>
        </p:txBody>
      </p:sp>
    </p:spTree>
    <p:extLst>
      <p:ext uri="{BB962C8B-B14F-4D97-AF65-F5344CB8AC3E}">
        <p14:creationId xmlns:p14="http://schemas.microsoft.com/office/powerpoint/2010/main" val="341237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B3028B-6833-4236-8B2C-6324B4C433E1}" type="slidenum">
              <a:rPr lang="en-US" smtClean="0"/>
              <a:t>31</a:t>
            </a:fld>
            <a:endParaRPr lang="en-US"/>
          </a:p>
        </p:txBody>
      </p:sp>
    </p:spTree>
    <p:extLst>
      <p:ext uri="{BB962C8B-B14F-4D97-AF65-F5344CB8AC3E}">
        <p14:creationId xmlns:p14="http://schemas.microsoft.com/office/powerpoint/2010/main" val="3353220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32</a:t>
            </a:fld>
            <a:endParaRPr lang="en-US"/>
          </a:p>
        </p:txBody>
      </p:sp>
    </p:spTree>
    <p:extLst>
      <p:ext uri="{BB962C8B-B14F-4D97-AF65-F5344CB8AC3E}">
        <p14:creationId xmlns:p14="http://schemas.microsoft.com/office/powerpoint/2010/main" val="3116344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5</a:t>
            </a:fld>
            <a:endParaRPr lang="en-US"/>
          </a:p>
        </p:txBody>
      </p:sp>
    </p:spTree>
    <p:extLst>
      <p:ext uri="{BB962C8B-B14F-4D97-AF65-F5344CB8AC3E}">
        <p14:creationId xmlns:p14="http://schemas.microsoft.com/office/powerpoint/2010/main" val="2445248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33</a:t>
            </a:fld>
            <a:endParaRPr lang="en-US"/>
          </a:p>
        </p:txBody>
      </p:sp>
    </p:spTree>
    <p:extLst>
      <p:ext uri="{BB962C8B-B14F-4D97-AF65-F5344CB8AC3E}">
        <p14:creationId xmlns:p14="http://schemas.microsoft.com/office/powerpoint/2010/main" val="2749729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34</a:t>
            </a:fld>
            <a:endParaRPr lang="en-US"/>
          </a:p>
        </p:txBody>
      </p:sp>
    </p:spTree>
    <p:extLst>
      <p:ext uri="{BB962C8B-B14F-4D97-AF65-F5344CB8AC3E}">
        <p14:creationId xmlns:p14="http://schemas.microsoft.com/office/powerpoint/2010/main" val="2618337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35</a:t>
            </a:fld>
            <a:endParaRPr lang="en-US"/>
          </a:p>
        </p:txBody>
      </p:sp>
    </p:spTree>
    <p:extLst>
      <p:ext uri="{BB962C8B-B14F-4D97-AF65-F5344CB8AC3E}">
        <p14:creationId xmlns:p14="http://schemas.microsoft.com/office/powerpoint/2010/main" val="3093983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36</a:t>
            </a:fld>
            <a:endParaRPr lang="en-US"/>
          </a:p>
        </p:txBody>
      </p:sp>
    </p:spTree>
    <p:extLst>
      <p:ext uri="{BB962C8B-B14F-4D97-AF65-F5344CB8AC3E}">
        <p14:creationId xmlns:p14="http://schemas.microsoft.com/office/powerpoint/2010/main" val="1784626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37</a:t>
            </a:fld>
            <a:endParaRPr lang="en-US"/>
          </a:p>
        </p:txBody>
      </p:sp>
    </p:spTree>
    <p:extLst>
      <p:ext uri="{BB962C8B-B14F-4D97-AF65-F5344CB8AC3E}">
        <p14:creationId xmlns:p14="http://schemas.microsoft.com/office/powerpoint/2010/main" val="89068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6</a:t>
            </a:fld>
            <a:endParaRPr lang="en-US"/>
          </a:p>
        </p:txBody>
      </p:sp>
    </p:spTree>
    <p:extLst>
      <p:ext uri="{BB962C8B-B14F-4D97-AF65-F5344CB8AC3E}">
        <p14:creationId xmlns:p14="http://schemas.microsoft.com/office/powerpoint/2010/main" val="241219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7</a:t>
            </a:fld>
            <a:endParaRPr lang="en-US"/>
          </a:p>
        </p:txBody>
      </p:sp>
    </p:spTree>
    <p:extLst>
      <p:ext uri="{BB962C8B-B14F-4D97-AF65-F5344CB8AC3E}">
        <p14:creationId xmlns:p14="http://schemas.microsoft.com/office/powerpoint/2010/main" val="186112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8</a:t>
            </a:fld>
            <a:endParaRPr lang="en-US"/>
          </a:p>
        </p:txBody>
      </p:sp>
    </p:spTree>
    <p:extLst>
      <p:ext uri="{BB962C8B-B14F-4D97-AF65-F5344CB8AC3E}">
        <p14:creationId xmlns:p14="http://schemas.microsoft.com/office/powerpoint/2010/main" val="278034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9</a:t>
            </a:fld>
            <a:endParaRPr lang="en-US"/>
          </a:p>
        </p:txBody>
      </p:sp>
    </p:spTree>
    <p:extLst>
      <p:ext uri="{BB962C8B-B14F-4D97-AF65-F5344CB8AC3E}">
        <p14:creationId xmlns:p14="http://schemas.microsoft.com/office/powerpoint/2010/main" val="216691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10</a:t>
            </a:fld>
            <a:endParaRPr lang="en-US"/>
          </a:p>
        </p:txBody>
      </p:sp>
    </p:spTree>
    <p:extLst>
      <p:ext uri="{BB962C8B-B14F-4D97-AF65-F5344CB8AC3E}">
        <p14:creationId xmlns:p14="http://schemas.microsoft.com/office/powerpoint/2010/main" val="333876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0E207-2CB8-412F-B7D3-B91DAE44EF4A}" type="slidenum">
              <a:rPr lang="en-US" smtClean="0"/>
              <a:t>11</a:t>
            </a:fld>
            <a:endParaRPr lang="en-US"/>
          </a:p>
        </p:txBody>
      </p:sp>
    </p:spTree>
    <p:extLst>
      <p:ext uri="{BB962C8B-B14F-4D97-AF65-F5344CB8AC3E}">
        <p14:creationId xmlns:p14="http://schemas.microsoft.com/office/powerpoint/2010/main" val="390951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734A-FABD-4E82-81CF-71342BB55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A1599-8121-44A5-9D94-2473D05F7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7946C-16F0-4C51-8901-C0324DC3750C}"/>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5" name="Footer Placeholder 4">
            <a:extLst>
              <a:ext uri="{FF2B5EF4-FFF2-40B4-BE49-F238E27FC236}">
                <a16:creationId xmlns:a16="http://schemas.microsoft.com/office/drawing/2014/main" id="{DFE07256-AD80-4A9C-B616-EC793BC40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66DCF-2D49-46D9-B397-176416339F7C}"/>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4283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2856-30E7-49E3-8A66-6085694817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3D8836-3404-4F38-AB0A-C9333D377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07441-78FE-4066-B44F-27359BF3CAEC}"/>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5" name="Footer Placeholder 4">
            <a:extLst>
              <a:ext uri="{FF2B5EF4-FFF2-40B4-BE49-F238E27FC236}">
                <a16:creationId xmlns:a16="http://schemas.microsoft.com/office/drawing/2014/main" id="{73D365C1-DE3A-4CE9-9AB6-1815047B7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DD024-2147-4007-BEE6-CEE224405639}"/>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74228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678D9-3737-422F-AB18-0DDA8E6BC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AD3243-E513-469F-A0C8-F90CDE44D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1870B-86E3-4919-A769-F9A98E9C0A76}"/>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5" name="Footer Placeholder 4">
            <a:extLst>
              <a:ext uri="{FF2B5EF4-FFF2-40B4-BE49-F238E27FC236}">
                <a16:creationId xmlns:a16="http://schemas.microsoft.com/office/drawing/2014/main" id="{8BBD3773-EF1C-4F44-972E-703C46941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EFE1A-0A8D-4FD5-8F42-D88E294551E1}"/>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070784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45659"/>
                </a:solidFill>
                <a:effectLst/>
                <a:uLnTx/>
                <a:uFillTx/>
                <a:latin typeface="Arial"/>
                <a:ea typeface="+mn-ea"/>
                <a:cs typeface="+mn-cs"/>
              </a:rPr>
              <a:t>Ionis Pharmaceuticals | Confidential</a:t>
            </a:r>
          </a:p>
        </p:txBody>
      </p:sp>
      <p:sp>
        <p:nvSpPr>
          <p:cNvPr id="3" name="Slide Number Placeholder 2"/>
          <p:cNvSpPr>
            <a:spLocks noGrp="1"/>
          </p:cNvSpPr>
          <p:nvPr>
            <p:ph type="sldNum" sz="quarter" idx="15"/>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E68A81-A63B-7E42-A4BA-DED9126C48E6}" type="slidenum">
              <a:rPr kumimoji="0" lang="en-US" sz="1000" b="0" i="0" u="none" strike="noStrike" kern="1200" cap="none" spc="0" normalizeH="0" baseline="0" noProof="0" smtClean="0">
                <a:ln>
                  <a:noFill/>
                </a:ln>
                <a:solidFill>
                  <a:srgbClr val="5456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545659"/>
              </a:solidFill>
              <a:effectLst/>
              <a:uLnTx/>
              <a:uFillTx/>
              <a:latin typeface="Arial"/>
              <a:ea typeface="+mn-ea"/>
              <a:cs typeface="+mn-cs"/>
            </a:endParaRPr>
          </a:p>
        </p:txBody>
      </p:sp>
      <p:sp>
        <p:nvSpPr>
          <p:cNvPr id="6" name="Title 5"/>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6"/>
          </p:nvPr>
        </p:nvSpPr>
        <p:spPr>
          <a:xfrm>
            <a:off x="469901" y="1420813"/>
            <a:ext cx="11239499" cy="47990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685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C588-C1D1-4DCE-A2F9-17155A8AC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3FB59-3DA5-43C2-922F-5AF12D86D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5573D-994F-48A2-8468-ECF9B8BB2DDB}"/>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5" name="Footer Placeholder 4">
            <a:extLst>
              <a:ext uri="{FF2B5EF4-FFF2-40B4-BE49-F238E27FC236}">
                <a16:creationId xmlns:a16="http://schemas.microsoft.com/office/drawing/2014/main" id="{F038618F-A068-4F54-A423-285CB83D9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A1FDD-E8D2-4D5B-B7D3-3FA30C1CD46E}"/>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69902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9394-5B47-4235-B183-B4FF8BF05D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7676F-AD7A-49F3-9AEC-AEC6C9133F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90BC1-3AF0-468A-9B24-477498538194}"/>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5" name="Footer Placeholder 4">
            <a:extLst>
              <a:ext uri="{FF2B5EF4-FFF2-40B4-BE49-F238E27FC236}">
                <a16:creationId xmlns:a16="http://schemas.microsoft.com/office/drawing/2014/main" id="{CB80D065-F695-4790-A619-70832926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D1F87-62F8-48DA-9A40-45D75ADE16BE}"/>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410744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2452-3A9E-4CE7-AA4C-663260F04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6F04C-3ED7-4E92-88C7-69A0452C27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D2A329-8D97-422A-A838-217BA90B4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4D259D-A9CD-4BDF-983D-4A599A051384}"/>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6" name="Footer Placeholder 5">
            <a:extLst>
              <a:ext uri="{FF2B5EF4-FFF2-40B4-BE49-F238E27FC236}">
                <a16:creationId xmlns:a16="http://schemas.microsoft.com/office/drawing/2014/main" id="{92BFBC66-B6C8-4CC6-A3A8-7C024D9F3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C3425-BFEB-4782-9B60-A265AA669438}"/>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4871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98ED-D4D2-4FB7-9170-2F1F9CF559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D1DDF-7C86-49AC-A2C3-0CAAD10050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469C86-18FA-4F03-B62A-C83055AA8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0938CE-96EA-4613-A41B-7CEEDAC671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545135-52FC-4C4F-8A90-29CB7789F9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4FFBE-6A7D-4A95-99D8-E7E88268BE20}"/>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8" name="Footer Placeholder 7">
            <a:extLst>
              <a:ext uri="{FF2B5EF4-FFF2-40B4-BE49-F238E27FC236}">
                <a16:creationId xmlns:a16="http://schemas.microsoft.com/office/drawing/2014/main" id="{24DEA317-DF3D-4F74-904E-5CCFE04E3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B6784A-74D5-49E8-B040-0B6905B06644}"/>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3873862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6AA4-97B7-482B-B020-765022B73A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B5C57-4397-4D1D-965B-044081ACEB7E}"/>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4" name="Footer Placeholder 3">
            <a:extLst>
              <a:ext uri="{FF2B5EF4-FFF2-40B4-BE49-F238E27FC236}">
                <a16:creationId xmlns:a16="http://schemas.microsoft.com/office/drawing/2014/main" id="{7C2717AB-6B3B-40F5-B899-25DC09E046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8F3189-3B03-4DA9-A074-D8E663FAD5D5}"/>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43142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5013F-3512-4F52-A920-0F0F1F63F1B0}"/>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3" name="Footer Placeholder 2">
            <a:extLst>
              <a:ext uri="{FF2B5EF4-FFF2-40B4-BE49-F238E27FC236}">
                <a16:creationId xmlns:a16="http://schemas.microsoft.com/office/drawing/2014/main" id="{3C95D71E-8D55-4FBF-B96F-EAF3F978A8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36A71-FB85-412D-A982-2DD4C2495AD7}"/>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106749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1D05-38A4-4C9B-A62A-DFEE47549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E7CA5-5975-4797-A941-5B276B023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AF0F47-BF99-490D-9061-108F1B6DC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A2B24-33FF-4C42-A697-B0BAE02E7F04}"/>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6" name="Footer Placeholder 5">
            <a:extLst>
              <a:ext uri="{FF2B5EF4-FFF2-40B4-BE49-F238E27FC236}">
                <a16:creationId xmlns:a16="http://schemas.microsoft.com/office/drawing/2014/main" id="{577CF4B7-71A6-4586-BEA6-11185EFA6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00661-7B2C-4771-9EBD-02966F4B7E7B}"/>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341397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5430-B159-4146-BAA3-E976438AE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40808-6C5B-41B1-9458-230366F63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10B09F-0845-4100-8553-9408A7E6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F0D30-C3D2-4342-ACDA-25194500F878}"/>
              </a:ext>
            </a:extLst>
          </p:cNvPr>
          <p:cNvSpPr>
            <a:spLocks noGrp="1"/>
          </p:cNvSpPr>
          <p:nvPr>
            <p:ph type="dt" sz="half" idx="10"/>
          </p:nvPr>
        </p:nvSpPr>
        <p:spPr/>
        <p:txBody>
          <a:bodyPr/>
          <a:lstStyle/>
          <a:p>
            <a:fld id="{113D3815-ED38-4D90-A531-355BB044A509}" type="datetimeFigureOut">
              <a:rPr lang="en-US" smtClean="0"/>
              <a:t>2/23/2022</a:t>
            </a:fld>
            <a:endParaRPr lang="en-US"/>
          </a:p>
        </p:txBody>
      </p:sp>
      <p:sp>
        <p:nvSpPr>
          <p:cNvPr id="6" name="Footer Placeholder 5">
            <a:extLst>
              <a:ext uri="{FF2B5EF4-FFF2-40B4-BE49-F238E27FC236}">
                <a16:creationId xmlns:a16="http://schemas.microsoft.com/office/drawing/2014/main" id="{7748329F-6E47-4F45-864C-0CBBD8862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378FB-2411-491B-AA11-E1E202FDE9A4}"/>
              </a:ext>
            </a:extLst>
          </p:cNvPr>
          <p:cNvSpPr>
            <a:spLocks noGrp="1"/>
          </p:cNvSpPr>
          <p:nvPr>
            <p:ph type="sldNum" sz="quarter" idx="12"/>
          </p:nvPr>
        </p:nvSpPr>
        <p:spPr/>
        <p:txBody>
          <a:bodyPr/>
          <a:lstStyle/>
          <a:p>
            <a:fld id="{165B8C6D-6FD1-497E-8688-6D33DB356D1F}" type="slidenum">
              <a:rPr lang="en-US" smtClean="0"/>
              <a:t>‹#›</a:t>
            </a:fld>
            <a:endParaRPr lang="en-US"/>
          </a:p>
        </p:txBody>
      </p:sp>
    </p:spTree>
    <p:extLst>
      <p:ext uri="{BB962C8B-B14F-4D97-AF65-F5344CB8AC3E}">
        <p14:creationId xmlns:p14="http://schemas.microsoft.com/office/powerpoint/2010/main" val="214285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6B5A0-01BD-4595-829B-8A07CDF56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82F2F9-B32C-4BBE-8CD5-EF0C803D3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6F161-5271-4944-B72F-1F35AA0B1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D3815-ED38-4D90-A531-355BB044A509}" type="datetimeFigureOut">
              <a:rPr lang="en-US" smtClean="0"/>
              <a:t>2/23/2022</a:t>
            </a:fld>
            <a:endParaRPr lang="en-US"/>
          </a:p>
        </p:txBody>
      </p:sp>
      <p:sp>
        <p:nvSpPr>
          <p:cNvPr id="5" name="Footer Placeholder 4">
            <a:extLst>
              <a:ext uri="{FF2B5EF4-FFF2-40B4-BE49-F238E27FC236}">
                <a16:creationId xmlns:a16="http://schemas.microsoft.com/office/drawing/2014/main" id="{B602DF9B-B2A2-4A18-A8B1-5EB9FB8DA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BDA85D-F643-440C-B013-0EC85CFC8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B8C6D-6FD1-497E-8688-6D33DB356D1F}" type="slidenum">
              <a:rPr lang="en-US" smtClean="0"/>
              <a:t>‹#›</a:t>
            </a:fld>
            <a:endParaRPr lang="en-US"/>
          </a:p>
        </p:txBody>
      </p:sp>
    </p:spTree>
    <p:extLst>
      <p:ext uri="{BB962C8B-B14F-4D97-AF65-F5344CB8AC3E}">
        <p14:creationId xmlns:p14="http://schemas.microsoft.com/office/powerpoint/2010/main" val="39833588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1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6.svg"/><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2.emf"/><Relationship Id="rId4" Type="http://schemas.openxmlformats.org/officeDocument/2006/relationships/image" Target="../media/image10.png"/><Relationship Id="rId9"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s://clinicaltrials.gov/show/NCT0388516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dark, night sky&#10;&#10;Description automatically generated">
            <a:extLst>
              <a:ext uri="{FF2B5EF4-FFF2-40B4-BE49-F238E27FC236}">
                <a16:creationId xmlns:a16="http://schemas.microsoft.com/office/drawing/2014/main" id="{D9BC66F9-1922-4B1B-A84C-A3542E0867C0}"/>
              </a:ext>
            </a:extLst>
          </p:cNvPr>
          <p:cNvPicPr>
            <a:picLocks noChangeAspect="1"/>
          </p:cNvPicPr>
          <p:nvPr/>
        </p:nvPicPr>
        <p:blipFill rotWithShape="1">
          <a:blip r:embed="rId3"/>
          <a:srcRect b="21219"/>
          <a:stretch/>
        </p:blipFill>
        <p:spPr>
          <a:xfrm>
            <a:off x="0" y="0"/>
            <a:ext cx="12192000" cy="6858001"/>
          </a:xfrm>
          <a:prstGeom prst="rect">
            <a:avLst/>
          </a:prstGeom>
        </p:spPr>
      </p:pic>
      <p:sp>
        <p:nvSpPr>
          <p:cNvPr id="5" name="TextBox 4">
            <a:extLst>
              <a:ext uri="{FF2B5EF4-FFF2-40B4-BE49-F238E27FC236}">
                <a16:creationId xmlns:a16="http://schemas.microsoft.com/office/drawing/2014/main" id="{F84D6E0C-083A-427F-BD41-B9D2DC1D6DF5}"/>
              </a:ext>
            </a:extLst>
          </p:cNvPr>
          <p:cNvSpPr txBox="1"/>
          <p:nvPr/>
        </p:nvSpPr>
        <p:spPr>
          <a:xfrm>
            <a:off x="5276850" y="642752"/>
            <a:ext cx="6571603" cy="3785652"/>
          </a:xfrm>
          <a:prstGeom prst="rect">
            <a:avLst/>
          </a:prstGeom>
          <a:noFill/>
        </p:spPr>
        <p:txBody>
          <a:bodyPr wrap="square" rtlCol="0">
            <a:spAutoFit/>
          </a:bodyPr>
          <a:lstStyle/>
          <a:p>
            <a:r>
              <a:rPr lang="en-US" sz="4800" dirty="0">
                <a:solidFill>
                  <a:schemeClr val="bg1"/>
                </a:solidFill>
                <a:effectLst/>
                <a:latin typeface="Roboto Black" panose="02000000000000000000" pitchFamily="2" charset="0"/>
                <a:ea typeface="Roboto Black" panose="02000000000000000000" pitchFamily="2" charset="0"/>
              </a:rPr>
              <a:t>Ataxia Biomarkers and Why They’re Important</a:t>
            </a:r>
            <a:br>
              <a:rPr lang="en-US" sz="4800" dirty="0">
                <a:solidFill>
                  <a:schemeClr val="bg1"/>
                </a:solidFill>
                <a:latin typeface="Roboto Black" panose="02000000000000000000" pitchFamily="2" charset="0"/>
                <a:ea typeface="Roboto Black" panose="02000000000000000000" pitchFamily="2" charset="0"/>
              </a:rPr>
            </a:br>
            <a:endParaRPr lang="en-US" sz="4800" dirty="0">
              <a:solidFill>
                <a:schemeClr val="bg1"/>
              </a:solidFill>
              <a:latin typeface="Roboto Black" panose="02000000000000000000" pitchFamily="2" charset="0"/>
              <a:ea typeface="Roboto Black" panose="02000000000000000000" pitchFamily="2" charset="0"/>
            </a:endParaRPr>
          </a:p>
          <a:p>
            <a:r>
              <a:rPr lang="en-US" sz="3200" dirty="0">
                <a:solidFill>
                  <a:schemeClr val="bg1"/>
                </a:solidFill>
                <a:latin typeface="Roboto Black" panose="02000000000000000000" pitchFamily="2" charset="0"/>
                <a:ea typeface="Roboto Black" panose="02000000000000000000" pitchFamily="2" charset="0"/>
              </a:rPr>
              <a:t>Presented by: </a:t>
            </a:r>
          </a:p>
          <a:p>
            <a:pPr lvl="1"/>
            <a:r>
              <a:rPr lang="en-US" sz="3200" dirty="0">
                <a:solidFill>
                  <a:schemeClr val="bg1"/>
                </a:solidFill>
                <a:latin typeface="Roboto Black" panose="02000000000000000000" pitchFamily="2" charset="0"/>
                <a:ea typeface="Roboto Black" panose="02000000000000000000" pitchFamily="2" charset="0"/>
              </a:rPr>
              <a:t>Dr. Puneet Opal </a:t>
            </a:r>
          </a:p>
          <a:p>
            <a:pPr lvl="1"/>
            <a:r>
              <a:rPr lang="en-US" sz="3200" dirty="0">
                <a:solidFill>
                  <a:schemeClr val="bg1"/>
                </a:solidFill>
                <a:latin typeface="Roboto Black" panose="02000000000000000000" pitchFamily="2" charset="0"/>
                <a:ea typeface="Roboto Black" panose="02000000000000000000" pitchFamily="2" charset="0"/>
              </a:rPr>
              <a:t>Dr. Hayley McLoughlin</a:t>
            </a:r>
          </a:p>
        </p:txBody>
      </p:sp>
      <p:sp>
        <p:nvSpPr>
          <p:cNvPr id="6" name="TextBox 5">
            <a:extLst>
              <a:ext uri="{FF2B5EF4-FFF2-40B4-BE49-F238E27FC236}">
                <a16:creationId xmlns:a16="http://schemas.microsoft.com/office/drawing/2014/main" id="{F5FF1DB4-11D8-4BFA-A937-00C335A588D8}"/>
              </a:ext>
            </a:extLst>
          </p:cNvPr>
          <p:cNvSpPr txBox="1"/>
          <p:nvPr/>
        </p:nvSpPr>
        <p:spPr>
          <a:xfrm>
            <a:off x="6300744" y="5929747"/>
            <a:ext cx="2823209" cy="830997"/>
          </a:xfrm>
          <a:prstGeom prst="rect">
            <a:avLst/>
          </a:prstGeom>
          <a:noFill/>
        </p:spPr>
        <p:txBody>
          <a:bodyPr wrap="none" rtlCol="0">
            <a:spAutoFit/>
          </a:bodyPr>
          <a:lstStyle/>
          <a:p>
            <a:pPr algn="r"/>
            <a:r>
              <a:rPr lang="en-US" sz="2400" b="1" dirty="0">
                <a:solidFill>
                  <a:schemeClr val="bg1"/>
                </a:solidFill>
                <a:latin typeface="Roboto" panose="02000000000000000000" pitchFamily="2" charset="0"/>
                <a:ea typeface="Roboto" panose="02000000000000000000" pitchFamily="2" charset="0"/>
              </a:rPr>
              <a:t>A Virtual Event</a:t>
            </a:r>
          </a:p>
          <a:p>
            <a:pPr algn="r"/>
            <a:r>
              <a:rPr lang="en-US" sz="2400" b="1" dirty="0">
                <a:solidFill>
                  <a:schemeClr val="bg1"/>
                </a:solidFill>
                <a:latin typeface="Roboto" panose="02000000000000000000" pitchFamily="2" charset="0"/>
                <a:ea typeface="Roboto" panose="02000000000000000000" pitchFamily="2" charset="0"/>
              </a:rPr>
              <a:t>March 17-19, 2022</a:t>
            </a:r>
          </a:p>
        </p:txBody>
      </p:sp>
      <p:cxnSp>
        <p:nvCxnSpPr>
          <p:cNvPr id="7" name="Straight Connector 6">
            <a:extLst>
              <a:ext uri="{FF2B5EF4-FFF2-40B4-BE49-F238E27FC236}">
                <a16:creationId xmlns:a16="http://schemas.microsoft.com/office/drawing/2014/main" id="{7C553F50-A4AD-474C-97FB-B3688B030154}"/>
              </a:ext>
            </a:extLst>
          </p:cNvPr>
          <p:cNvCxnSpPr/>
          <p:nvPr/>
        </p:nvCxnSpPr>
        <p:spPr>
          <a:xfrm>
            <a:off x="5632934" y="2805193"/>
            <a:ext cx="609928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9B9D3182-BFB2-4843-B322-23D5D47DEB7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30673" y="4436953"/>
            <a:ext cx="3254608" cy="2323791"/>
          </a:xfrm>
          <a:prstGeom prst="rect">
            <a:avLst/>
          </a:prstGeom>
        </p:spPr>
      </p:pic>
    </p:spTree>
    <p:extLst>
      <p:ext uri="{BB962C8B-B14F-4D97-AF65-F5344CB8AC3E}">
        <p14:creationId xmlns:p14="http://schemas.microsoft.com/office/powerpoint/2010/main" val="92204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grayscl/>
            <a:extLst>
              <a:ext uri="{28A0092B-C50C-407E-A947-70E740481C1C}">
                <a14:useLocalDpi xmlns:a14="http://schemas.microsoft.com/office/drawing/2010/main" val="0"/>
              </a:ext>
            </a:extLst>
          </a:blip>
          <a:srcRect l="75269" t="72994"/>
          <a:stretch/>
        </p:blipFill>
        <p:spPr>
          <a:xfrm>
            <a:off x="4009378" y="1518107"/>
            <a:ext cx="2096032" cy="1602155"/>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6305013" y="1453315"/>
            <a:ext cx="0" cy="4829908"/>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0F60E65-B564-490E-B632-7A77838BAD9B}"/>
              </a:ext>
            </a:extLst>
          </p:cNvPr>
          <p:cNvSpPr txBox="1"/>
          <p:nvPr/>
        </p:nvSpPr>
        <p:spPr>
          <a:xfrm>
            <a:off x="838200" y="2971293"/>
            <a:ext cx="2248265" cy="1754326"/>
          </a:xfrm>
          <a:prstGeom prst="rect">
            <a:avLst/>
          </a:prstGeom>
          <a:noFill/>
        </p:spPr>
        <p:txBody>
          <a:bodyPr wrap="square">
            <a:spAutoFit/>
          </a:bodyPr>
          <a:lstStyle/>
          <a:p>
            <a:pPr lvl="1"/>
            <a:r>
              <a:rPr lang="en-US" b="1" i="0" dirty="0">
                <a:effectLst/>
                <a:latin typeface="charter"/>
              </a:rPr>
              <a:t>Clinical assessments or wearable sensors for daily tracking of movement.</a:t>
            </a:r>
          </a:p>
        </p:txBody>
      </p:sp>
    </p:spTree>
    <p:extLst>
      <p:ext uri="{BB962C8B-B14F-4D97-AF65-F5344CB8AC3E}">
        <p14:creationId xmlns:p14="http://schemas.microsoft.com/office/powerpoint/2010/main" val="2814868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grayscl/>
            <a:extLst>
              <a:ext uri="{28A0092B-C50C-407E-A947-70E740481C1C}">
                <a14:useLocalDpi xmlns:a14="http://schemas.microsoft.com/office/drawing/2010/main" val="0"/>
              </a:ext>
            </a:extLst>
          </a:blip>
          <a:srcRect l="75269" t="72994"/>
          <a:stretch/>
        </p:blipFill>
        <p:spPr>
          <a:xfrm>
            <a:off x="4009378" y="1518107"/>
            <a:ext cx="2096032" cy="1602155"/>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6305013" y="1453315"/>
            <a:ext cx="0" cy="482990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E6D8CE-0643-4E80-AD36-1E9A142A5D13}"/>
              </a:ext>
            </a:extLst>
          </p:cNvPr>
          <p:cNvSpPr txBox="1"/>
          <p:nvPr/>
        </p:nvSpPr>
        <p:spPr>
          <a:xfrm>
            <a:off x="513731" y="2619955"/>
            <a:ext cx="3267691" cy="4072525"/>
          </a:xfrm>
          <a:prstGeom prst="rect">
            <a:avLst/>
          </a:prstGeom>
          <a:noFill/>
        </p:spPr>
        <p:txBody>
          <a:bodyPr wrap="square">
            <a:spAutoFit/>
          </a:bodyPr>
          <a:lstStyle/>
          <a:p>
            <a:pPr marR="0" lvl="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Ataxi</a:t>
            </a:r>
            <a:r>
              <a:rPr lang="en-US" sz="1400" dirty="0">
                <a:latin typeface="Calibri" panose="020F0502020204030204" pitchFamily="34" charset="0"/>
                <a:ea typeface="Calibri" panose="020F0502020204030204" pitchFamily="34" charset="0"/>
                <a:cs typeface="Times New Roman" panose="02020603050405020304" pitchFamily="18" charset="0"/>
              </a:rPr>
              <a:t>a Rating Scales: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SARA</a:t>
            </a:r>
          </a:p>
          <a:p>
            <a:pPr marL="342900" indent="-342900">
              <a:lnSpc>
                <a:spcPct val="107000"/>
              </a:lnSpc>
              <a:buFont typeface="Arial" panose="020B0604020202020204" pitchFamily="34" charset="0"/>
              <a:buChar char="•"/>
            </a:pPr>
            <a:r>
              <a:rPr lang="en-US" sz="1400" dirty="0">
                <a:solidFill>
                  <a:srgbClr val="201F1E"/>
                </a:solidFill>
                <a:latin typeface="Calibri" panose="020F0502020204030204" pitchFamily="34" charset="0"/>
                <a:ea typeface="Calibri" panose="020F0502020204030204" pitchFamily="34" charset="0"/>
                <a:cs typeface="Calibri" panose="020F0502020204030204" pitchFamily="34" charset="0"/>
              </a:rPr>
              <a:t>International Cooperative Rating Scale (ICARS)</a:t>
            </a:r>
          </a:p>
          <a:p>
            <a:pPr>
              <a:lnSpc>
                <a:spcPct val="107000"/>
              </a:lnSpc>
            </a:pPr>
            <a:r>
              <a:rPr lang="en-US" sz="1200" dirty="0">
                <a:solidFill>
                  <a:srgbClr val="201F1E"/>
                </a:solidFill>
                <a:latin typeface="Calibri" panose="020F0502020204030204" pitchFamily="34" charset="0"/>
                <a:ea typeface="Calibri" panose="020F0502020204030204" pitchFamily="34" charset="0"/>
                <a:cs typeface="Calibri" panose="020F0502020204030204" pitchFamily="34" charset="0"/>
              </a:rPr>
              <a:t>Non-ataxia Rating Scales: </a:t>
            </a:r>
          </a:p>
          <a:p>
            <a:pPr marL="342900" indent="-342900">
              <a:lnSpc>
                <a:spcPct val="107000"/>
              </a:lnSpc>
              <a:buFont typeface="Arial" panose="020B0604020202020204" pitchFamily="34" charset="0"/>
              <a:buChar char="•"/>
            </a:pPr>
            <a:r>
              <a:rPr lang="en-US" sz="1200" dirty="0">
                <a:solidFill>
                  <a:srgbClr val="201F1E"/>
                </a:solidFill>
                <a:latin typeface="Calibri" panose="020F0502020204030204" pitchFamily="34" charset="0"/>
                <a:ea typeface="Calibri" panose="020F0502020204030204" pitchFamily="34" charset="0"/>
                <a:cs typeface="Calibri" panose="020F0502020204030204" pitchFamily="34" charset="0"/>
              </a:rPr>
              <a:t>Cerebellar Cognitive Affective Syndrome Scale (CCAS)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Inventory of non-ataxia signs (INAS)</a:t>
            </a:r>
          </a:p>
          <a:p>
            <a:pPr marL="342900" indent="-342900">
              <a:lnSpc>
                <a:spcPct val="107000"/>
              </a:lnSpc>
              <a:buFont typeface="Arial" panose="020B0604020202020204" pitchFamily="34" charset="0"/>
              <a:buChar char="•"/>
            </a:pPr>
            <a:r>
              <a:rPr lang="en-US" sz="1200" dirty="0">
                <a:solidFill>
                  <a:srgbClr val="201F1E"/>
                </a:solidFill>
                <a:latin typeface="Calibri" panose="020F0502020204030204" pitchFamily="34" charset="0"/>
                <a:ea typeface="Calibri" panose="020F0502020204030204" pitchFamily="34" charset="0"/>
                <a:cs typeface="Calibri" panose="020F0502020204030204" pitchFamily="34" charset="0"/>
              </a:rPr>
              <a:t>Composite Cerebellar Functional Severity Score (CCFS)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Timed Tests (T25-FW)</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Functional Staging</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Patient Global Impression</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EQ-5D (generic measure of health status)</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Nine-Hole Peg Test </a:t>
            </a:r>
          </a:p>
          <a:p>
            <a:pPr marL="342900" marR="0" lvl="0" indent="-342900">
              <a:lnSpc>
                <a:spcPct val="107000"/>
              </a:lnSpc>
              <a:spcBef>
                <a:spcPts val="0"/>
              </a:spcBef>
              <a:spcAft>
                <a:spcPts val="0"/>
              </a:spcAft>
              <a:buFont typeface="Arial" panose="020B0604020202020204" pitchFamily="34" charset="0"/>
              <a:buChar char="•"/>
            </a:pPr>
            <a:r>
              <a:rPr lang="en-US" sz="1200" dirty="0">
                <a:solidFill>
                  <a:srgbClr val="201F1E"/>
                </a:solidFill>
                <a:effectLst/>
                <a:latin typeface="Calibri" panose="020F0502020204030204" pitchFamily="34" charset="0"/>
                <a:ea typeface="Calibri" panose="020F0502020204030204" pitchFamily="34" charset="0"/>
                <a:cs typeface="Calibri" panose="020F0502020204030204" pitchFamily="34" charset="0"/>
              </a:rPr>
              <a:t>Friedreich’s Ataxia Activities of Daily Living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(FA-ADL)</a:t>
            </a:r>
          </a:p>
          <a:p>
            <a:pPr marL="342900" marR="0" lvl="0" indent="-34290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Fatigue Severity Scale (FSS)</a:t>
            </a:r>
          </a:p>
          <a:p>
            <a:pPr marL="342900" marR="0" lvl="0" indent="-342900">
              <a:lnSpc>
                <a:spcPct val="107000"/>
              </a:lnSpc>
              <a:spcBef>
                <a:spcPts val="0"/>
              </a:spcBef>
              <a:spcAft>
                <a:spcPts val="800"/>
              </a:spcAft>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Wearable Sensors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31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9339-2E3D-7146-8D13-A330B7B929BE}"/>
              </a:ext>
            </a:extLst>
          </p:cNvPr>
          <p:cNvSpPr>
            <a:spLocks noGrp="1"/>
          </p:cNvSpPr>
          <p:nvPr>
            <p:ph type="title"/>
          </p:nvPr>
        </p:nvSpPr>
        <p:spPr>
          <a:xfrm>
            <a:off x="2558082" y="0"/>
            <a:ext cx="9633918" cy="1622321"/>
          </a:xfrm>
        </p:spPr>
        <p:txBody>
          <a:bodyPr>
            <a:normAutofit/>
          </a:bodyPr>
          <a:lstStyle/>
          <a:p>
            <a:r>
              <a:rPr lang="en-US" dirty="0"/>
              <a:t>Scale for Assessment and Rating of Ataxia</a:t>
            </a:r>
          </a:p>
        </p:txBody>
      </p:sp>
      <p:sp>
        <p:nvSpPr>
          <p:cNvPr id="3" name="Content Placeholder 2">
            <a:extLst>
              <a:ext uri="{FF2B5EF4-FFF2-40B4-BE49-F238E27FC236}">
                <a16:creationId xmlns:a16="http://schemas.microsoft.com/office/drawing/2014/main" id="{6625F222-8685-9540-A581-CCB95C77B7A9}"/>
              </a:ext>
            </a:extLst>
          </p:cNvPr>
          <p:cNvSpPr>
            <a:spLocks noGrp="1"/>
          </p:cNvSpPr>
          <p:nvPr>
            <p:ph idx="1"/>
          </p:nvPr>
        </p:nvSpPr>
        <p:spPr>
          <a:xfrm>
            <a:off x="295491" y="1536290"/>
            <a:ext cx="4552733" cy="4687529"/>
          </a:xfrm>
        </p:spPr>
        <p:txBody>
          <a:bodyPr>
            <a:normAutofit/>
          </a:bodyPr>
          <a:lstStyle/>
          <a:p>
            <a:pPr lvl="1"/>
            <a:r>
              <a:rPr lang="en-US" sz="2000" dirty="0"/>
              <a:t>Measures motor coordination through 8 tests: </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Gait (0-8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Stance (0-6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Sitting (0-4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Speech disturbance (0-6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Finger chase (0-4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Nose-finger test (0-4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Fast alternating hand movement (0-4 points)</a:t>
            </a:r>
          </a:p>
          <a:p>
            <a:pPr lvl="2">
              <a:buFont typeface="+mj-lt"/>
              <a:buAutoNum type="arabicPeriod"/>
            </a:pPr>
            <a:r>
              <a:rPr lang="en-US" sz="1200" b="0" i="0" dirty="0">
                <a:solidFill>
                  <a:srgbClr val="020621"/>
                </a:solidFill>
                <a:effectLst/>
                <a:latin typeface="Arial" panose="020B0604020202020204" pitchFamily="34" charset="0"/>
                <a:cs typeface="Arial" panose="020B0604020202020204" pitchFamily="34" charset="0"/>
              </a:rPr>
              <a:t>Heel-shin slide (0-4 points)</a:t>
            </a:r>
          </a:p>
          <a:p>
            <a:pPr lvl="1"/>
            <a:r>
              <a:rPr lang="en-US" sz="2000" dirty="0"/>
              <a:t>Ranges from 0 (no ataxia) to 40 (most severe ataxia) </a:t>
            </a:r>
          </a:p>
          <a:p>
            <a:pPr lvl="1"/>
            <a:endParaRPr lang="en-US" sz="2000" dirty="0"/>
          </a:p>
          <a:p>
            <a:pPr lvl="1"/>
            <a:endParaRPr lang="en-US" sz="2000" dirty="0"/>
          </a:p>
          <a:p>
            <a:pPr lvl="1"/>
            <a:endParaRPr lang="en-US" sz="2000" dirty="0"/>
          </a:p>
          <a:p>
            <a:endParaRPr lang="en-US" sz="2000" dirty="0"/>
          </a:p>
        </p:txBody>
      </p:sp>
      <p:sp>
        <p:nvSpPr>
          <p:cNvPr id="4" name="TextBox 3">
            <a:extLst>
              <a:ext uri="{FF2B5EF4-FFF2-40B4-BE49-F238E27FC236}">
                <a16:creationId xmlns:a16="http://schemas.microsoft.com/office/drawing/2014/main" id="{3ECA37E5-7889-FD49-B9F8-DB59EE374373}"/>
              </a:ext>
            </a:extLst>
          </p:cNvPr>
          <p:cNvSpPr txBox="1"/>
          <p:nvPr/>
        </p:nvSpPr>
        <p:spPr>
          <a:xfrm>
            <a:off x="4547816" y="6223819"/>
            <a:ext cx="6078071" cy="461665"/>
          </a:xfrm>
          <a:prstGeom prst="rect">
            <a:avLst/>
          </a:prstGeom>
          <a:noFill/>
        </p:spPr>
        <p:txBody>
          <a:bodyPr wrap="square" rtlCol="0">
            <a:spAutoFit/>
          </a:bodyPr>
          <a:lstStyle/>
          <a:p>
            <a:r>
              <a:rPr lang="en-US" sz="1200" dirty="0"/>
              <a:t>Diagram of (A) Gait, (B) Stance, (C) Fast-alternating hand movements, and (D) Nose-finger test (</a:t>
            </a:r>
            <a:r>
              <a:rPr lang="en-US" sz="1200" dirty="0" err="1"/>
              <a:t>Grobe‐Einsler</a:t>
            </a:r>
            <a:r>
              <a:rPr lang="en-US" sz="1200" dirty="0"/>
              <a:t> et al., 2021).</a:t>
            </a:r>
          </a:p>
        </p:txBody>
      </p:sp>
      <p:pic>
        <p:nvPicPr>
          <p:cNvPr id="7" name="Content Placeholder 4">
            <a:extLst>
              <a:ext uri="{FF2B5EF4-FFF2-40B4-BE49-F238E27FC236}">
                <a16:creationId xmlns:a16="http://schemas.microsoft.com/office/drawing/2014/main" id="{8CA7A11A-F1FA-4F54-BD7E-C9713E947FCD}"/>
              </a:ext>
            </a:extLst>
          </p:cNvPr>
          <p:cNvPicPr>
            <a:picLocks noChangeAspect="1"/>
          </p:cNvPicPr>
          <p:nvPr/>
        </p:nvPicPr>
        <p:blipFill rotWithShape="1">
          <a:blip r:embed="rId3">
            <a:extLst>
              <a:ext uri="{28A0092B-C50C-407E-A947-70E740481C1C}">
                <a14:useLocalDpi xmlns:a14="http://schemas.microsoft.com/office/drawing/2010/main" val="0"/>
              </a:ext>
            </a:extLst>
          </a:blip>
          <a:srcRect t="72994" r="72219"/>
          <a:stretch/>
        </p:blipFill>
        <p:spPr>
          <a:xfrm>
            <a:off x="0" y="20166"/>
            <a:ext cx="2354449" cy="1602155"/>
          </a:xfrm>
          <a:prstGeom prst="rect">
            <a:avLst/>
          </a:prstGeom>
        </p:spPr>
      </p:pic>
      <p:pic>
        <p:nvPicPr>
          <p:cNvPr id="8" name="Picture 2" descr="image">
            <a:extLst>
              <a:ext uri="{FF2B5EF4-FFF2-40B4-BE49-F238E27FC236}">
                <a16:creationId xmlns:a16="http://schemas.microsoft.com/office/drawing/2014/main" id="{EA37C7A8-ABF6-4D51-8F55-1E4CD45E57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86425" y="1481840"/>
            <a:ext cx="4457336" cy="456694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4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3B3DC385-FCE3-48CE-829F-319985E666C3}"/>
              </a:ext>
            </a:extLst>
          </p:cNvPr>
          <p:cNvPicPr>
            <a:picLocks noChangeAspect="1"/>
          </p:cNvPicPr>
          <p:nvPr/>
        </p:nvPicPr>
        <p:blipFill rotWithShape="1">
          <a:blip r:embed="rId4">
            <a:extLst>
              <a:ext uri="{28A0092B-C50C-407E-A947-70E740481C1C}">
                <a14:useLocalDpi xmlns:a14="http://schemas.microsoft.com/office/drawing/2010/main" val="0"/>
              </a:ext>
            </a:extLst>
          </a:blip>
          <a:srcRect t="72994" r="72219"/>
          <a:stretch/>
        </p:blipFill>
        <p:spPr>
          <a:xfrm>
            <a:off x="0" y="20166"/>
            <a:ext cx="2354449" cy="1602155"/>
          </a:xfrm>
          <a:prstGeom prst="rect">
            <a:avLst/>
          </a:prstGeom>
        </p:spPr>
      </p:pic>
      <p:sp>
        <p:nvSpPr>
          <p:cNvPr id="2" name="Title 1">
            <a:extLst>
              <a:ext uri="{FF2B5EF4-FFF2-40B4-BE49-F238E27FC236}">
                <a16:creationId xmlns:a16="http://schemas.microsoft.com/office/drawing/2014/main" id="{38B472E2-42D2-D54B-A50C-02476DB2B190}"/>
              </a:ext>
            </a:extLst>
          </p:cNvPr>
          <p:cNvSpPr>
            <a:spLocks noGrp="1"/>
          </p:cNvSpPr>
          <p:nvPr>
            <p:ph type="title"/>
          </p:nvPr>
        </p:nvSpPr>
        <p:spPr>
          <a:xfrm>
            <a:off x="1177224" y="666377"/>
            <a:ext cx="10572491" cy="1325563"/>
          </a:xfrm>
        </p:spPr>
        <p:txBody>
          <a:bodyPr/>
          <a:lstStyle/>
          <a:p>
            <a:r>
              <a:rPr lang="en-US" dirty="0"/>
              <a:t>		SARA utility in clinical studies</a:t>
            </a:r>
          </a:p>
        </p:txBody>
      </p:sp>
      <p:sp>
        <p:nvSpPr>
          <p:cNvPr id="7" name="TextBox 6">
            <a:extLst>
              <a:ext uri="{FF2B5EF4-FFF2-40B4-BE49-F238E27FC236}">
                <a16:creationId xmlns:a16="http://schemas.microsoft.com/office/drawing/2014/main" id="{C548567A-4A1C-4342-9DDF-507A0135394F}"/>
              </a:ext>
            </a:extLst>
          </p:cNvPr>
          <p:cNvSpPr txBox="1"/>
          <p:nvPr/>
        </p:nvSpPr>
        <p:spPr>
          <a:xfrm>
            <a:off x="9547328" y="6363936"/>
            <a:ext cx="2422999" cy="276999"/>
          </a:xfrm>
          <a:prstGeom prst="rect">
            <a:avLst/>
          </a:prstGeom>
          <a:noFill/>
        </p:spPr>
        <p:txBody>
          <a:bodyPr wrap="square" rtlCol="0">
            <a:spAutoFit/>
          </a:bodyPr>
          <a:lstStyle/>
          <a:p>
            <a:r>
              <a:rPr lang="en-US" sz="1200" dirty="0"/>
              <a:t>Diallo et al 2021 JNeuro</a:t>
            </a:r>
          </a:p>
        </p:txBody>
      </p:sp>
      <p:sp>
        <p:nvSpPr>
          <p:cNvPr id="13" name="TextBox 12">
            <a:extLst>
              <a:ext uri="{FF2B5EF4-FFF2-40B4-BE49-F238E27FC236}">
                <a16:creationId xmlns:a16="http://schemas.microsoft.com/office/drawing/2014/main" id="{9B4CBC68-F73E-4626-AFF7-48AC375C6B71}"/>
              </a:ext>
            </a:extLst>
          </p:cNvPr>
          <p:cNvSpPr txBox="1"/>
          <p:nvPr/>
        </p:nvSpPr>
        <p:spPr>
          <a:xfrm>
            <a:off x="822348" y="2174071"/>
            <a:ext cx="5273652" cy="1477328"/>
          </a:xfrm>
          <a:prstGeom prst="rect">
            <a:avLst/>
          </a:prstGeom>
          <a:noFill/>
        </p:spPr>
        <p:txBody>
          <a:bodyPr wrap="square">
            <a:spAutoFit/>
          </a:bodyPr>
          <a:lstStyle/>
          <a:p>
            <a:pPr algn="l"/>
            <a:r>
              <a:rPr lang="en-US" sz="1800" b="0" i="0" u="none" strike="noStrike" baseline="0" dirty="0">
                <a:latin typeface="STIX-Regular"/>
              </a:rPr>
              <a:t>Six studies with 1215 SCA patients enrolled between 2005 and 2016 were finally selected. </a:t>
            </a:r>
          </a:p>
          <a:p>
            <a:pPr algn="l"/>
            <a:r>
              <a:rPr lang="en-US" sz="1800" b="0" i="0" u="none" strike="noStrike" baseline="0" dirty="0">
                <a:latin typeface="STIX-Regular"/>
              </a:rPr>
              <a:t>Annual pooled SARA score increase:</a:t>
            </a:r>
          </a:p>
          <a:p>
            <a:pPr algn="l"/>
            <a:endParaRPr lang="en-US" dirty="0">
              <a:latin typeface="STIX-Regular"/>
            </a:endParaRPr>
          </a:p>
          <a:p>
            <a:pPr algn="l"/>
            <a:endParaRPr lang="en-US" sz="1800" b="0" i="0" u="none" strike="noStrike" baseline="0" dirty="0">
              <a:latin typeface="STIX-Regular"/>
            </a:endParaRPr>
          </a:p>
        </p:txBody>
      </p:sp>
      <p:sp>
        <p:nvSpPr>
          <p:cNvPr id="8" name="TextBox 7">
            <a:extLst>
              <a:ext uri="{FF2B5EF4-FFF2-40B4-BE49-F238E27FC236}">
                <a16:creationId xmlns:a16="http://schemas.microsoft.com/office/drawing/2014/main" id="{1090CF06-55DF-4B64-8736-5A7ACFAA33EE}"/>
              </a:ext>
            </a:extLst>
          </p:cNvPr>
          <p:cNvSpPr txBox="1"/>
          <p:nvPr/>
        </p:nvSpPr>
        <p:spPr>
          <a:xfrm>
            <a:off x="6474721" y="2149570"/>
            <a:ext cx="4590131" cy="1200329"/>
          </a:xfrm>
          <a:prstGeom prst="rect">
            <a:avLst/>
          </a:prstGeom>
          <a:noFill/>
        </p:spPr>
        <p:txBody>
          <a:bodyPr wrap="square">
            <a:spAutoFit/>
          </a:bodyPr>
          <a:lstStyle/>
          <a:p>
            <a:pPr algn="l"/>
            <a:r>
              <a:rPr lang="en-US" b="0" i="0" u="none" strike="noStrike" baseline="0" dirty="0">
                <a:latin typeface="STIX-Regular"/>
              </a:rPr>
              <a:t>Two-arm interventional trials of 1-year duration to detect a 50% reduction in disease progression (80% power and a level of 5%) would require:</a:t>
            </a:r>
          </a:p>
        </p:txBody>
      </p:sp>
      <p:graphicFrame>
        <p:nvGraphicFramePr>
          <p:cNvPr id="3" name="Object 2">
            <a:extLst>
              <a:ext uri="{FF2B5EF4-FFF2-40B4-BE49-F238E27FC236}">
                <a16:creationId xmlns:a16="http://schemas.microsoft.com/office/drawing/2014/main" id="{51CA32FF-E3BD-40FA-9D39-FF0455415AE4}"/>
              </a:ext>
            </a:extLst>
          </p:cNvPr>
          <p:cNvGraphicFramePr>
            <a:graphicFrameLocks noChangeAspect="1"/>
          </p:cNvGraphicFramePr>
          <p:nvPr>
            <p:extLst>
              <p:ext uri="{D42A27DB-BD31-4B8C-83A1-F6EECF244321}">
                <p14:modId xmlns:p14="http://schemas.microsoft.com/office/powerpoint/2010/main" val="2496593727"/>
              </p:ext>
            </p:extLst>
          </p:nvPr>
        </p:nvGraphicFramePr>
        <p:xfrm>
          <a:off x="822348" y="3177964"/>
          <a:ext cx="4646613" cy="3179762"/>
        </p:xfrm>
        <a:graphic>
          <a:graphicData uri="http://schemas.openxmlformats.org/presentationml/2006/ole">
            <mc:AlternateContent xmlns:mc="http://schemas.openxmlformats.org/markup-compatibility/2006">
              <mc:Choice xmlns:v="urn:schemas-microsoft-com:vml" Requires="v">
                <p:oleObj spid="_x0000_s3092" name="Prism 8" r:id="rId5" imgW="3654256" imgH="2508213" progId="Prism8.Document">
                  <p:embed/>
                </p:oleObj>
              </mc:Choice>
              <mc:Fallback>
                <p:oleObj name="Prism 8" r:id="rId5" imgW="3654256" imgH="2508213" progId="Prism8.Document">
                  <p:embed/>
                  <p:pic>
                    <p:nvPicPr>
                      <p:cNvPr id="0" name=""/>
                      <p:cNvPicPr/>
                      <p:nvPr/>
                    </p:nvPicPr>
                    <p:blipFill>
                      <a:blip r:embed="rId6"/>
                      <a:stretch>
                        <a:fillRect/>
                      </a:stretch>
                    </p:blipFill>
                    <p:spPr>
                      <a:xfrm>
                        <a:off x="822348" y="3177964"/>
                        <a:ext cx="4646613" cy="317976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7B56010-9A82-43F3-8863-40EADF89BAA7}"/>
              </a:ext>
            </a:extLst>
          </p:cNvPr>
          <p:cNvGraphicFramePr>
            <a:graphicFrameLocks noChangeAspect="1"/>
          </p:cNvGraphicFramePr>
          <p:nvPr>
            <p:extLst>
              <p:ext uri="{D42A27DB-BD31-4B8C-83A1-F6EECF244321}">
                <p14:modId xmlns:p14="http://schemas.microsoft.com/office/powerpoint/2010/main" val="2478821621"/>
              </p:ext>
            </p:extLst>
          </p:nvPr>
        </p:nvGraphicFramePr>
        <p:xfrm>
          <a:off x="6963115" y="3177964"/>
          <a:ext cx="3490912" cy="3185972"/>
        </p:xfrm>
        <a:graphic>
          <a:graphicData uri="http://schemas.openxmlformats.org/presentationml/2006/ole">
            <mc:AlternateContent xmlns:mc="http://schemas.openxmlformats.org/markup-compatibility/2006">
              <mc:Choice xmlns:v="urn:schemas-microsoft-com:vml" Requires="v">
                <p:oleObj spid="_x0000_s3093" name="Prism 8" r:id="rId7" imgW="2962424" imgH="2703312" progId="Prism8.Document">
                  <p:embed/>
                </p:oleObj>
              </mc:Choice>
              <mc:Fallback>
                <p:oleObj name="Prism 8" r:id="rId7" imgW="2962424" imgH="2703312" progId="Prism8.Document">
                  <p:embed/>
                  <p:pic>
                    <p:nvPicPr>
                      <p:cNvPr id="0" name=""/>
                      <p:cNvPicPr/>
                      <p:nvPr/>
                    </p:nvPicPr>
                    <p:blipFill>
                      <a:blip r:embed="rId8"/>
                      <a:stretch>
                        <a:fillRect/>
                      </a:stretch>
                    </p:blipFill>
                    <p:spPr>
                      <a:xfrm>
                        <a:off x="6963115" y="3177964"/>
                        <a:ext cx="3490912" cy="3185972"/>
                      </a:xfrm>
                      <a:prstGeom prst="rect">
                        <a:avLst/>
                      </a:prstGeom>
                    </p:spPr>
                  </p:pic>
                </p:oleObj>
              </mc:Fallback>
            </mc:AlternateContent>
          </a:graphicData>
        </a:graphic>
      </p:graphicFrame>
    </p:spTree>
    <p:extLst>
      <p:ext uri="{BB962C8B-B14F-4D97-AF65-F5344CB8AC3E}">
        <p14:creationId xmlns:p14="http://schemas.microsoft.com/office/powerpoint/2010/main" val="370321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A544FB6E-86EE-4F4E-A962-BD1375595075}"/>
              </a:ext>
            </a:extLst>
          </p:cNvPr>
          <p:cNvPicPr>
            <a:picLocks noChangeAspect="1"/>
          </p:cNvPicPr>
          <p:nvPr/>
        </p:nvPicPr>
        <p:blipFill rotWithShape="1">
          <a:blip r:embed="rId2">
            <a:extLst>
              <a:ext uri="{28A0092B-C50C-407E-A947-70E740481C1C}">
                <a14:useLocalDpi xmlns:a14="http://schemas.microsoft.com/office/drawing/2010/main" val="0"/>
              </a:ext>
            </a:extLst>
          </a:blip>
          <a:srcRect t="72994" r="72219"/>
          <a:stretch/>
        </p:blipFill>
        <p:spPr>
          <a:xfrm>
            <a:off x="0" y="20166"/>
            <a:ext cx="2354449" cy="1602155"/>
          </a:xfrm>
          <a:prstGeom prst="rect">
            <a:avLst/>
          </a:prstGeom>
        </p:spPr>
      </p:pic>
      <p:sp>
        <p:nvSpPr>
          <p:cNvPr id="2" name="Title 1">
            <a:extLst>
              <a:ext uri="{FF2B5EF4-FFF2-40B4-BE49-F238E27FC236}">
                <a16:creationId xmlns:a16="http://schemas.microsoft.com/office/drawing/2014/main" id="{D992DE44-6538-428F-97DD-5B2B026C3867}"/>
              </a:ext>
            </a:extLst>
          </p:cNvPr>
          <p:cNvSpPr>
            <a:spLocks noGrp="1"/>
          </p:cNvSpPr>
          <p:nvPr>
            <p:ph type="title"/>
          </p:nvPr>
        </p:nvSpPr>
        <p:spPr>
          <a:xfrm>
            <a:off x="2594811" y="296758"/>
            <a:ext cx="9597189" cy="1325563"/>
          </a:xfrm>
        </p:spPr>
        <p:txBody>
          <a:bodyPr/>
          <a:lstStyle/>
          <a:p>
            <a:r>
              <a:rPr lang="en-US" dirty="0"/>
              <a:t>Instrumented Data Exchange for Ataxia Study (IDEA)</a:t>
            </a:r>
          </a:p>
        </p:txBody>
      </p:sp>
      <p:sp>
        <p:nvSpPr>
          <p:cNvPr id="6" name="Content Placeholder 5">
            <a:extLst>
              <a:ext uri="{FF2B5EF4-FFF2-40B4-BE49-F238E27FC236}">
                <a16:creationId xmlns:a16="http://schemas.microsoft.com/office/drawing/2014/main" id="{BD811D0E-D771-4DBC-BD2F-7FCB976FB075}"/>
              </a:ext>
            </a:extLst>
          </p:cNvPr>
          <p:cNvSpPr>
            <a:spLocks noGrp="1"/>
          </p:cNvSpPr>
          <p:nvPr>
            <p:ph sz="half" idx="1"/>
          </p:nvPr>
        </p:nvSpPr>
        <p:spPr/>
        <p:txBody>
          <a:bodyPr/>
          <a:lstStyle/>
          <a:p>
            <a:r>
              <a:rPr lang="en-US" b="0" i="0" dirty="0">
                <a:solidFill>
                  <a:srgbClr val="000000"/>
                </a:solidFill>
                <a:effectLst/>
                <a:latin typeface="Source Sans Pro" panose="020B0503030403020204" pitchFamily="34" charset="0"/>
              </a:rPr>
              <a:t>This research study is testing body-worn sensors to measure movement during simple tests of coordination, in order to evaluate the progression and severity of ataxia.</a:t>
            </a:r>
          </a:p>
          <a:p>
            <a:endParaRPr lang="en-US" dirty="0">
              <a:solidFill>
                <a:srgbClr val="000000"/>
              </a:solidFill>
              <a:latin typeface="Source Sans Pro" panose="020B0503030403020204" pitchFamily="34" charset="0"/>
            </a:endParaRPr>
          </a:p>
          <a:p>
            <a:endParaRPr lang="en-US" dirty="0"/>
          </a:p>
        </p:txBody>
      </p:sp>
      <p:sp>
        <p:nvSpPr>
          <p:cNvPr id="7" name="Content Placeholder 6">
            <a:extLst>
              <a:ext uri="{FF2B5EF4-FFF2-40B4-BE49-F238E27FC236}">
                <a16:creationId xmlns:a16="http://schemas.microsoft.com/office/drawing/2014/main" id="{9F9F0885-2B85-4CF1-8D4D-D846757B3BA8}"/>
              </a:ext>
            </a:extLst>
          </p:cNvPr>
          <p:cNvSpPr>
            <a:spLocks noGrp="1"/>
          </p:cNvSpPr>
          <p:nvPr>
            <p:ph sz="half" idx="2"/>
          </p:nvPr>
        </p:nvSpPr>
        <p:spPr/>
        <p:txBody>
          <a:bodyPr/>
          <a:lstStyle/>
          <a:p>
            <a:r>
              <a:rPr lang="en-US" b="0" i="0" dirty="0">
                <a:solidFill>
                  <a:srgbClr val="000000"/>
                </a:solidFill>
                <a:effectLst/>
                <a:latin typeface="Source Sans Pro" panose="020B0503030403020204" pitchFamily="34" charset="0"/>
              </a:rPr>
              <a:t>ClinicalTrials.gov Identifier: NCT04268147</a:t>
            </a:r>
          </a:p>
          <a:p>
            <a:r>
              <a:rPr lang="en-US" dirty="0">
                <a:solidFill>
                  <a:srgbClr val="000000"/>
                </a:solidFill>
                <a:latin typeface="Source Sans Pro" panose="020B0503030403020204" pitchFamily="34" charset="0"/>
              </a:rPr>
              <a:t>Currently recruiting</a:t>
            </a:r>
            <a:endParaRPr lang="en-US" dirty="0"/>
          </a:p>
          <a:p>
            <a:pPr lvl="1"/>
            <a:r>
              <a:rPr lang="en-US" dirty="0"/>
              <a:t>SCA1, SCA2, SCA3, SCA6, FA</a:t>
            </a:r>
          </a:p>
          <a:p>
            <a:pPr lvl="1"/>
            <a:r>
              <a:rPr lang="en-US" dirty="0"/>
              <a:t>Age-matched healthy controls</a:t>
            </a:r>
          </a:p>
        </p:txBody>
      </p:sp>
    </p:spTree>
    <p:extLst>
      <p:ext uri="{BB962C8B-B14F-4D97-AF65-F5344CB8AC3E}">
        <p14:creationId xmlns:p14="http://schemas.microsoft.com/office/powerpoint/2010/main" val="2008652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BDD7D17-DF39-4D41-A74E-E02479C0187F}"/>
              </a:ext>
            </a:extLst>
          </p:cNvPr>
          <p:cNvPicPr>
            <a:picLocks noChangeAspect="1"/>
          </p:cNvPicPr>
          <p:nvPr/>
        </p:nvPicPr>
        <p:blipFill rotWithShape="1">
          <a:blip r:embed="rId3">
            <a:extLst>
              <a:ext uri="{28A0092B-C50C-407E-A947-70E740481C1C}">
                <a14:useLocalDpi xmlns:a14="http://schemas.microsoft.com/office/drawing/2010/main" val="0"/>
              </a:ext>
            </a:extLst>
          </a:blip>
          <a:srcRect t="72994" r="72219"/>
          <a:stretch/>
        </p:blipFill>
        <p:spPr>
          <a:xfrm>
            <a:off x="0" y="20166"/>
            <a:ext cx="2354449" cy="1602155"/>
          </a:xfrm>
          <a:prstGeom prst="rect">
            <a:avLst/>
          </a:prstGeom>
        </p:spPr>
      </p:pic>
      <p:sp>
        <p:nvSpPr>
          <p:cNvPr id="2" name="Title 1">
            <a:extLst>
              <a:ext uri="{FF2B5EF4-FFF2-40B4-BE49-F238E27FC236}">
                <a16:creationId xmlns:a16="http://schemas.microsoft.com/office/drawing/2014/main" id="{575CB13D-72AD-4AF3-A897-AC9D64E010EB}"/>
              </a:ext>
            </a:extLst>
          </p:cNvPr>
          <p:cNvSpPr>
            <a:spLocks noGrp="1"/>
          </p:cNvSpPr>
          <p:nvPr>
            <p:ph type="title"/>
          </p:nvPr>
        </p:nvSpPr>
        <p:spPr>
          <a:xfrm>
            <a:off x="2168759" y="183928"/>
            <a:ext cx="10515600" cy="1325563"/>
          </a:xfrm>
        </p:spPr>
        <p:txBody>
          <a:bodyPr/>
          <a:lstStyle/>
          <a:p>
            <a:r>
              <a:rPr lang="en-US" dirty="0"/>
              <a:t>Wearable sensor for assessment of gait impairment in SCA</a:t>
            </a:r>
          </a:p>
        </p:txBody>
      </p:sp>
      <p:sp>
        <p:nvSpPr>
          <p:cNvPr id="3" name="Content Placeholder 2">
            <a:extLst>
              <a:ext uri="{FF2B5EF4-FFF2-40B4-BE49-F238E27FC236}">
                <a16:creationId xmlns:a16="http://schemas.microsoft.com/office/drawing/2014/main" id="{63CEA249-9774-426B-9AED-8111B51D090F}"/>
              </a:ext>
            </a:extLst>
          </p:cNvPr>
          <p:cNvSpPr>
            <a:spLocks noGrp="1"/>
          </p:cNvSpPr>
          <p:nvPr>
            <p:ph idx="1"/>
          </p:nvPr>
        </p:nvSpPr>
        <p:spPr>
          <a:xfrm>
            <a:off x="1428055" y="2165780"/>
            <a:ext cx="5851050" cy="4351338"/>
          </a:xfrm>
        </p:spPr>
        <p:txBody>
          <a:bodyPr/>
          <a:lstStyle/>
          <a:p>
            <a:pPr algn="l"/>
            <a:r>
              <a:rPr lang="en-US" sz="1800" b="0" i="0" u="none" strike="noStrike" baseline="0" dirty="0">
                <a:latin typeface="Arial" panose="020B0604020202020204" pitchFamily="34" charset="0"/>
                <a:cs typeface="Arial" panose="020B0604020202020204" pitchFamily="34" charset="0"/>
              </a:rPr>
              <a:t>Gait variability (toe out angle, double support) were the most discriminative feature in individuals with manifest SCA relative to health controls</a:t>
            </a:r>
          </a:p>
          <a:p>
            <a:pPr lvl="1"/>
            <a:r>
              <a:rPr lang="en-US" sz="1400" dirty="0">
                <a:latin typeface="Arial" panose="020B0604020202020204" pitchFamily="34" charset="0"/>
                <a:cs typeface="Arial" panose="020B0604020202020204" pitchFamily="34" charset="0"/>
              </a:rPr>
              <a:t>These measures also </a:t>
            </a:r>
            <a:r>
              <a:rPr lang="en-US" sz="1400" b="0" i="0" u="none" strike="noStrike" baseline="0" dirty="0">
                <a:latin typeface="Arial" panose="020B0604020202020204" pitchFamily="34" charset="0"/>
                <a:cs typeface="Arial" panose="020B0604020202020204" pitchFamily="34" charset="0"/>
              </a:rPr>
              <a:t>correlated with disease severity as measured by SARA.</a:t>
            </a:r>
          </a:p>
          <a:p>
            <a:pPr lvl="1"/>
            <a:r>
              <a:rPr lang="en-US" sz="1400" b="0" i="0" dirty="0">
                <a:effectLst/>
                <a:latin typeface="Arial" panose="020B0604020202020204" pitchFamily="34" charset="0"/>
                <a:cs typeface="Arial" panose="020B0604020202020204" pitchFamily="34" charset="0"/>
              </a:rPr>
              <a:t>163 people with SCA (SCA1=18, SCA2=85, SCA3=23, SCA6=37)</a:t>
            </a:r>
          </a:p>
          <a:p>
            <a:pPr lvl="1"/>
            <a:r>
              <a:rPr lang="en-US" sz="1400" b="0" i="0" dirty="0">
                <a:effectLst/>
                <a:latin typeface="Arial" panose="020B0604020202020204" pitchFamily="34" charset="0"/>
                <a:cs typeface="Arial" panose="020B0604020202020204" pitchFamily="34" charset="0"/>
              </a:rPr>
              <a:t>96 age-matched Healthy controls.</a:t>
            </a:r>
            <a:endParaRPr lang="en-US" sz="14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Gait variability also distinguished premanifest from manifested ataxic patients! </a:t>
            </a:r>
          </a:p>
          <a:p>
            <a:pPr lvl="1"/>
            <a:r>
              <a:rPr lang="it-IT" sz="1400" b="0" i="0" dirty="0">
                <a:effectLst/>
                <a:latin typeface="Arial" panose="020B0604020202020204" pitchFamily="34" charset="0"/>
                <a:cs typeface="Arial" panose="020B0604020202020204" pitchFamily="34" charset="0"/>
              </a:rPr>
              <a:t>42 prodromal SCA (SCA1=3; SCA2=4; SCA3=4; and SCA6=31)</a:t>
            </a:r>
            <a:endParaRPr lang="en-US" sz="3200" b="0" i="0" dirty="0">
              <a:effectLst/>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0" i="0" dirty="0">
                <a:effectLst/>
                <a:latin typeface="Arial" panose="020B0604020202020204" pitchFamily="34" charset="0"/>
                <a:cs typeface="Arial" panose="020B0604020202020204" pitchFamily="34" charset="0"/>
              </a:rPr>
              <a:t>Future work with an independent cohort is needed to investigate if these findings would generalize.</a:t>
            </a:r>
            <a:endParaRPr lang="en-US" sz="1800" b="0" i="0" u="none" strike="noStrike" baseline="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5B28AA1-E43D-4AE1-BA1B-BD79F3201FEC}"/>
              </a:ext>
            </a:extLst>
          </p:cNvPr>
          <p:cNvPicPr>
            <a:picLocks noChangeAspect="1"/>
          </p:cNvPicPr>
          <p:nvPr/>
        </p:nvPicPr>
        <p:blipFill rotWithShape="1">
          <a:blip r:embed="rId4"/>
          <a:srcRect l="58906" t="9446" b="48828"/>
          <a:stretch/>
        </p:blipFill>
        <p:spPr>
          <a:xfrm>
            <a:off x="7700211" y="1622321"/>
            <a:ext cx="3605156" cy="4260992"/>
          </a:xfrm>
          <a:prstGeom prst="rect">
            <a:avLst/>
          </a:prstGeom>
        </p:spPr>
      </p:pic>
      <p:sp>
        <p:nvSpPr>
          <p:cNvPr id="7" name="TextBox 6">
            <a:extLst>
              <a:ext uri="{FF2B5EF4-FFF2-40B4-BE49-F238E27FC236}">
                <a16:creationId xmlns:a16="http://schemas.microsoft.com/office/drawing/2014/main" id="{20131978-2E9A-4289-BCC1-CDE21D740B88}"/>
              </a:ext>
            </a:extLst>
          </p:cNvPr>
          <p:cNvSpPr txBox="1"/>
          <p:nvPr/>
        </p:nvSpPr>
        <p:spPr>
          <a:xfrm>
            <a:off x="9274630" y="6363936"/>
            <a:ext cx="2695698" cy="276999"/>
          </a:xfrm>
          <a:prstGeom prst="rect">
            <a:avLst/>
          </a:prstGeom>
          <a:noFill/>
        </p:spPr>
        <p:txBody>
          <a:bodyPr wrap="square" rtlCol="0">
            <a:spAutoFit/>
          </a:bodyPr>
          <a:lstStyle/>
          <a:p>
            <a:r>
              <a:rPr lang="en-US" sz="1200" dirty="0"/>
              <a:t>Shah et al 2021 Movement Disorders</a:t>
            </a:r>
          </a:p>
        </p:txBody>
      </p:sp>
    </p:spTree>
    <p:extLst>
      <p:ext uri="{BB962C8B-B14F-4D97-AF65-F5344CB8AC3E}">
        <p14:creationId xmlns:p14="http://schemas.microsoft.com/office/powerpoint/2010/main" val="1100121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68DA-774A-4942-A3BA-4537BBDA1BE4}"/>
              </a:ext>
            </a:extLst>
          </p:cNvPr>
          <p:cNvSpPr>
            <a:spLocks noGrp="1"/>
          </p:cNvSpPr>
          <p:nvPr>
            <p:ph type="title"/>
          </p:nvPr>
        </p:nvSpPr>
        <p:spPr>
          <a:xfrm>
            <a:off x="838200" y="1968500"/>
            <a:ext cx="10515600" cy="1325563"/>
          </a:xfrm>
        </p:spPr>
        <p:txBody>
          <a:bodyPr>
            <a:normAutofit fontScale="90000"/>
          </a:bodyPr>
          <a:lstStyle/>
          <a:p>
            <a:r>
              <a:rPr lang="en-US" dirty="0"/>
              <a:t>These functional ataxia assessments, like SARA, are limited to only patients with ataxia symptoms…</a:t>
            </a:r>
          </a:p>
        </p:txBody>
      </p:sp>
      <p:sp>
        <p:nvSpPr>
          <p:cNvPr id="3" name="Content Placeholder 2">
            <a:extLst>
              <a:ext uri="{FF2B5EF4-FFF2-40B4-BE49-F238E27FC236}">
                <a16:creationId xmlns:a16="http://schemas.microsoft.com/office/drawing/2014/main" id="{4F60D504-D839-461C-899C-F98ADFA7A4AB}"/>
              </a:ext>
            </a:extLst>
          </p:cNvPr>
          <p:cNvSpPr>
            <a:spLocks noGrp="1"/>
          </p:cNvSpPr>
          <p:nvPr>
            <p:ph idx="1"/>
          </p:nvPr>
        </p:nvSpPr>
        <p:spPr>
          <a:xfrm>
            <a:off x="838200" y="3741821"/>
            <a:ext cx="10515600" cy="1028700"/>
          </a:xfrm>
        </p:spPr>
        <p:txBody>
          <a:bodyPr>
            <a:normAutofit fontScale="85000" lnSpcReduction="10000"/>
          </a:bodyPr>
          <a:lstStyle/>
          <a:p>
            <a:pPr marL="0" indent="0" algn="ctr">
              <a:buNone/>
            </a:pPr>
            <a:r>
              <a:rPr lang="en-US" sz="3600" dirty="0"/>
              <a:t>What biomarker assessments distinguish SCA patients prior to ataxia onset of disease and correlate with disease progression? </a:t>
            </a:r>
          </a:p>
        </p:txBody>
      </p:sp>
    </p:spTree>
    <p:extLst>
      <p:ext uri="{BB962C8B-B14F-4D97-AF65-F5344CB8AC3E}">
        <p14:creationId xmlns:p14="http://schemas.microsoft.com/office/powerpoint/2010/main" val="308490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5269" t="72994"/>
          <a:stretch/>
        </p:blipFill>
        <p:spPr>
          <a:xfrm>
            <a:off x="3699595" y="1251248"/>
            <a:ext cx="2980997" cy="2278600"/>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6305013" y="1453315"/>
            <a:ext cx="0" cy="482990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6FC3B1-C626-4B02-9919-04E20C94D5AE}"/>
              </a:ext>
            </a:extLst>
          </p:cNvPr>
          <p:cNvSpPr txBox="1"/>
          <p:nvPr/>
        </p:nvSpPr>
        <p:spPr>
          <a:xfrm>
            <a:off x="3750961" y="2971293"/>
            <a:ext cx="2354449" cy="2585323"/>
          </a:xfrm>
          <a:prstGeom prst="rect">
            <a:avLst/>
          </a:prstGeom>
          <a:noFill/>
        </p:spPr>
        <p:txBody>
          <a:bodyPr wrap="square">
            <a:spAutoFit/>
          </a:bodyPr>
          <a:lstStyle/>
          <a:p>
            <a:pPr lvl="1"/>
            <a:r>
              <a:rPr lang="en-US" b="1" i="0" dirty="0">
                <a:effectLst/>
                <a:latin typeface="charter"/>
              </a:rPr>
              <a:t>Imaging biomarkers — detection of brain size and metabolite changes in a noninvasive way.</a:t>
            </a:r>
          </a:p>
          <a:p>
            <a:pPr lvl="1"/>
            <a:endParaRPr lang="en-US" b="1" dirty="0">
              <a:latin typeface="charter"/>
            </a:endParaRPr>
          </a:p>
          <a:p>
            <a:pPr lvl="1"/>
            <a:endParaRPr lang="en-US" b="1" i="0" dirty="0">
              <a:effectLst/>
              <a:latin typeface="charter"/>
            </a:endParaRPr>
          </a:p>
        </p:txBody>
      </p:sp>
      <p:sp>
        <p:nvSpPr>
          <p:cNvPr id="23" name="TextBox 22">
            <a:extLst>
              <a:ext uri="{FF2B5EF4-FFF2-40B4-BE49-F238E27FC236}">
                <a16:creationId xmlns:a16="http://schemas.microsoft.com/office/drawing/2014/main" id="{50F60E65-B564-490E-B632-7A77838BAD9B}"/>
              </a:ext>
            </a:extLst>
          </p:cNvPr>
          <p:cNvSpPr txBox="1"/>
          <p:nvPr/>
        </p:nvSpPr>
        <p:spPr>
          <a:xfrm>
            <a:off x="732016" y="2971293"/>
            <a:ext cx="2354449" cy="1477328"/>
          </a:xfrm>
          <a:prstGeom prst="rect">
            <a:avLst/>
          </a:prstGeom>
          <a:noFill/>
        </p:spPr>
        <p:txBody>
          <a:bodyPr wrap="square">
            <a:spAutoFit/>
          </a:bodyPr>
          <a:lstStyle/>
          <a:p>
            <a:pPr lvl="1"/>
            <a:r>
              <a:rPr lang="en-US" b="0" i="0" dirty="0">
                <a:solidFill>
                  <a:schemeClr val="bg1">
                    <a:lumMod val="75000"/>
                  </a:schemeClr>
                </a:solidFill>
                <a:effectLst/>
                <a:latin typeface="charter"/>
              </a:rPr>
              <a:t>Clinical assessments or wearable sensors for daily tracking of movement.</a:t>
            </a:r>
          </a:p>
        </p:txBody>
      </p:sp>
    </p:spTree>
    <p:extLst>
      <p:ext uri="{BB962C8B-B14F-4D97-AF65-F5344CB8AC3E}">
        <p14:creationId xmlns:p14="http://schemas.microsoft.com/office/powerpoint/2010/main" val="679356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5269" t="72994"/>
          <a:stretch/>
        </p:blipFill>
        <p:spPr>
          <a:xfrm>
            <a:off x="4142244" y="1251959"/>
            <a:ext cx="2848131" cy="2177041"/>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7148162" y="1563534"/>
            <a:ext cx="0" cy="482990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1CD78F7-64E9-41C7-B166-E6642873733F}"/>
              </a:ext>
            </a:extLst>
          </p:cNvPr>
          <p:cNvSpPr txBox="1"/>
          <p:nvPr/>
        </p:nvSpPr>
        <p:spPr>
          <a:xfrm>
            <a:off x="3937419" y="2827693"/>
            <a:ext cx="3267691" cy="1926233"/>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MRI/DTI (gray and white matter brain volume changes) </a:t>
            </a:r>
          </a:p>
          <a:p>
            <a:pPr marL="342900" marR="0" lvl="0" indent="-342900">
              <a:lnSpc>
                <a:spcPct val="107000"/>
              </a:lnSpc>
              <a:spcBef>
                <a:spcPts val="0"/>
              </a:spcBef>
              <a:spcAft>
                <a:spcPts val="0"/>
              </a:spcAft>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MRS (metabolite changes)</a:t>
            </a:r>
          </a:p>
          <a:p>
            <a:pPr marL="342900" marR="0" lvl="0" indent="-342900">
              <a:lnSpc>
                <a:spcPct val="107000"/>
              </a:lnSpc>
              <a:spcBef>
                <a:spcPts val="0"/>
              </a:spcBef>
              <a:spcAft>
                <a:spcPts val="0"/>
              </a:spcAft>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Specific tracer imaging modalities</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PET (position emission tomography)</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SPECT (single-photon emission computed tomography)</a:t>
            </a:r>
          </a:p>
        </p:txBody>
      </p:sp>
      <p:sp>
        <p:nvSpPr>
          <p:cNvPr id="14" name="TextBox 13">
            <a:extLst>
              <a:ext uri="{FF2B5EF4-FFF2-40B4-BE49-F238E27FC236}">
                <a16:creationId xmlns:a16="http://schemas.microsoft.com/office/drawing/2014/main" id="{43FBD606-9BD2-4102-A9B3-6DE0F203EB29}"/>
              </a:ext>
            </a:extLst>
          </p:cNvPr>
          <p:cNvSpPr txBox="1"/>
          <p:nvPr/>
        </p:nvSpPr>
        <p:spPr>
          <a:xfrm>
            <a:off x="513731" y="2619955"/>
            <a:ext cx="3267691" cy="4072525"/>
          </a:xfrm>
          <a:prstGeom prst="rect">
            <a:avLst/>
          </a:prstGeom>
          <a:noFill/>
        </p:spPr>
        <p:txBody>
          <a:bodyPr wrap="square">
            <a:spAutoFit/>
          </a:bodyPr>
          <a:lstStyle/>
          <a:p>
            <a:pPr marR="0" lvl="0">
              <a:lnSpc>
                <a:spcPct val="107000"/>
              </a:lnSpc>
              <a:spcBef>
                <a:spcPts val="0"/>
              </a:spcBef>
              <a:spcAft>
                <a:spcPts val="0"/>
              </a:spcAft>
            </a:pPr>
            <a:r>
              <a:rPr lang="en-US" sz="14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Ataxi</a:t>
            </a:r>
            <a:r>
              <a:rPr lang="en-US" sz="14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a Rating Scales:</a:t>
            </a:r>
            <a:endParaRPr lang="en-US" sz="14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SARA</a:t>
            </a:r>
          </a:p>
          <a:p>
            <a:pPr marL="342900" indent="-342900">
              <a:lnSpc>
                <a:spcPct val="107000"/>
              </a:lnSpc>
              <a:buFont typeface="Arial" panose="020B0604020202020204" pitchFamily="34" charset="0"/>
              <a:buChar char="•"/>
            </a:pPr>
            <a:r>
              <a:rPr lang="en-US" sz="14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International Cooperative Rating Scale (ICARS)</a:t>
            </a:r>
          </a:p>
          <a:p>
            <a:pPr>
              <a:lnSpc>
                <a:spcPct val="107000"/>
              </a:lnSpc>
            </a:pPr>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Non-ataxia Rating Scales: </a:t>
            </a:r>
          </a:p>
          <a:p>
            <a:pPr marL="342900" indent="-342900">
              <a:lnSpc>
                <a:spcPct val="107000"/>
              </a:lnSpc>
              <a:buFont typeface="Arial" panose="020B0604020202020204" pitchFamily="34" charset="0"/>
              <a:buChar char="•"/>
            </a:pPr>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Cerebellar Cognitive Affective Syndrome Scale (CCAS) </a:t>
            </a:r>
            <a:endParaRPr lang="en-US" sz="12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r>
              <a:rPr lang="en-US" sz="12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Inventory of non-ataxia signs (INAS)</a:t>
            </a:r>
          </a:p>
          <a:p>
            <a:pPr marL="342900" indent="-342900">
              <a:lnSpc>
                <a:spcPct val="107000"/>
              </a:lnSpc>
              <a:buFont typeface="Arial" panose="020B0604020202020204" pitchFamily="34" charset="0"/>
              <a:buChar char="•"/>
            </a:pPr>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Composite Cerebellar Functional Severity Score (CCFS)</a:t>
            </a:r>
            <a:endParaRPr lang="en-US" sz="12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Timed Tests (T25-FW)</a:t>
            </a:r>
          </a:p>
          <a:p>
            <a:pPr marL="342900" marR="0" lvl="0" indent="-342900">
              <a:lnSpc>
                <a:spcPct val="107000"/>
              </a:lnSpc>
              <a:spcBef>
                <a:spcPts val="0"/>
              </a:spcBef>
              <a:spcAft>
                <a:spcPts val="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Functional Staging</a:t>
            </a:r>
          </a:p>
          <a:p>
            <a:pPr marL="342900" marR="0" lvl="0" indent="-342900">
              <a:lnSpc>
                <a:spcPct val="107000"/>
              </a:lnSpc>
              <a:spcBef>
                <a:spcPts val="0"/>
              </a:spcBef>
              <a:spcAft>
                <a:spcPts val="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Patient Global Impression</a:t>
            </a:r>
          </a:p>
          <a:p>
            <a:pPr marL="342900" marR="0" lvl="0" indent="-342900">
              <a:lnSpc>
                <a:spcPct val="107000"/>
              </a:lnSpc>
              <a:spcBef>
                <a:spcPts val="0"/>
              </a:spcBef>
              <a:spcAft>
                <a:spcPts val="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EQ-5D (generic measure of health status)</a:t>
            </a:r>
          </a:p>
          <a:p>
            <a:pPr marL="342900" marR="0" lvl="0" indent="-342900">
              <a:lnSpc>
                <a:spcPct val="107000"/>
              </a:lnSpc>
              <a:spcBef>
                <a:spcPts val="0"/>
              </a:spcBef>
              <a:spcAft>
                <a:spcPts val="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Nine-Hole Peg Test </a:t>
            </a:r>
          </a:p>
          <a:p>
            <a:pPr marL="342900" marR="0" lvl="0" indent="-342900">
              <a:lnSpc>
                <a:spcPct val="107000"/>
              </a:lnSpc>
              <a:spcBef>
                <a:spcPts val="0"/>
              </a:spcBef>
              <a:spcAft>
                <a:spcPts val="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Friedreich’s Ataxia Activities of Daily Living</a:t>
            </a: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(FA-ADL)</a:t>
            </a:r>
          </a:p>
          <a:p>
            <a:pPr marL="342900" marR="0" lvl="0" indent="-342900">
              <a:lnSpc>
                <a:spcPct val="107000"/>
              </a:lnSpc>
              <a:spcBef>
                <a:spcPts val="0"/>
              </a:spcBef>
              <a:spcAft>
                <a:spcPts val="800"/>
              </a:spcAft>
              <a:buFont typeface="Arial" panose="020B0604020202020204" pitchFamily="34" charset="0"/>
              <a:buChar char="•"/>
            </a:pPr>
            <a:r>
              <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Fatigue Severity Scale (FSS)</a:t>
            </a:r>
          </a:p>
          <a:p>
            <a:pPr marL="342900" marR="0" lvl="0" indent="-342900">
              <a:lnSpc>
                <a:spcPct val="107000"/>
              </a:lnSpc>
              <a:spcBef>
                <a:spcPts val="0"/>
              </a:spcBef>
              <a:spcAft>
                <a:spcPts val="800"/>
              </a:spcAft>
              <a:buFont typeface="Arial" panose="020B0604020202020204" pitchFamily="34" charset="0"/>
              <a:buChar char="•"/>
            </a:pPr>
            <a:r>
              <a:rPr lang="en-US" sz="12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Wearable Sensors</a:t>
            </a:r>
            <a:endParaRPr lang="en-US" sz="12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5624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657" y="46038"/>
            <a:ext cx="9984740" cy="1325563"/>
          </a:xfrm>
        </p:spPr>
        <p:txBody>
          <a:bodyPr/>
          <a:lstStyle/>
          <a:p>
            <a:pPr defTabSz="685800"/>
            <a:r>
              <a:rPr lang="en-US" dirty="0">
                <a:solidFill>
                  <a:prstClr val="black"/>
                </a:solidFill>
                <a:latin typeface="Calibri" panose="020F0502020204030204"/>
              </a:rPr>
              <a:t>Magnetic Resonance Imaging (MRI)</a:t>
            </a:r>
          </a:p>
        </p:txBody>
      </p:sp>
      <p:pic>
        <p:nvPicPr>
          <p:cNvPr id="14" name="Content Placeholder 4">
            <a:extLst>
              <a:ext uri="{FF2B5EF4-FFF2-40B4-BE49-F238E27FC236}">
                <a16:creationId xmlns:a16="http://schemas.microsoft.com/office/drawing/2014/main" id="{422B5C85-E6B9-4CBB-A9F9-EA9389840FD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5269" t="72994"/>
          <a:stretch/>
        </p:blipFill>
        <p:spPr>
          <a:xfrm>
            <a:off x="111760" y="202414"/>
            <a:ext cx="2096032" cy="1602155"/>
          </a:xfrm>
        </p:spPr>
      </p:pic>
      <p:sp>
        <p:nvSpPr>
          <p:cNvPr id="5" name="TextBox 4">
            <a:extLst>
              <a:ext uri="{FF2B5EF4-FFF2-40B4-BE49-F238E27FC236}">
                <a16:creationId xmlns:a16="http://schemas.microsoft.com/office/drawing/2014/main" id="{182BC23B-C797-41C1-A62D-27ACCAC2EFFE}"/>
              </a:ext>
            </a:extLst>
          </p:cNvPr>
          <p:cNvSpPr txBox="1"/>
          <p:nvPr/>
        </p:nvSpPr>
        <p:spPr>
          <a:xfrm>
            <a:off x="303796" y="2551837"/>
            <a:ext cx="5026193" cy="2585323"/>
          </a:xfrm>
          <a:prstGeom prst="rect">
            <a:avLst/>
          </a:prstGeom>
          <a:noFill/>
        </p:spPr>
        <p:txBody>
          <a:bodyPr wrap="square">
            <a:spAutoFit/>
          </a:bodyPr>
          <a:lstStyle/>
          <a:p>
            <a:r>
              <a:rPr lang="en-US" b="0" i="0" dirty="0">
                <a:solidFill>
                  <a:srgbClr val="000000"/>
                </a:solidFill>
                <a:effectLst/>
                <a:latin typeface="Arial" panose="020B0604020202020204" pitchFamily="34" charset="0"/>
                <a:cs typeface="Arial" panose="020B0604020202020204" pitchFamily="34" charset="0"/>
              </a:rPr>
              <a:t>MRI= scanners use strong magnetic fields to generat</a:t>
            </a:r>
            <a:r>
              <a:rPr lang="en-US" dirty="0">
                <a:solidFill>
                  <a:srgbClr val="000000"/>
                </a:solidFill>
                <a:latin typeface="Arial" panose="020B0604020202020204" pitchFamily="34" charset="0"/>
                <a:cs typeface="Arial" panose="020B0604020202020204" pitchFamily="34" charset="0"/>
              </a:rPr>
              <a:t>e pictures of the organs in a body. </a:t>
            </a:r>
            <a:endParaRPr lang="en-US" b="0" i="0" dirty="0">
              <a:solidFill>
                <a:srgbClr val="000000"/>
              </a:solidFill>
              <a:effectLst/>
              <a:latin typeface="Arial" panose="020B0604020202020204" pitchFamily="34" charset="0"/>
              <a:cs typeface="Arial" panose="020B0604020202020204" pitchFamily="34" charset="0"/>
            </a:endParaRPr>
          </a:p>
          <a:p>
            <a:endParaRPr lang="en-US" dirty="0">
              <a:solidFill>
                <a:srgbClr val="000000"/>
              </a:solidFill>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“Mounting evidence indicates that the underlying cellular changes consistent with SCA start years before clinical onset and irreversible neurodegenerative damage detectable by conventional MRI.” -</a:t>
            </a:r>
            <a:r>
              <a:rPr lang="en-US" b="0" i="0" dirty="0" err="1">
                <a:solidFill>
                  <a:srgbClr val="000000"/>
                </a:solidFill>
                <a:effectLst/>
                <a:latin typeface="Arial" panose="020B0604020202020204" pitchFamily="34" charset="0"/>
                <a:cs typeface="Arial" panose="020B0604020202020204" pitchFamily="34" charset="0"/>
              </a:rPr>
              <a:t>ReadiSCA</a:t>
            </a:r>
            <a:r>
              <a:rPr lang="en-US" b="0" i="0" dirty="0">
                <a:solidFill>
                  <a:srgbClr val="000000"/>
                </a:solidFill>
                <a:effectLst/>
                <a:latin typeface="Arial" panose="020B0604020202020204" pitchFamily="34" charset="0"/>
                <a:cs typeface="Arial" panose="020B0604020202020204" pitchFamily="34" charset="0"/>
              </a:rPr>
              <a:t> website</a:t>
            </a:r>
            <a:endParaRPr lang="en-US" dirty="0">
              <a:latin typeface="Arial" panose="020B0604020202020204" pitchFamily="34" charset="0"/>
              <a:cs typeface="Arial" panose="020B0604020202020204" pitchFamily="34" charset="0"/>
            </a:endParaRPr>
          </a:p>
        </p:txBody>
      </p:sp>
      <p:pic>
        <p:nvPicPr>
          <p:cNvPr id="4098" name="Picture 2" descr="Fig. 2">
            <a:extLst>
              <a:ext uri="{FF2B5EF4-FFF2-40B4-BE49-F238E27FC236}">
                <a16:creationId xmlns:a16="http://schemas.microsoft.com/office/drawing/2014/main" id="{ABC0584A-909E-4CE2-943C-17D80C684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232"/>
          <a:stretch/>
        </p:blipFill>
        <p:spPr bwMode="auto">
          <a:xfrm>
            <a:off x="5597836" y="1371601"/>
            <a:ext cx="5715596" cy="4629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E0410E-E039-4398-8C45-FA9791D41504}"/>
              </a:ext>
            </a:extLst>
          </p:cNvPr>
          <p:cNvSpPr txBox="1"/>
          <p:nvPr/>
        </p:nvSpPr>
        <p:spPr>
          <a:xfrm>
            <a:off x="5764174" y="6169329"/>
            <a:ext cx="5010341" cy="461665"/>
          </a:xfrm>
          <a:prstGeom prst="rect">
            <a:avLst/>
          </a:prstGeom>
          <a:noFill/>
        </p:spPr>
        <p:txBody>
          <a:bodyPr wrap="square">
            <a:spAutoFit/>
          </a:bodyPr>
          <a:lstStyle/>
          <a:p>
            <a:r>
              <a:rPr lang="en-US" sz="1200" b="0" i="0" dirty="0">
                <a:solidFill>
                  <a:srgbClr val="2E2E2E"/>
                </a:solidFill>
                <a:effectLst/>
                <a:latin typeface="NexusSerif"/>
              </a:rPr>
              <a:t> * </a:t>
            </a:r>
            <a:r>
              <a:rPr lang="en-US" sz="1200" b="0" i="1" dirty="0">
                <a:solidFill>
                  <a:srgbClr val="2E2E2E"/>
                </a:solidFill>
                <a:effectLst/>
                <a:latin typeface="NexusSerif"/>
              </a:rPr>
              <a:t>p</a:t>
            </a:r>
            <a:r>
              <a:rPr lang="en-US" sz="1200" b="0" i="0" dirty="0">
                <a:solidFill>
                  <a:srgbClr val="2E2E2E"/>
                </a:solidFill>
                <a:effectLst/>
                <a:latin typeface="NexusSerif"/>
              </a:rPr>
              <a:t> &lt; 0.05, </a:t>
            </a:r>
            <a:r>
              <a:rPr lang="en-US" sz="1200" b="0" i="0" baseline="30000" dirty="0">
                <a:solidFill>
                  <a:srgbClr val="2E2E2E"/>
                </a:solidFill>
                <a:effectLst/>
                <a:latin typeface="NexusSerif"/>
              </a:rPr>
              <a:t>#</a:t>
            </a:r>
            <a:r>
              <a:rPr lang="en-US" sz="1200" b="0" i="1" dirty="0">
                <a:solidFill>
                  <a:srgbClr val="2E2E2E"/>
                </a:solidFill>
                <a:effectLst/>
                <a:latin typeface="NexusSerif"/>
              </a:rPr>
              <a:t>p</a:t>
            </a:r>
            <a:r>
              <a:rPr lang="en-US" sz="1200" b="0" i="0" dirty="0">
                <a:solidFill>
                  <a:srgbClr val="2E2E2E"/>
                </a:solidFill>
                <a:effectLst/>
                <a:latin typeface="NexusSerif"/>
              </a:rPr>
              <a:t> ≤ 0.01, and </a:t>
            </a:r>
            <a:r>
              <a:rPr lang="en-US" sz="1200" b="0" i="0" baseline="30000" dirty="0">
                <a:solidFill>
                  <a:srgbClr val="2E2E2E"/>
                </a:solidFill>
                <a:effectLst/>
                <a:latin typeface="NexusSerif"/>
              </a:rPr>
              <a:t>†</a:t>
            </a:r>
            <a:r>
              <a:rPr lang="en-US" sz="1200" b="0" i="1" dirty="0">
                <a:solidFill>
                  <a:srgbClr val="2E2E2E"/>
                </a:solidFill>
                <a:effectLst/>
                <a:latin typeface="NexusSerif"/>
              </a:rPr>
              <a:t>p</a:t>
            </a:r>
            <a:r>
              <a:rPr lang="en-US" sz="1200" b="0" i="0" dirty="0">
                <a:solidFill>
                  <a:srgbClr val="2E2E2E"/>
                </a:solidFill>
                <a:effectLst/>
                <a:latin typeface="NexusSerif"/>
              </a:rPr>
              <a:t> ≤ 0.001 represent significant differences adjusted for age and corrected with Bonferroni correction.</a:t>
            </a:r>
            <a:endParaRPr lang="en-US" sz="1200" dirty="0"/>
          </a:p>
        </p:txBody>
      </p:sp>
      <p:pic>
        <p:nvPicPr>
          <p:cNvPr id="11" name="Picture 2" descr="Fig. 2">
            <a:extLst>
              <a:ext uri="{FF2B5EF4-FFF2-40B4-BE49-F238E27FC236}">
                <a16:creationId xmlns:a16="http://schemas.microsoft.com/office/drawing/2014/main" id="{44FCB5BE-02CA-4C20-A543-15AE84F433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71" t="-778" r="41146" b="96671"/>
          <a:stretch/>
        </p:blipFill>
        <p:spPr bwMode="auto">
          <a:xfrm>
            <a:off x="7429642" y="1237459"/>
            <a:ext cx="1679406" cy="280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FA34A2-724D-41C8-906F-0207A3166D3A}"/>
              </a:ext>
            </a:extLst>
          </p:cNvPr>
          <p:cNvSpPr txBox="1"/>
          <p:nvPr/>
        </p:nvSpPr>
        <p:spPr>
          <a:xfrm>
            <a:off x="9831841" y="6430104"/>
            <a:ext cx="2218556" cy="369332"/>
          </a:xfrm>
          <a:prstGeom prst="rect">
            <a:avLst/>
          </a:prstGeom>
          <a:noFill/>
        </p:spPr>
        <p:txBody>
          <a:bodyPr wrap="none" rtlCol="0">
            <a:spAutoFit/>
          </a:bodyPr>
          <a:lstStyle/>
          <a:p>
            <a:r>
              <a:rPr lang="en-US" dirty="0" err="1"/>
              <a:t>Adanyeguh</a:t>
            </a:r>
            <a:r>
              <a:rPr lang="en-US" dirty="0"/>
              <a:t> et al 2018</a:t>
            </a:r>
          </a:p>
        </p:txBody>
      </p:sp>
      <p:sp>
        <p:nvSpPr>
          <p:cNvPr id="9" name="TextBox 8">
            <a:extLst>
              <a:ext uri="{FF2B5EF4-FFF2-40B4-BE49-F238E27FC236}">
                <a16:creationId xmlns:a16="http://schemas.microsoft.com/office/drawing/2014/main" id="{CC107B07-1EB0-40D6-8E92-CCE75DB98B3B}"/>
              </a:ext>
            </a:extLst>
          </p:cNvPr>
          <p:cNvSpPr txBox="1"/>
          <p:nvPr/>
        </p:nvSpPr>
        <p:spPr>
          <a:xfrm>
            <a:off x="8201320" y="1069017"/>
            <a:ext cx="893130" cy="307777"/>
          </a:xfrm>
          <a:prstGeom prst="rect">
            <a:avLst/>
          </a:prstGeom>
          <a:noFill/>
        </p:spPr>
        <p:txBody>
          <a:bodyPr wrap="none" rtlCol="0">
            <a:spAutoFit/>
          </a:bodyPr>
          <a:lstStyle/>
          <a:p>
            <a:r>
              <a:rPr lang="en-US" sz="1400" dirty="0"/>
              <a:t>24 month</a:t>
            </a:r>
          </a:p>
        </p:txBody>
      </p:sp>
    </p:spTree>
    <p:extLst>
      <p:ext uri="{BB962C8B-B14F-4D97-AF65-F5344CB8AC3E}">
        <p14:creationId xmlns:p14="http://schemas.microsoft.com/office/powerpoint/2010/main" val="262803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2887-8ABB-4E7A-B8C8-C6A406F45BE9}"/>
              </a:ext>
            </a:extLst>
          </p:cNvPr>
          <p:cNvSpPr>
            <a:spLocks noGrp="1"/>
          </p:cNvSpPr>
          <p:nvPr>
            <p:ph type="title"/>
          </p:nvPr>
        </p:nvSpPr>
        <p:spPr>
          <a:xfrm>
            <a:off x="269965" y="605232"/>
            <a:ext cx="11652070" cy="799610"/>
          </a:xfrm>
        </p:spPr>
        <p:txBody>
          <a:bodyPr>
            <a:normAutofit fontScale="90000"/>
          </a:bodyPr>
          <a:lstStyle/>
          <a:p>
            <a:pPr algn="ctr"/>
            <a:r>
              <a:rPr lang="en-US" sz="8900" b="1" dirty="0">
                <a:solidFill>
                  <a:srgbClr val="002567"/>
                </a:solidFill>
                <a:latin typeface="Roboto" panose="02000000000000000000" pitchFamily="2" charset="0"/>
                <a:ea typeface="Roboto" panose="02000000000000000000" pitchFamily="2" charset="0"/>
              </a:rPr>
              <a:t>DISCLAIMER</a:t>
            </a:r>
            <a:endParaRPr lang="en-US" sz="6000" b="1" dirty="0">
              <a:solidFill>
                <a:srgbClr val="002567"/>
              </a:solidFill>
              <a:latin typeface="Roboto" panose="02000000000000000000" pitchFamily="2" charset="0"/>
              <a:ea typeface="Roboto" panose="02000000000000000000" pitchFamily="2" charset="0"/>
            </a:endParaRPr>
          </a:p>
        </p:txBody>
      </p:sp>
      <p:graphicFrame>
        <p:nvGraphicFramePr>
          <p:cNvPr id="7" name="Content Placeholder 6">
            <a:extLst>
              <a:ext uri="{FF2B5EF4-FFF2-40B4-BE49-F238E27FC236}">
                <a16:creationId xmlns:a16="http://schemas.microsoft.com/office/drawing/2014/main" id="{EFDA4605-EFB6-4D11-B612-D1D53FFFB417}"/>
              </a:ext>
            </a:extLst>
          </p:cNvPr>
          <p:cNvGraphicFramePr>
            <a:graphicFrameLocks noGrp="1"/>
          </p:cNvGraphicFramePr>
          <p:nvPr>
            <p:ph sz="half" idx="1"/>
            <p:extLst>
              <p:ext uri="{D42A27DB-BD31-4B8C-83A1-F6EECF244321}">
                <p14:modId xmlns:p14="http://schemas.microsoft.com/office/powerpoint/2010/main" val="912665910"/>
              </p:ext>
            </p:extLst>
          </p:nvPr>
        </p:nvGraphicFramePr>
        <p:xfrm>
          <a:off x="1473399" y="1853482"/>
          <a:ext cx="10448636" cy="473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7">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pic>
        <p:nvPicPr>
          <p:cNvPr id="16" name="Graphic 15" descr="Presentation with org chart with solid fill">
            <a:extLst>
              <a:ext uri="{FF2B5EF4-FFF2-40B4-BE49-F238E27FC236}">
                <a16:creationId xmlns:a16="http://schemas.microsoft.com/office/drawing/2014/main" id="{80AC93F4-16B0-4289-9303-203BA56AA2C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6554" y="5752939"/>
            <a:ext cx="817225" cy="817225"/>
          </a:xfrm>
          <a:prstGeom prst="rect">
            <a:avLst/>
          </a:prstGeom>
        </p:spPr>
      </p:pic>
      <p:pic>
        <p:nvPicPr>
          <p:cNvPr id="18" name="Graphic 17" descr="Doctor female with solid fill">
            <a:extLst>
              <a:ext uri="{FF2B5EF4-FFF2-40B4-BE49-F238E27FC236}">
                <a16:creationId xmlns:a16="http://schemas.microsoft.com/office/drawing/2014/main" id="{19FD8F84-BF1C-48A7-9FD8-468C11BA198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1567" y="3843743"/>
            <a:ext cx="914400" cy="914400"/>
          </a:xfrm>
          <a:prstGeom prst="rect">
            <a:avLst/>
          </a:prstGeom>
        </p:spPr>
      </p:pic>
      <p:pic>
        <p:nvPicPr>
          <p:cNvPr id="20" name="Graphic 19" descr="Teacher with solid fill">
            <a:extLst>
              <a:ext uri="{FF2B5EF4-FFF2-40B4-BE49-F238E27FC236}">
                <a16:creationId xmlns:a16="http://schemas.microsoft.com/office/drawing/2014/main" id="{5E3A81CB-70BA-4F10-861F-053B262AB15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89379" y="2099857"/>
            <a:ext cx="914400" cy="914400"/>
          </a:xfrm>
          <a:prstGeom prst="rect">
            <a:avLst/>
          </a:prstGeom>
        </p:spPr>
      </p:pic>
      <p:sp>
        <p:nvSpPr>
          <p:cNvPr id="21" name="TextBox 20">
            <a:extLst>
              <a:ext uri="{FF2B5EF4-FFF2-40B4-BE49-F238E27FC236}">
                <a16:creationId xmlns:a16="http://schemas.microsoft.com/office/drawing/2014/main" id="{285DED1F-5F89-4C44-8C03-6012DB28D9E0}"/>
              </a:ext>
            </a:extLst>
          </p:cNvPr>
          <p:cNvSpPr txBox="1"/>
          <p:nvPr/>
        </p:nvSpPr>
        <p:spPr>
          <a:xfrm>
            <a:off x="42111" y="566463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22" name="Picture 21" descr="Icon&#10;&#10;Description automatically generated">
            <a:extLst>
              <a:ext uri="{FF2B5EF4-FFF2-40B4-BE49-F238E27FC236}">
                <a16:creationId xmlns:a16="http://schemas.microsoft.com/office/drawing/2014/main" id="{398C154D-F029-49D8-AE8E-055D2C9BA0B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Tree>
    <p:extLst>
      <p:ext uri="{BB962C8B-B14F-4D97-AF65-F5344CB8AC3E}">
        <p14:creationId xmlns:p14="http://schemas.microsoft.com/office/powerpoint/2010/main" val="129218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227006"/>
            <a:ext cx="9984740" cy="1325563"/>
          </a:xfrm>
        </p:spPr>
        <p:txBody>
          <a:bodyPr/>
          <a:lstStyle/>
          <a:p>
            <a:pPr defTabSz="685800"/>
            <a:r>
              <a:rPr lang="en-US" dirty="0">
                <a:solidFill>
                  <a:prstClr val="black"/>
                </a:solidFill>
                <a:latin typeface="Calibri" panose="020F0502020204030204"/>
              </a:rPr>
              <a:t>MRS (metabolites) assessment in humans</a:t>
            </a:r>
          </a:p>
        </p:txBody>
      </p:sp>
      <p:pic>
        <p:nvPicPr>
          <p:cNvPr id="14" name="Content Placeholder 4">
            <a:extLst>
              <a:ext uri="{FF2B5EF4-FFF2-40B4-BE49-F238E27FC236}">
                <a16:creationId xmlns:a16="http://schemas.microsoft.com/office/drawing/2014/main" id="{422B5C85-E6B9-4CBB-A9F9-EA9389840FD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5269" t="72994"/>
          <a:stretch/>
        </p:blipFill>
        <p:spPr>
          <a:xfrm>
            <a:off x="111760" y="202414"/>
            <a:ext cx="2096032" cy="1602155"/>
          </a:xfrm>
        </p:spPr>
      </p:pic>
      <p:sp>
        <p:nvSpPr>
          <p:cNvPr id="6" name="TextBox 5">
            <a:extLst>
              <a:ext uri="{FF2B5EF4-FFF2-40B4-BE49-F238E27FC236}">
                <a16:creationId xmlns:a16="http://schemas.microsoft.com/office/drawing/2014/main" id="{22F46FB3-737B-4DA2-94A5-E6C0F942619D}"/>
              </a:ext>
            </a:extLst>
          </p:cNvPr>
          <p:cNvSpPr txBox="1"/>
          <p:nvPr/>
        </p:nvSpPr>
        <p:spPr>
          <a:xfrm>
            <a:off x="10185400" y="6583784"/>
            <a:ext cx="2111091" cy="369332"/>
          </a:xfrm>
          <a:prstGeom prst="rect">
            <a:avLst/>
          </a:prstGeom>
          <a:noFill/>
        </p:spPr>
        <p:txBody>
          <a:bodyPr wrap="none" rtlCol="0">
            <a:spAutoFit/>
          </a:bodyPr>
          <a:lstStyle/>
          <a:p>
            <a:r>
              <a:rPr lang="en-US" dirty="0" err="1"/>
              <a:t>Joers</a:t>
            </a:r>
            <a:r>
              <a:rPr lang="en-US" dirty="0"/>
              <a:t> et al 2018 ANA</a:t>
            </a:r>
          </a:p>
        </p:txBody>
      </p:sp>
      <p:sp>
        <p:nvSpPr>
          <p:cNvPr id="13" name="TextBox 12">
            <a:extLst>
              <a:ext uri="{FF2B5EF4-FFF2-40B4-BE49-F238E27FC236}">
                <a16:creationId xmlns:a16="http://schemas.microsoft.com/office/drawing/2014/main" id="{0CAF805B-F62F-4FD5-8952-4F82758C77C4}"/>
              </a:ext>
            </a:extLst>
          </p:cNvPr>
          <p:cNvSpPr txBox="1"/>
          <p:nvPr/>
        </p:nvSpPr>
        <p:spPr>
          <a:xfrm>
            <a:off x="256850" y="2552350"/>
            <a:ext cx="5458481" cy="2031325"/>
          </a:xfrm>
          <a:prstGeom prst="rect">
            <a:avLst/>
          </a:prstGeom>
          <a:noFill/>
        </p:spPr>
        <p:txBody>
          <a:bodyPr wrap="square">
            <a:spAutoFit/>
          </a:bodyPr>
          <a:lstStyle/>
          <a:p>
            <a:r>
              <a:rPr lang="en-US" dirty="0">
                <a:solidFill>
                  <a:srgbClr val="231F20"/>
                </a:solidFill>
                <a:latin typeface="AdvAVENIR-R"/>
              </a:rPr>
              <a:t>Neurochemical abnormalities are detectable in individuals before manifest disease, which may allow</a:t>
            </a:r>
          </a:p>
          <a:p>
            <a:r>
              <a:rPr lang="en-US" dirty="0">
                <a:solidFill>
                  <a:srgbClr val="231F20"/>
                </a:solidFill>
                <a:latin typeface="AdvAVENIR-R"/>
              </a:rPr>
              <a:t>premanifest enrollment in future SCA trials. </a:t>
            </a:r>
          </a:p>
          <a:p>
            <a:endParaRPr lang="en-US" dirty="0">
              <a:solidFill>
                <a:srgbClr val="231F20"/>
              </a:solidFill>
              <a:latin typeface="AdvAVENIR-R"/>
            </a:endParaRPr>
          </a:p>
          <a:p>
            <a:pPr algn="l"/>
            <a:r>
              <a:rPr lang="en-US" sz="1800" b="0" i="0" u="none" strike="noStrike" baseline="0" dirty="0">
                <a:solidFill>
                  <a:srgbClr val="231F20"/>
                </a:solidFill>
                <a:latin typeface="AdvAVENIR-R"/>
              </a:rPr>
              <a:t>Levels of neuronal (</a:t>
            </a:r>
            <a:r>
              <a:rPr lang="en-US" sz="1800" b="0" i="0" u="none" strike="noStrike" baseline="0" dirty="0" err="1">
                <a:solidFill>
                  <a:srgbClr val="231F20"/>
                </a:solidFill>
                <a:latin typeface="AdvAVENIR-R"/>
              </a:rPr>
              <a:t>tNAA</a:t>
            </a:r>
            <a:r>
              <a:rPr lang="en-US" sz="1800" b="0" i="0" u="none" strike="noStrike" baseline="0" dirty="0">
                <a:solidFill>
                  <a:srgbClr val="231F20"/>
                </a:solidFill>
                <a:latin typeface="AdvAVENIR-R"/>
              </a:rPr>
              <a:t>) and glial (</a:t>
            </a:r>
            <a:r>
              <a:rPr lang="en-US" sz="1800" b="0" i="0" u="none" strike="noStrike" baseline="0" dirty="0" err="1">
                <a:solidFill>
                  <a:srgbClr val="231F20"/>
                </a:solidFill>
                <a:latin typeface="AdvAVENIR-R"/>
              </a:rPr>
              <a:t>tCho</a:t>
            </a:r>
            <a:r>
              <a:rPr lang="en-US" sz="1800" b="0" i="0" u="none" strike="noStrike" baseline="0" dirty="0">
                <a:solidFill>
                  <a:srgbClr val="231F20"/>
                </a:solidFill>
                <a:latin typeface="AdvAVENIR-R"/>
              </a:rPr>
              <a:t>) markers significantly correlated with SARA and Activities of Daily Living score in subjects with SCA.</a:t>
            </a:r>
          </a:p>
        </p:txBody>
      </p:sp>
      <p:pic>
        <p:nvPicPr>
          <p:cNvPr id="4" name="Picture 3">
            <a:extLst>
              <a:ext uri="{FF2B5EF4-FFF2-40B4-BE49-F238E27FC236}">
                <a16:creationId xmlns:a16="http://schemas.microsoft.com/office/drawing/2014/main" id="{8292164F-0028-408E-B592-3A8873599D68}"/>
              </a:ext>
            </a:extLst>
          </p:cNvPr>
          <p:cNvPicPr>
            <a:picLocks noChangeAspect="1"/>
          </p:cNvPicPr>
          <p:nvPr/>
        </p:nvPicPr>
        <p:blipFill rotWithShape="1">
          <a:blip r:embed="rId4"/>
          <a:srcRect l="31667" t="19926" r="36208" b="12963"/>
          <a:stretch/>
        </p:blipFill>
        <p:spPr>
          <a:xfrm>
            <a:off x="5721350" y="1226787"/>
            <a:ext cx="4464050" cy="5646714"/>
          </a:xfrm>
          <a:prstGeom prst="rect">
            <a:avLst/>
          </a:prstGeom>
        </p:spPr>
      </p:pic>
    </p:spTree>
    <p:extLst>
      <p:ext uri="{BB962C8B-B14F-4D97-AF65-F5344CB8AC3E}">
        <p14:creationId xmlns:p14="http://schemas.microsoft.com/office/powerpoint/2010/main" val="2365913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8209F88B-A838-44F0-8CD9-FF44E915393E}"/>
              </a:ext>
            </a:extLst>
          </p:cNvPr>
          <p:cNvPicPr>
            <a:picLocks noChangeAspect="1"/>
          </p:cNvPicPr>
          <p:nvPr/>
        </p:nvPicPr>
        <p:blipFill rotWithShape="1">
          <a:blip r:embed="rId4">
            <a:extLst>
              <a:ext uri="{28A0092B-C50C-407E-A947-70E740481C1C}">
                <a14:useLocalDpi xmlns:a14="http://schemas.microsoft.com/office/drawing/2010/main" val="0"/>
              </a:ext>
            </a:extLst>
          </a:blip>
          <a:srcRect l="75269" t="72994"/>
          <a:stretch/>
        </p:blipFill>
        <p:spPr>
          <a:xfrm>
            <a:off x="111760" y="202414"/>
            <a:ext cx="2096032" cy="1602155"/>
          </a:xfrm>
          <a:prstGeom prst="rect">
            <a:avLst/>
          </a:prstGeom>
        </p:spPr>
      </p:pic>
      <p:sp>
        <p:nvSpPr>
          <p:cNvPr id="2" name="Title 1"/>
          <p:cNvSpPr>
            <a:spLocks noGrp="1"/>
          </p:cNvSpPr>
          <p:nvPr>
            <p:ph type="title"/>
          </p:nvPr>
        </p:nvSpPr>
        <p:spPr>
          <a:xfrm>
            <a:off x="2552700" y="235506"/>
            <a:ext cx="10175240" cy="1325563"/>
          </a:xfrm>
        </p:spPr>
        <p:txBody>
          <a:bodyPr/>
          <a:lstStyle/>
          <a:p>
            <a:pPr defTabSz="685800"/>
            <a:r>
              <a:rPr lang="en-US" dirty="0">
                <a:solidFill>
                  <a:prstClr val="black"/>
                </a:solidFill>
                <a:latin typeface="Calibri" panose="020F0502020204030204"/>
              </a:rPr>
              <a:t>MRS (metabolites) assessment in mice</a:t>
            </a:r>
          </a:p>
        </p:txBody>
      </p:sp>
      <p:sp>
        <p:nvSpPr>
          <p:cNvPr id="3" name="Content Placeholder 2"/>
          <p:cNvSpPr>
            <a:spLocks noGrp="1"/>
          </p:cNvSpPr>
          <p:nvPr>
            <p:ph idx="1"/>
          </p:nvPr>
        </p:nvSpPr>
        <p:spPr>
          <a:xfrm>
            <a:off x="838200" y="1320527"/>
            <a:ext cx="10515600" cy="4351338"/>
          </a:xfrm>
        </p:spPr>
        <p:txBody>
          <a:bodyPr>
            <a:normAutofit/>
          </a:bodyPr>
          <a:lstStyle/>
          <a:p>
            <a:pPr marL="0" indent="0">
              <a:buNone/>
            </a:pPr>
            <a:r>
              <a:rPr lang="en-US" sz="2000" b="1" u="sng" dirty="0"/>
              <a:t>NINDS R21 Specific Aim 1</a:t>
            </a:r>
            <a:r>
              <a:rPr lang="en-US" sz="2000" b="1" dirty="0"/>
              <a:t>:</a:t>
            </a:r>
            <a:r>
              <a:rPr lang="en-US" sz="2000" b="1" i="1" dirty="0"/>
              <a:t> </a:t>
            </a:r>
            <a:r>
              <a:rPr lang="en-US" sz="2000" i="1" dirty="0"/>
              <a:t>Use </a:t>
            </a:r>
            <a:r>
              <a:rPr lang="en-US" sz="2000" i="1" baseline="30000" dirty="0"/>
              <a:t>1</a:t>
            </a:r>
            <a:r>
              <a:rPr lang="en-US" sz="2000" i="1" dirty="0"/>
              <a:t>H-MRS to identify neurochemical signatures of disease state in a progressive SCA3 mouse model and evaluate the response of MRS biomarkers to anti­-ATXN3 ASO gene silencing.</a:t>
            </a:r>
          </a:p>
          <a:p>
            <a:pPr marL="0" indent="0">
              <a:buNone/>
            </a:pPr>
            <a:endParaRPr lang="en-US" sz="2000" dirty="0"/>
          </a:p>
          <a:p>
            <a:endParaRPr lang="en-US" sz="2000" dirty="0"/>
          </a:p>
        </p:txBody>
      </p:sp>
      <p:pic>
        <p:nvPicPr>
          <p:cNvPr id="9" name="Picture 8" descr="C:\Users\slarson\AppData\Local\Temp\B5144597-F978-417B-A1F0-83C10DF71DAB.jpeg"/>
          <p:cNvPicPr>
            <a:picLocks noGrp="1" noChangeAspect="1" noChangeArrowheads="1"/>
          </p:cNvPicPr>
          <p:nvPr/>
        </p:nvPicPr>
        <p:blipFill rotWithShape="1">
          <a:blip r:embed="rId5" cstate="print">
            <a:extLst>
              <a:ext uri="{28A0092B-C50C-407E-A947-70E740481C1C}">
                <a14:useLocalDpi xmlns:a14="http://schemas.microsoft.com/office/drawing/2010/main" val="0"/>
              </a:ext>
            </a:extLst>
          </a:blip>
          <a:srcRect t="23333" r="17482" b="19007"/>
          <a:stretch/>
        </p:blipFill>
        <p:spPr bwMode="auto">
          <a:xfrm>
            <a:off x="435468" y="2466584"/>
            <a:ext cx="1964419" cy="2441437"/>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2399887" y="3643434"/>
            <a:ext cx="634752" cy="143533"/>
          </a:xfrm>
          <a:prstGeom prst="rightArrow">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5747729" y="2626862"/>
            <a:ext cx="2841604" cy="2320209"/>
          </a:xfrm>
          <a:prstGeom prst="rect">
            <a:avLst/>
          </a:prstGeom>
        </p:spPr>
      </p:pic>
      <p:sp>
        <p:nvSpPr>
          <p:cNvPr id="12" name="TextBox 11"/>
          <p:cNvSpPr txBox="1"/>
          <p:nvPr/>
        </p:nvSpPr>
        <p:spPr>
          <a:xfrm>
            <a:off x="678179" y="5052380"/>
            <a:ext cx="9032241" cy="126820"/>
          </a:xfrm>
          <a:prstGeom prst="rect">
            <a:avLst/>
          </a:prstGeom>
          <a:noFill/>
        </p:spPr>
        <p:txBody>
          <a:bodyPr wrap="square" rtlCol="0">
            <a:noAutofit/>
          </a:bodyPr>
          <a:lstStyle/>
          <a:p>
            <a:r>
              <a:rPr lang="en-US" sz="1600" b="1" dirty="0"/>
              <a:t>Acquisition of MRI and MRS at 9.4 T. </a:t>
            </a:r>
            <a:r>
              <a:rPr lang="en-US" sz="1600" dirty="0"/>
              <a:t>A) A horizontal 9.4 T-31 cm magnet (Agilent) and a quadrature surface coil (not pictured) are used for MR acquisitions.</a:t>
            </a:r>
            <a:r>
              <a:rPr lang="en-US" sz="1600" baseline="30000" dirty="0">
                <a:solidFill>
                  <a:prstClr val="black"/>
                </a:solidFill>
              </a:rPr>
              <a:t> </a:t>
            </a:r>
            <a:r>
              <a:rPr lang="en-US" sz="1600" dirty="0">
                <a:solidFill>
                  <a:prstClr val="black"/>
                </a:solidFill>
              </a:rPr>
              <a:t>B) The MRS voxel for either the cerebellum or brainstem is placed on fast spin-echo MR images. C) A typical spectrum acquired from the cerebellum for quantification of neurochemicals. D) example of ASO treatment effects on Cerebellar </a:t>
            </a:r>
            <a:r>
              <a:rPr lang="en-US" sz="1600" dirty="0" err="1">
                <a:solidFill>
                  <a:prstClr val="black"/>
                </a:solidFill>
              </a:rPr>
              <a:t>tNAA</a:t>
            </a:r>
            <a:r>
              <a:rPr lang="en-US" sz="1600" dirty="0">
                <a:solidFill>
                  <a:prstClr val="black"/>
                </a:solidFill>
              </a:rPr>
              <a:t> levels in SCA3 mice. </a:t>
            </a:r>
            <a:endParaRPr lang="en-US" sz="800" dirty="0">
              <a:solidFill>
                <a:prstClr val="black"/>
              </a:solidFill>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3638" r="49895"/>
          <a:stretch/>
        </p:blipFill>
        <p:spPr bwMode="auto">
          <a:xfrm>
            <a:off x="3115109" y="2503659"/>
            <a:ext cx="1625333" cy="2524704"/>
          </a:xfrm>
          <a:prstGeom prst="rect">
            <a:avLst/>
          </a:prstGeom>
          <a:noFill/>
          <a:ln>
            <a:noFill/>
          </a:ln>
        </p:spPr>
      </p:pic>
      <p:sp>
        <p:nvSpPr>
          <p:cNvPr id="15" name="Rectangle 14"/>
          <p:cNvSpPr/>
          <p:nvPr/>
        </p:nvSpPr>
        <p:spPr>
          <a:xfrm>
            <a:off x="6182360" y="6444613"/>
            <a:ext cx="6545580" cy="369332"/>
          </a:xfrm>
          <a:prstGeom prst="rect">
            <a:avLst/>
          </a:prstGeom>
        </p:spPr>
        <p:txBody>
          <a:bodyPr wrap="square">
            <a:spAutoFit/>
          </a:bodyPr>
          <a:lstStyle/>
          <a:p>
            <a:r>
              <a:rPr lang="en-US" dirty="0">
                <a:solidFill>
                  <a:prstClr val="black"/>
                </a:solidFill>
              </a:rPr>
              <a:t>collaboration with Gulin Oz UMN; McLoughlin et al. (</a:t>
            </a:r>
            <a:r>
              <a:rPr lang="en-US" i="1" dirty="0">
                <a:solidFill>
                  <a:prstClr val="black"/>
                </a:solidFill>
              </a:rPr>
              <a:t>in prep</a:t>
            </a:r>
            <a:r>
              <a:rPr lang="en-US" dirty="0">
                <a:solidFill>
                  <a:prstClr val="black"/>
                </a:solidFill>
              </a:rPr>
              <a:t>) </a:t>
            </a:r>
            <a:endParaRPr lang="en-US" dirty="0"/>
          </a:p>
        </p:txBody>
      </p:sp>
      <p:grpSp>
        <p:nvGrpSpPr>
          <p:cNvPr id="6" name="Group 5">
            <a:extLst>
              <a:ext uri="{FF2B5EF4-FFF2-40B4-BE49-F238E27FC236}">
                <a16:creationId xmlns:a16="http://schemas.microsoft.com/office/drawing/2014/main" id="{E0C2F99C-3143-4881-B705-8BB716FA41D2}"/>
              </a:ext>
            </a:extLst>
          </p:cNvPr>
          <p:cNvGrpSpPr/>
          <p:nvPr/>
        </p:nvGrpSpPr>
        <p:grpSpPr>
          <a:xfrm>
            <a:off x="8998903" y="2532383"/>
            <a:ext cx="2797175" cy="3178175"/>
            <a:chOff x="8998903" y="2532383"/>
            <a:chExt cx="2797175" cy="3178175"/>
          </a:xfrm>
        </p:grpSpPr>
        <p:graphicFrame>
          <p:nvGraphicFramePr>
            <p:cNvPr id="5" name="Object 4">
              <a:extLst>
                <a:ext uri="{FF2B5EF4-FFF2-40B4-BE49-F238E27FC236}">
                  <a16:creationId xmlns:a16="http://schemas.microsoft.com/office/drawing/2014/main" id="{CBA5DA01-6E29-47A6-A231-2D30920E2191}"/>
                </a:ext>
              </a:extLst>
            </p:cNvPr>
            <p:cNvGraphicFramePr>
              <a:graphicFrameLocks noChangeAspect="1"/>
            </p:cNvGraphicFramePr>
            <p:nvPr>
              <p:extLst>
                <p:ext uri="{D42A27DB-BD31-4B8C-83A1-F6EECF244321}">
                  <p14:modId xmlns:p14="http://schemas.microsoft.com/office/powerpoint/2010/main" val="1931545478"/>
                </p:ext>
              </p:extLst>
            </p:nvPr>
          </p:nvGraphicFramePr>
          <p:xfrm>
            <a:off x="8998903" y="2532383"/>
            <a:ext cx="2797175" cy="3178175"/>
          </p:xfrm>
          <a:graphic>
            <a:graphicData uri="http://schemas.openxmlformats.org/presentationml/2006/ole">
              <mc:AlternateContent xmlns:mc="http://schemas.openxmlformats.org/markup-compatibility/2006">
                <mc:Choice xmlns:v="urn:schemas-microsoft-com:vml" Requires="v">
                  <p:oleObj spid="_x0000_s2072" name="Prism 8" r:id="rId8" imgW="2797565" imgH="3178821" progId="Prism8.Document">
                    <p:embed/>
                  </p:oleObj>
                </mc:Choice>
                <mc:Fallback>
                  <p:oleObj name="Prism 8" r:id="rId8" imgW="2797565" imgH="3178821" progId="Prism8.Document">
                    <p:embed/>
                    <p:pic>
                      <p:nvPicPr>
                        <p:cNvPr id="0" name=""/>
                        <p:cNvPicPr/>
                        <p:nvPr/>
                      </p:nvPicPr>
                      <p:blipFill>
                        <a:blip r:embed="rId9"/>
                        <a:stretch>
                          <a:fillRect/>
                        </a:stretch>
                      </p:blipFill>
                      <p:spPr>
                        <a:xfrm>
                          <a:off x="8998903" y="2532383"/>
                          <a:ext cx="2797175" cy="3178175"/>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4A366F27-209E-479B-B14E-E290398CBE81}"/>
                </a:ext>
              </a:extLst>
            </p:cNvPr>
            <p:cNvSpPr txBox="1"/>
            <p:nvPr/>
          </p:nvSpPr>
          <p:spPr>
            <a:xfrm>
              <a:off x="10961701" y="2916848"/>
              <a:ext cx="419077" cy="253916"/>
            </a:xfrm>
            <a:prstGeom prst="rect">
              <a:avLst/>
            </a:prstGeom>
            <a:noFill/>
          </p:spPr>
          <p:txBody>
            <a:bodyPr wrap="square" rtlCol="0">
              <a:spAutoFit/>
            </a:bodyPr>
            <a:lstStyle/>
            <a:p>
              <a:r>
                <a:rPr lang="en-US" sz="1050" dirty="0"/>
                <a:t>#</a:t>
              </a:r>
            </a:p>
          </p:txBody>
        </p:sp>
        <p:sp>
          <p:nvSpPr>
            <p:cNvPr id="17" name="TextBox 16">
              <a:extLst>
                <a:ext uri="{FF2B5EF4-FFF2-40B4-BE49-F238E27FC236}">
                  <a16:creationId xmlns:a16="http://schemas.microsoft.com/office/drawing/2014/main" id="{9D83D2D9-0DDF-4171-8A16-EB7F2F5117E0}"/>
                </a:ext>
              </a:extLst>
            </p:cNvPr>
            <p:cNvSpPr txBox="1"/>
            <p:nvPr/>
          </p:nvSpPr>
          <p:spPr>
            <a:xfrm>
              <a:off x="10591070" y="2916848"/>
              <a:ext cx="419077" cy="253916"/>
            </a:xfrm>
            <a:prstGeom prst="rect">
              <a:avLst/>
            </a:prstGeom>
            <a:noFill/>
          </p:spPr>
          <p:txBody>
            <a:bodyPr wrap="square" rtlCol="0">
              <a:spAutoFit/>
            </a:bodyPr>
            <a:lstStyle/>
            <a:p>
              <a:r>
                <a:rPr lang="en-US" sz="1050" dirty="0"/>
                <a:t>###</a:t>
              </a:r>
            </a:p>
          </p:txBody>
        </p:sp>
        <p:sp>
          <p:nvSpPr>
            <p:cNvPr id="18" name="TextBox 17">
              <a:extLst>
                <a:ext uri="{FF2B5EF4-FFF2-40B4-BE49-F238E27FC236}">
                  <a16:creationId xmlns:a16="http://schemas.microsoft.com/office/drawing/2014/main" id="{C9F8306E-9449-4C3D-8165-B30B0309CC74}"/>
                </a:ext>
              </a:extLst>
            </p:cNvPr>
            <p:cNvSpPr txBox="1"/>
            <p:nvPr/>
          </p:nvSpPr>
          <p:spPr>
            <a:xfrm>
              <a:off x="10984696" y="4342477"/>
              <a:ext cx="31168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p>
          </p:txBody>
        </p:sp>
      </p:grpSp>
      <p:grpSp>
        <p:nvGrpSpPr>
          <p:cNvPr id="19" name="Group 18">
            <a:extLst>
              <a:ext uri="{FF2B5EF4-FFF2-40B4-BE49-F238E27FC236}">
                <a16:creationId xmlns:a16="http://schemas.microsoft.com/office/drawing/2014/main" id="{1AAEA1BF-DC9A-4CA7-A7DB-F28237F36B3A}"/>
              </a:ext>
            </a:extLst>
          </p:cNvPr>
          <p:cNvGrpSpPr/>
          <p:nvPr/>
        </p:nvGrpSpPr>
        <p:grpSpPr>
          <a:xfrm>
            <a:off x="8685566" y="2271355"/>
            <a:ext cx="3383456" cy="299720"/>
            <a:chOff x="-3605853" y="6225640"/>
            <a:chExt cx="4213860" cy="373280"/>
          </a:xfrm>
        </p:grpSpPr>
        <p:pic>
          <p:nvPicPr>
            <p:cNvPr id="20" name="Picture 19">
              <a:extLst>
                <a:ext uri="{FF2B5EF4-FFF2-40B4-BE49-F238E27FC236}">
                  <a16:creationId xmlns:a16="http://schemas.microsoft.com/office/drawing/2014/main" id="{7381615E-94CA-46B5-B6F4-9F9DCE7A302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88501"/>
            <a:stretch/>
          </p:blipFill>
          <p:spPr>
            <a:xfrm>
              <a:off x="-3605853" y="6225640"/>
              <a:ext cx="4213860" cy="373280"/>
            </a:xfrm>
            <a:prstGeom prst="rect">
              <a:avLst/>
            </a:prstGeom>
          </p:spPr>
        </p:pic>
        <p:sp>
          <p:nvSpPr>
            <p:cNvPr id="21" name="Rectangle 20">
              <a:extLst>
                <a:ext uri="{FF2B5EF4-FFF2-40B4-BE49-F238E27FC236}">
                  <a16:creationId xmlns:a16="http://schemas.microsoft.com/office/drawing/2014/main" id="{114F0F8D-39F1-449E-9639-C38B267A591B}"/>
                </a:ext>
              </a:extLst>
            </p:cNvPr>
            <p:cNvSpPr/>
            <p:nvPr/>
          </p:nvSpPr>
          <p:spPr>
            <a:xfrm>
              <a:off x="-3535680" y="6301740"/>
              <a:ext cx="4124768" cy="2971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ight Arrow 9">
            <a:extLst>
              <a:ext uri="{FF2B5EF4-FFF2-40B4-BE49-F238E27FC236}">
                <a16:creationId xmlns:a16="http://schemas.microsoft.com/office/drawing/2014/main" id="{989C523F-D759-40DD-9774-1E9678677205}"/>
              </a:ext>
            </a:extLst>
          </p:cNvPr>
          <p:cNvSpPr/>
          <p:nvPr/>
        </p:nvSpPr>
        <p:spPr>
          <a:xfrm>
            <a:off x="4672057" y="3653241"/>
            <a:ext cx="634752" cy="143533"/>
          </a:xfrm>
          <a:prstGeom prst="rightArrow">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ight Arrow 9">
            <a:extLst>
              <a:ext uri="{FF2B5EF4-FFF2-40B4-BE49-F238E27FC236}">
                <a16:creationId xmlns:a16="http://schemas.microsoft.com/office/drawing/2014/main" id="{53EE8790-CAF0-466C-9D9D-A1E66E61A8C4}"/>
              </a:ext>
            </a:extLst>
          </p:cNvPr>
          <p:cNvSpPr/>
          <p:nvPr/>
        </p:nvSpPr>
        <p:spPr>
          <a:xfrm>
            <a:off x="8556625" y="3636868"/>
            <a:ext cx="634752" cy="143533"/>
          </a:xfrm>
          <a:prstGeom prst="rightArrow">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115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grayscl/>
            <a:extLst>
              <a:ext uri="{28A0092B-C50C-407E-A947-70E740481C1C}">
                <a14:useLocalDpi xmlns:a14="http://schemas.microsoft.com/office/drawing/2010/main" val="0"/>
              </a:ext>
            </a:extLst>
          </a:blip>
          <a:srcRect l="75269" t="72994"/>
          <a:stretch/>
        </p:blipFill>
        <p:spPr>
          <a:xfrm>
            <a:off x="4009378" y="1518107"/>
            <a:ext cx="2096032" cy="1602155"/>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6305013" y="1453315"/>
            <a:ext cx="0" cy="4829908"/>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0934322-E486-4626-9C9B-DA2A399D3FBF}"/>
              </a:ext>
            </a:extLst>
          </p:cNvPr>
          <p:cNvSpPr txBox="1"/>
          <p:nvPr/>
        </p:nvSpPr>
        <p:spPr>
          <a:xfrm>
            <a:off x="6670752" y="3120262"/>
            <a:ext cx="4317309" cy="2031325"/>
          </a:xfrm>
          <a:prstGeom prst="rect">
            <a:avLst/>
          </a:prstGeom>
          <a:noFill/>
        </p:spPr>
        <p:txBody>
          <a:bodyPr wrap="square">
            <a:spAutoFit/>
          </a:bodyPr>
          <a:lstStyle/>
          <a:p>
            <a:pPr lvl="1"/>
            <a:r>
              <a:rPr lang="en-US" b="1" i="0" dirty="0">
                <a:effectLst/>
                <a:latin typeface="charter"/>
              </a:rPr>
              <a:t>Molecular biomarkers — these include any type of molecule that can be obtained from biofluids or tissue samples, including:</a:t>
            </a:r>
          </a:p>
          <a:p>
            <a:pPr marL="1200150" lvl="2" indent="-285750">
              <a:buFont typeface="Arial" panose="020B0604020202020204" pitchFamily="34" charset="0"/>
              <a:buChar char="•"/>
            </a:pPr>
            <a:r>
              <a:rPr lang="en-US" b="1" i="0" dirty="0">
                <a:effectLst/>
                <a:latin typeface="charter"/>
              </a:rPr>
              <a:t>DNA</a:t>
            </a:r>
          </a:p>
          <a:p>
            <a:pPr marL="1200150" lvl="2" indent="-285750">
              <a:buFont typeface="Arial" panose="020B0604020202020204" pitchFamily="34" charset="0"/>
              <a:buChar char="•"/>
            </a:pPr>
            <a:r>
              <a:rPr lang="en-US" b="1" dirty="0">
                <a:latin typeface="charter"/>
              </a:rPr>
              <a:t>RNAs</a:t>
            </a:r>
          </a:p>
          <a:p>
            <a:pPr marL="1200150" lvl="2" indent="-285750">
              <a:buFont typeface="Arial" panose="020B0604020202020204" pitchFamily="34" charset="0"/>
              <a:buChar char="•"/>
            </a:pPr>
            <a:r>
              <a:rPr lang="en-US" b="1" i="0" dirty="0">
                <a:effectLst/>
                <a:latin typeface="charter"/>
              </a:rPr>
              <a:t>Proteins</a:t>
            </a:r>
          </a:p>
        </p:txBody>
      </p:sp>
      <p:sp>
        <p:nvSpPr>
          <p:cNvPr id="13" name="TextBox 12">
            <a:extLst>
              <a:ext uri="{FF2B5EF4-FFF2-40B4-BE49-F238E27FC236}">
                <a16:creationId xmlns:a16="http://schemas.microsoft.com/office/drawing/2014/main" id="{F1D3F4EA-8D0A-4510-A9C3-119FDA454208}"/>
              </a:ext>
            </a:extLst>
          </p:cNvPr>
          <p:cNvSpPr txBox="1"/>
          <p:nvPr/>
        </p:nvSpPr>
        <p:spPr>
          <a:xfrm>
            <a:off x="3750961" y="2971293"/>
            <a:ext cx="2354449" cy="2585323"/>
          </a:xfrm>
          <a:prstGeom prst="rect">
            <a:avLst/>
          </a:prstGeom>
          <a:noFill/>
        </p:spPr>
        <p:txBody>
          <a:bodyPr wrap="square">
            <a:spAutoFit/>
          </a:bodyPr>
          <a:lstStyle/>
          <a:p>
            <a:pPr lvl="1"/>
            <a:r>
              <a:rPr lang="en-US" b="0" i="0" dirty="0">
                <a:solidFill>
                  <a:schemeClr val="bg1">
                    <a:lumMod val="75000"/>
                  </a:schemeClr>
                </a:solidFill>
                <a:effectLst/>
                <a:latin typeface="charter"/>
              </a:rPr>
              <a:t>Imaging biomarkers — detection of brain size and metabolite changes in a noninvasive way.</a:t>
            </a:r>
          </a:p>
          <a:p>
            <a:pPr lvl="1"/>
            <a:endParaRPr lang="en-US" dirty="0">
              <a:solidFill>
                <a:schemeClr val="bg1">
                  <a:lumMod val="75000"/>
                </a:schemeClr>
              </a:solidFill>
              <a:latin typeface="charter"/>
            </a:endParaRPr>
          </a:p>
          <a:p>
            <a:pPr lvl="1"/>
            <a:endParaRPr lang="en-US" b="0" i="0" dirty="0">
              <a:solidFill>
                <a:schemeClr val="bg1">
                  <a:lumMod val="75000"/>
                </a:schemeClr>
              </a:solidFill>
              <a:effectLst/>
              <a:latin typeface="charter"/>
            </a:endParaRPr>
          </a:p>
        </p:txBody>
      </p:sp>
      <p:sp>
        <p:nvSpPr>
          <p:cNvPr id="14" name="TextBox 13">
            <a:extLst>
              <a:ext uri="{FF2B5EF4-FFF2-40B4-BE49-F238E27FC236}">
                <a16:creationId xmlns:a16="http://schemas.microsoft.com/office/drawing/2014/main" id="{E0E070F1-9461-430B-93F5-618CA0A40222}"/>
              </a:ext>
            </a:extLst>
          </p:cNvPr>
          <p:cNvSpPr txBox="1"/>
          <p:nvPr/>
        </p:nvSpPr>
        <p:spPr>
          <a:xfrm>
            <a:off x="732016" y="2971293"/>
            <a:ext cx="2354449" cy="1477328"/>
          </a:xfrm>
          <a:prstGeom prst="rect">
            <a:avLst/>
          </a:prstGeom>
          <a:noFill/>
        </p:spPr>
        <p:txBody>
          <a:bodyPr wrap="square">
            <a:spAutoFit/>
          </a:bodyPr>
          <a:lstStyle/>
          <a:p>
            <a:pPr lvl="1"/>
            <a:r>
              <a:rPr lang="en-US" b="0" i="0" dirty="0">
                <a:solidFill>
                  <a:schemeClr val="bg1">
                    <a:lumMod val="75000"/>
                  </a:schemeClr>
                </a:solidFill>
                <a:effectLst/>
                <a:latin typeface="charter"/>
              </a:rPr>
              <a:t>Clinical assessments or wearable sensors for daily tracking of movement.</a:t>
            </a:r>
          </a:p>
        </p:txBody>
      </p:sp>
    </p:spTree>
    <p:extLst>
      <p:ext uri="{BB962C8B-B14F-4D97-AF65-F5344CB8AC3E}">
        <p14:creationId xmlns:p14="http://schemas.microsoft.com/office/powerpoint/2010/main" val="1499614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grayscl/>
            <a:extLst>
              <a:ext uri="{28A0092B-C50C-407E-A947-70E740481C1C}">
                <a14:useLocalDpi xmlns:a14="http://schemas.microsoft.com/office/drawing/2010/main" val="0"/>
              </a:ext>
            </a:extLst>
          </a:blip>
          <a:srcRect l="75269" t="72994"/>
          <a:stretch/>
        </p:blipFill>
        <p:spPr>
          <a:xfrm>
            <a:off x="4009378" y="1518107"/>
            <a:ext cx="2096032" cy="1602155"/>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6305013" y="1453315"/>
            <a:ext cx="0" cy="482990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E6D8CE-0643-4E80-AD36-1E9A142A5D13}"/>
              </a:ext>
            </a:extLst>
          </p:cNvPr>
          <p:cNvSpPr txBox="1"/>
          <p:nvPr/>
        </p:nvSpPr>
        <p:spPr>
          <a:xfrm>
            <a:off x="513731" y="2619955"/>
            <a:ext cx="3267691" cy="3872920"/>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SARA</a:t>
            </a:r>
          </a:p>
          <a:p>
            <a:pPr marL="342900" indent="-342900">
              <a:lnSpc>
                <a:spcPct val="107000"/>
              </a:lnSpc>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Cerebellar Cognitive Affective/</a:t>
            </a:r>
            <a:r>
              <a:rPr lang="en-US" sz="1400" dirty="0" err="1">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Schmahmann</a:t>
            </a:r>
            <a:r>
              <a:rPr lang="en-US" sz="1400"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 Syndrome Scale (CCAS)</a:t>
            </a:r>
            <a:endPar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INAS</a:t>
            </a:r>
          </a:p>
          <a:p>
            <a:pPr marL="342900" indent="-342900">
              <a:lnSpc>
                <a:spcPct val="107000"/>
              </a:lnSpc>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Calibri" panose="020F0502020204030204" pitchFamily="34" charset="0"/>
              </a:rPr>
              <a:t>Composite Cerebellar Functional Severity Score (CCFS)</a:t>
            </a:r>
            <a:endPar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Timed Tests (T25-FW)</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Functional Staging</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Patient Global Impression</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EQ-5D</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PHQ9</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rPr>
              <a:t>Friedreich’s Ataxia Activities of Daily Living</a:t>
            </a: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(FA-ADL)</a:t>
            </a:r>
          </a:p>
          <a:p>
            <a:pPr marL="342900" marR="0" lvl="0" indent="-342900">
              <a:lnSpc>
                <a:spcPct val="107000"/>
              </a:lnSpc>
              <a:spcBef>
                <a:spcPts val="0"/>
              </a:spcBef>
              <a:spcAft>
                <a:spcPts val="80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Fatigue Severity Scale (FSS)</a:t>
            </a:r>
          </a:p>
          <a:p>
            <a:pPr marL="342900" marR="0" lvl="0" indent="-342900">
              <a:lnSpc>
                <a:spcPct val="107000"/>
              </a:lnSpc>
              <a:spcBef>
                <a:spcPts val="0"/>
              </a:spcBef>
              <a:spcAft>
                <a:spcPts val="800"/>
              </a:spcAft>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Wearable Sensors</a:t>
            </a:r>
            <a:endPar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9B1AF93-28EA-48C6-854B-09B22BE604AF}"/>
              </a:ext>
            </a:extLst>
          </p:cNvPr>
          <p:cNvSpPr txBox="1"/>
          <p:nvPr/>
        </p:nvSpPr>
        <p:spPr>
          <a:xfrm>
            <a:off x="6493987" y="2876156"/>
            <a:ext cx="1591250" cy="1465209"/>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Blood</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Plasma</a:t>
            </a:r>
          </a:p>
          <a:p>
            <a:pPr marL="800100" lvl="1" indent="-342900">
              <a:lnSpc>
                <a:spcPct val="107000"/>
              </a:lnSpc>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Serum</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Cells</a:t>
            </a:r>
          </a:p>
          <a:p>
            <a:pPr marL="342900" indent="-342900">
              <a:lnSpc>
                <a:spcPct val="107000"/>
              </a:lnSpc>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CSF</a:t>
            </a:r>
          </a:p>
          <a:p>
            <a:pPr marL="342900"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Urine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63AC694-731A-413B-BE5B-D998CB421FF9}"/>
              </a:ext>
            </a:extLst>
          </p:cNvPr>
          <p:cNvSpPr txBox="1"/>
          <p:nvPr/>
        </p:nvSpPr>
        <p:spPr>
          <a:xfrm>
            <a:off x="8205144" y="2971674"/>
            <a:ext cx="3720772" cy="2848280"/>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DNA</a:t>
            </a:r>
          </a:p>
          <a:p>
            <a:pPr marL="800100" lvl="1" indent="-342900">
              <a:lnSpc>
                <a:spcPct val="107000"/>
              </a:lnSpc>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Genetic diagnosis</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SNPs for Genetic Modifiers</a:t>
            </a:r>
          </a:p>
          <a:p>
            <a:pPr marL="342900"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RNA</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Expression profiling</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Small RNAs</a:t>
            </a:r>
          </a:p>
          <a:p>
            <a:pPr marL="342900"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Protein</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Proteomic analysis (Mass Spec)</a:t>
            </a:r>
          </a:p>
          <a:p>
            <a:pPr marL="800100" lvl="1"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Candidate proteomics </a:t>
            </a:r>
          </a:p>
          <a:p>
            <a:pPr marL="1257300" lvl="2"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ELISA</a:t>
            </a:r>
          </a:p>
          <a:p>
            <a:pPr marL="1257300" lvl="2" indent="-342900">
              <a:lnSpc>
                <a:spcPct val="107000"/>
              </a:lnSpc>
              <a:buFont typeface="Arial" panose="020B0604020202020204" pitchFamily="34" charset="0"/>
              <a:buChar char="•"/>
            </a:pPr>
            <a:r>
              <a:rPr lang="en-US" sz="1400" b="1" dirty="0">
                <a:latin typeface="Calibri" panose="020F0502020204030204" pitchFamily="34" charset="0"/>
                <a:ea typeface="Calibri" panose="020F0502020204030204" pitchFamily="34" charset="0"/>
                <a:cs typeface="Times New Roman" panose="02020603050405020304" pitchFamily="18" charset="0"/>
              </a:rPr>
              <a:t>SIMOA</a:t>
            </a:r>
          </a:p>
          <a:p>
            <a:pPr marL="800100" lvl="1" indent="-342900">
              <a:lnSpc>
                <a:spcPct val="107000"/>
              </a:lnSpc>
              <a:buFont typeface="Arial" panose="020B0604020202020204" pitchFamily="34" charset="0"/>
              <a:buChar char="•"/>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2FF4A0F-1A88-4DAD-A0A4-8733582C59E7}"/>
              </a:ext>
            </a:extLst>
          </p:cNvPr>
          <p:cNvSpPr txBox="1"/>
          <p:nvPr/>
        </p:nvSpPr>
        <p:spPr>
          <a:xfrm>
            <a:off x="3999709" y="2650223"/>
            <a:ext cx="2185398" cy="1465209"/>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MRI/DTI </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MRS </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Specific tracer imaging modalities</a:t>
            </a:r>
          </a:p>
          <a:p>
            <a:pPr marL="800100" lvl="1" indent="-342900">
              <a:lnSpc>
                <a:spcPct val="107000"/>
              </a:lnSpc>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PET </a:t>
            </a:r>
          </a:p>
          <a:p>
            <a:pPr marL="800100" lvl="1" indent="-342900">
              <a:lnSpc>
                <a:spcPct val="107000"/>
              </a:lnSpc>
              <a:buFont typeface="Arial" panose="020B0604020202020204" pitchFamily="34" charset="0"/>
              <a:buChar char="•"/>
            </a:pPr>
            <a:r>
              <a:rPr lang="en-US" sz="14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SPECT</a:t>
            </a:r>
          </a:p>
        </p:txBody>
      </p:sp>
    </p:spTree>
    <p:extLst>
      <p:ext uri="{BB962C8B-B14F-4D97-AF65-F5344CB8AC3E}">
        <p14:creationId xmlns:p14="http://schemas.microsoft.com/office/powerpoint/2010/main" val="561598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F6F0-DC3F-4B10-9316-3794935A12B5}"/>
              </a:ext>
            </a:extLst>
          </p:cNvPr>
          <p:cNvSpPr>
            <a:spLocks noGrp="1"/>
          </p:cNvSpPr>
          <p:nvPr>
            <p:ph type="title"/>
          </p:nvPr>
        </p:nvSpPr>
        <p:spPr>
          <a:xfrm>
            <a:off x="5096391" y="314226"/>
            <a:ext cx="7183383" cy="1325563"/>
          </a:xfrm>
        </p:spPr>
        <p:txBody>
          <a:bodyPr/>
          <a:lstStyle/>
          <a:p>
            <a:r>
              <a:rPr lang="en-US" dirty="0"/>
              <a:t>Biofluid collection</a:t>
            </a:r>
          </a:p>
        </p:txBody>
      </p:sp>
      <p:sp>
        <p:nvSpPr>
          <p:cNvPr id="3" name="Content Placeholder 2">
            <a:extLst>
              <a:ext uri="{FF2B5EF4-FFF2-40B4-BE49-F238E27FC236}">
                <a16:creationId xmlns:a16="http://schemas.microsoft.com/office/drawing/2014/main" id="{DAFE55DA-6734-4CD8-83D2-4AE7A4A663CE}"/>
              </a:ext>
            </a:extLst>
          </p:cNvPr>
          <p:cNvSpPr>
            <a:spLocks noGrp="1"/>
          </p:cNvSpPr>
          <p:nvPr>
            <p:ph idx="1"/>
          </p:nvPr>
        </p:nvSpPr>
        <p:spPr>
          <a:xfrm>
            <a:off x="838200" y="1825625"/>
            <a:ext cx="2762250" cy="4351338"/>
          </a:xfrm>
        </p:spPr>
        <p:txBody>
          <a:bodyPr/>
          <a:lstStyle/>
          <a:p>
            <a:pPr marL="0" indent="0">
              <a:buNone/>
            </a:pPr>
            <a:r>
              <a:rPr lang="en-US" dirty="0"/>
              <a:t>Blood Draw</a:t>
            </a:r>
          </a:p>
        </p:txBody>
      </p:sp>
      <p:pic>
        <p:nvPicPr>
          <p:cNvPr id="5" name="Content Placeholder 4">
            <a:extLst>
              <a:ext uri="{FF2B5EF4-FFF2-40B4-BE49-F238E27FC236}">
                <a16:creationId xmlns:a16="http://schemas.microsoft.com/office/drawing/2014/main" id="{ED0AB35D-C474-4345-96B0-16FC669BF302}"/>
              </a:ext>
            </a:extLst>
          </p:cNvPr>
          <p:cNvPicPr>
            <a:picLocks noChangeAspect="1"/>
          </p:cNvPicPr>
          <p:nvPr/>
        </p:nvPicPr>
        <p:blipFill rotWithShape="1">
          <a:blip r:embed="rId3">
            <a:extLst>
              <a:ext uri="{28A0092B-C50C-407E-A947-70E740481C1C}">
                <a14:useLocalDpi xmlns:a14="http://schemas.microsoft.com/office/drawing/2010/main" val="0"/>
              </a:ext>
            </a:extLst>
          </a:blip>
          <a:srcRect l="26718" t="71478" r="24075" b="2472"/>
          <a:stretch/>
        </p:blipFill>
        <p:spPr>
          <a:xfrm>
            <a:off x="0" y="56754"/>
            <a:ext cx="4170417" cy="1545401"/>
          </a:xfrm>
          <a:prstGeom prst="rect">
            <a:avLst/>
          </a:prstGeom>
        </p:spPr>
      </p:pic>
      <p:pic>
        <p:nvPicPr>
          <p:cNvPr id="9" name="Content Placeholder 4">
            <a:extLst>
              <a:ext uri="{FF2B5EF4-FFF2-40B4-BE49-F238E27FC236}">
                <a16:creationId xmlns:a16="http://schemas.microsoft.com/office/drawing/2014/main" id="{82CC54AE-153C-4E51-AFE7-D6037035916E}"/>
              </a:ext>
            </a:extLst>
          </p:cNvPr>
          <p:cNvPicPr>
            <a:picLocks noChangeAspect="1"/>
          </p:cNvPicPr>
          <p:nvPr/>
        </p:nvPicPr>
        <p:blipFill rotWithShape="1">
          <a:blip r:embed="rId3">
            <a:extLst>
              <a:ext uri="{28A0092B-C50C-407E-A947-70E740481C1C}">
                <a14:useLocalDpi xmlns:a14="http://schemas.microsoft.com/office/drawing/2010/main" val="0"/>
              </a:ext>
            </a:extLst>
          </a:blip>
          <a:srcRect l="42159" t="71478" r="24074" b="2472"/>
          <a:stretch/>
        </p:blipFill>
        <p:spPr>
          <a:xfrm>
            <a:off x="8912506" y="2722111"/>
            <a:ext cx="2861842" cy="1545401"/>
          </a:xfrm>
          <a:prstGeom prst="rect">
            <a:avLst/>
          </a:prstGeom>
        </p:spPr>
      </p:pic>
      <p:sp>
        <p:nvSpPr>
          <p:cNvPr id="4" name="Rectangle 3">
            <a:extLst>
              <a:ext uri="{FF2B5EF4-FFF2-40B4-BE49-F238E27FC236}">
                <a16:creationId xmlns:a16="http://schemas.microsoft.com/office/drawing/2014/main" id="{E7F98709-F8F1-4243-B776-38BF549B955D}"/>
              </a:ext>
            </a:extLst>
          </p:cNvPr>
          <p:cNvSpPr/>
          <p:nvPr/>
        </p:nvSpPr>
        <p:spPr>
          <a:xfrm>
            <a:off x="8403222" y="2870523"/>
            <a:ext cx="868101" cy="358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F8D14BD9-4B25-497F-BA15-05A2AE11494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459" b="7069"/>
          <a:stretch/>
        </p:blipFill>
        <p:spPr>
          <a:xfrm>
            <a:off x="2085208" y="2538327"/>
            <a:ext cx="6912509" cy="3458370"/>
          </a:xfrm>
          <a:prstGeom prst="rect">
            <a:avLst/>
          </a:prstGeom>
        </p:spPr>
      </p:pic>
    </p:spTree>
    <p:extLst>
      <p:ext uri="{BB962C8B-B14F-4D97-AF65-F5344CB8AC3E}">
        <p14:creationId xmlns:p14="http://schemas.microsoft.com/office/powerpoint/2010/main" val="3029530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F6F0-DC3F-4B10-9316-3794935A12B5}"/>
              </a:ext>
            </a:extLst>
          </p:cNvPr>
          <p:cNvSpPr>
            <a:spLocks noGrp="1"/>
          </p:cNvSpPr>
          <p:nvPr>
            <p:ph type="title"/>
          </p:nvPr>
        </p:nvSpPr>
        <p:spPr>
          <a:xfrm>
            <a:off x="5096391" y="314226"/>
            <a:ext cx="7183383" cy="1325563"/>
          </a:xfrm>
        </p:spPr>
        <p:txBody>
          <a:bodyPr/>
          <a:lstStyle/>
          <a:p>
            <a:r>
              <a:rPr lang="en-US" dirty="0"/>
              <a:t>Biofluid collection</a:t>
            </a:r>
          </a:p>
        </p:txBody>
      </p:sp>
      <p:pic>
        <p:nvPicPr>
          <p:cNvPr id="5" name="Content Placeholder 4">
            <a:extLst>
              <a:ext uri="{FF2B5EF4-FFF2-40B4-BE49-F238E27FC236}">
                <a16:creationId xmlns:a16="http://schemas.microsoft.com/office/drawing/2014/main" id="{ED0AB35D-C474-4345-96B0-16FC669BF302}"/>
              </a:ext>
            </a:extLst>
          </p:cNvPr>
          <p:cNvPicPr>
            <a:picLocks noChangeAspect="1"/>
          </p:cNvPicPr>
          <p:nvPr/>
        </p:nvPicPr>
        <p:blipFill rotWithShape="1">
          <a:blip r:embed="rId3">
            <a:extLst>
              <a:ext uri="{28A0092B-C50C-407E-A947-70E740481C1C}">
                <a14:useLocalDpi xmlns:a14="http://schemas.microsoft.com/office/drawing/2010/main" val="0"/>
              </a:ext>
            </a:extLst>
          </a:blip>
          <a:srcRect l="26718" t="71478" r="24075" b="2472"/>
          <a:stretch/>
        </p:blipFill>
        <p:spPr>
          <a:xfrm>
            <a:off x="0" y="56754"/>
            <a:ext cx="4170417" cy="1545401"/>
          </a:xfrm>
          <a:prstGeom prst="rect">
            <a:avLst/>
          </a:prstGeom>
        </p:spPr>
      </p:pic>
      <p:sp>
        <p:nvSpPr>
          <p:cNvPr id="7" name="Title 1">
            <a:extLst>
              <a:ext uri="{FF2B5EF4-FFF2-40B4-BE49-F238E27FC236}">
                <a16:creationId xmlns:a16="http://schemas.microsoft.com/office/drawing/2014/main" id="{1952411B-8AC7-4E4B-89D0-D03378B5BB67}"/>
              </a:ext>
            </a:extLst>
          </p:cNvPr>
          <p:cNvSpPr txBox="1">
            <a:spLocks/>
          </p:cNvSpPr>
          <p:nvPr/>
        </p:nvSpPr>
        <p:spPr>
          <a:xfrm>
            <a:off x="819933" y="18947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Cerebrospinal fluid (CSF) surrounds the brain and spinal cord. 	</a:t>
            </a:r>
          </a:p>
        </p:txBody>
      </p:sp>
    </p:spTree>
    <p:extLst>
      <p:ext uri="{BB962C8B-B14F-4D97-AF65-F5344CB8AC3E}">
        <p14:creationId xmlns:p14="http://schemas.microsoft.com/office/powerpoint/2010/main" val="892653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Do Lumbar Puncture - Neurologic Disorders - Merck Manuals  Professional E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087" y="1397107"/>
            <a:ext cx="10158897" cy="4183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0087" y="6295293"/>
            <a:ext cx="5299271" cy="369332"/>
          </a:xfrm>
          <a:prstGeom prst="rect">
            <a:avLst/>
          </a:prstGeom>
          <a:noFill/>
        </p:spPr>
        <p:txBody>
          <a:bodyPr wrap="none" rtlCol="0">
            <a:spAutoFit/>
          </a:bodyPr>
          <a:lstStyle/>
          <a:p>
            <a:r>
              <a:rPr lang="en-US" dirty="0"/>
              <a:t>John E Greenlee: Merck’s manual Professional Version</a:t>
            </a:r>
          </a:p>
        </p:txBody>
      </p:sp>
      <p:sp>
        <p:nvSpPr>
          <p:cNvPr id="4" name="Title 1">
            <a:extLst>
              <a:ext uri="{FF2B5EF4-FFF2-40B4-BE49-F238E27FC236}">
                <a16:creationId xmlns:a16="http://schemas.microsoft.com/office/drawing/2014/main" id="{F7942ABA-DEF8-45A5-B7F8-4FBF9AE0A791}"/>
              </a:ext>
            </a:extLst>
          </p:cNvPr>
          <p:cNvSpPr txBox="1">
            <a:spLocks/>
          </p:cNvSpPr>
          <p:nvPr/>
        </p:nvSpPr>
        <p:spPr>
          <a:xfrm>
            <a:off x="4030579" y="314226"/>
            <a:ext cx="82491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Lumbar Puncture for CSF collection</a:t>
            </a:r>
          </a:p>
        </p:txBody>
      </p:sp>
      <p:pic>
        <p:nvPicPr>
          <p:cNvPr id="5" name="Content Placeholder 4">
            <a:extLst>
              <a:ext uri="{FF2B5EF4-FFF2-40B4-BE49-F238E27FC236}">
                <a16:creationId xmlns:a16="http://schemas.microsoft.com/office/drawing/2014/main" id="{6CC7F6F4-B730-44BA-AF63-05204A53E5F4}"/>
              </a:ext>
            </a:extLst>
          </p:cNvPr>
          <p:cNvPicPr>
            <a:picLocks noChangeAspect="1"/>
          </p:cNvPicPr>
          <p:nvPr/>
        </p:nvPicPr>
        <p:blipFill rotWithShape="1">
          <a:blip r:embed="rId4">
            <a:extLst>
              <a:ext uri="{28A0092B-C50C-407E-A947-70E740481C1C}">
                <a14:useLocalDpi xmlns:a14="http://schemas.microsoft.com/office/drawing/2010/main" val="0"/>
              </a:ext>
            </a:extLst>
          </a:blip>
          <a:srcRect l="26718" t="71478" r="24075" b="2472"/>
          <a:stretch/>
        </p:blipFill>
        <p:spPr>
          <a:xfrm>
            <a:off x="0" y="56754"/>
            <a:ext cx="4170417" cy="1545401"/>
          </a:xfrm>
          <a:prstGeom prst="rect">
            <a:avLst/>
          </a:prstGeom>
        </p:spPr>
      </p:pic>
    </p:spTree>
    <p:extLst>
      <p:ext uri="{BB962C8B-B14F-4D97-AF65-F5344CB8AC3E}">
        <p14:creationId xmlns:p14="http://schemas.microsoft.com/office/powerpoint/2010/main" val="2668228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dirty="0"/>
              <a:t>Goals of fluid biomarkers</a:t>
            </a:r>
            <a:endParaRPr lang="de-DE" dirty="0"/>
          </a:p>
        </p:txBody>
      </p:sp>
      <p:sp>
        <p:nvSpPr>
          <p:cNvPr id="3" name="Inhaltsplatzhalter 2"/>
          <p:cNvSpPr>
            <a:spLocks noGrp="1"/>
          </p:cNvSpPr>
          <p:nvPr>
            <p:ph idx="1"/>
          </p:nvPr>
        </p:nvSpPr>
        <p:spPr/>
        <p:txBody>
          <a:bodyPr>
            <a:normAutofit fontScale="92500" lnSpcReduction="20000"/>
          </a:bodyPr>
          <a:lstStyle/>
          <a:p>
            <a:pPr marL="0" indent="0">
              <a:buNone/>
            </a:pPr>
            <a:endParaRPr lang="en-US" dirty="0"/>
          </a:p>
          <a:p>
            <a:r>
              <a:rPr lang="en-US" b="1" dirty="0"/>
              <a:t>Target engagement </a:t>
            </a:r>
            <a:r>
              <a:rPr lang="en-US" dirty="0"/>
              <a:t>for clinical trials</a:t>
            </a:r>
          </a:p>
          <a:p>
            <a:pPr marL="0" indent="0">
              <a:buNone/>
            </a:pPr>
            <a:endParaRPr lang="en-US" dirty="0"/>
          </a:p>
          <a:p>
            <a:r>
              <a:rPr lang="en-US" b="1" dirty="0"/>
              <a:t>Surrogate markers </a:t>
            </a:r>
            <a:r>
              <a:rPr lang="en-US" dirty="0"/>
              <a:t>for disease onset, severity and progression –this is important for clinical trials but may also help to gain insights into pathogenic mechanisms</a:t>
            </a:r>
          </a:p>
          <a:p>
            <a:endParaRPr lang="en-US" dirty="0"/>
          </a:p>
          <a:p>
            <a:r>
              <a:rPr lang="en-US" dirty="0"/>
              <a:t>Define </a:t>
            </a:r>
            <a:r>
              <a:rPr lang="en-US" b="1" dirty="0"/>
              <a:t>inclusion criteria/stratification </a:t>
            </a:r>
            <a:r>
              <a:rPr lang="en-US" dirty="0"/>
              <a:t>for clinical trials</a:t>
            </a:r>
          </a:p>
          <a:p>
            <a:endParaRPr lang="en-US" dirty="0"/>
          </a:p>
          <a:p>
            <a:r>
              <a:rPr lang="en-US" b="1" dirty="0"/>
              <a:t>Other</a:t>
            </a:r>
            <a:r>
              <a:rPr lang="en-US" dirty="0"/>
              <a:t>: genetic modifiers/novel pathways (basic science)—inspire new treatments</a:t>
            </a:r>
          </a:p>
          <a:p>
            <a:endParaRPr lang="de-DE" dirty="0"/>
          </a:p>
        </p:txBody>
      </p:sp>
    </p:spTree>
    <p:extLst>
      <p:ext uri="{BB962C8B-B14F-4D97-AF65-F5344CB8AC3E}">
        <p14:creationId xmlns:p14="http://schemas.microsoft.com/office/powerpoint/2010/main" val="1036658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81F2AA-B864-E14B-9DD1-211D281E92AD}"/>
              </a:ext>
            </a:extLst>
          </p:cNvPr>
          <p:cNvPicPr>
            <a:picLocks noChangeAspect="1"/>
          </p:cNvPicPr>
          <p:nvPr/>
        </p:nvPicPr>
        <p:blipFill rotWithShape="1">
          <a:blip r:embed="rId3"/>
          <a:srcRect t="17229" r="59410" b="10609"/>
          <a:stretch/>
        </p:blipFill>
        <p:spPr>
          <a:xfrm>
            <a:off x="6733112" y="2364359"/>
            <a:ext cx="2287035" cy="3031870"/>
          </a:xfrm>
          <a:prstGeom prst="rect">
            <a:avLst/>
          </a:prstGeom>
        </p:spPr>
      </p:pic>
      <p:sp>
        <p:nvSpPr>
          <p:cNvPr id="6" name="TextBox 5">
            <a:extLst>
              <a:ext uri="{FF2B5EF4-FFF2-40B4-BE49-F238E27FC236}">
                <a16:creationId xmlns:a16="http://schemas.microsoft.com/office/drawing/2014/main" id="{87F680E1-5AEF-8F47-84AF-A6044D70C187}"/>
              </a:ext>
            </a:extLst>
          </p:cNvPr>
          <p:cNvSpPr txBox="1"/>
          <p:nvPr/>
        </p:nvSpPr>
        <p:spPr>
          <a:xfrm>
            <a:off x="686247" y="328436"/>
            <a:ext cx="11079655"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Target Engagement example</a:t>
            </a: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Identifying mutant Ataxin-3 in Plasma and CSF of SCA3 Patients</a:t>
            </a:r>
          </a:p>
        </p:txBody>
      </p:sp>
      <p:sp>
        <p:nvSpPr>
          <p:cNvPr id="7" name="TextBox 6">
            <a:extLst>
              <a:ext uri="{FF2B5EF4-FFF2-40B4-BE49-F238E27FC236}">
                <a16:creationId xmlns:a16="http://schemas.microsoft.com/office/drawing/2014/main" id="{F506046E-92D9-104A-B597-80FFFADB14EB}"/>
              </a:ext>
            </a:extLst>
          </p:cNvPr>
          <p:cNvSpPr txBox="1"/>
          <p:nvPr/>
        </p:nvSpPr>
        <p:spPr>
          <a:xfrm>
            <a:off x="686247" y="6515301"/>
            <a:ext cx="11505753" cy="584775"/>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Prudencio</a:t>
            </a:r>
            <a:r>
              <a:rPr lang="en-US" sz="1400" dirty="0">
                <a:latin typeface="Arial" panose="020B0604020202020204" pitchFamily="34" charset="0"/>
                <a:cs typeface="Arial" panose="020B0604020202020204" pitchFamily="34" charset="0"/>
              </a:rPr>
              <a:t> et al., (2020): Toward allele-specific targeting therapy and pharmacodynamic marker for spinocerebellar ataxia type 3” Sci. Tran. Med</a:t>
            </a:r>
            <a:r>
              <a:rPr lang="en-US" sz="1000" dirty="0">
                <a:latin typeface="Arial" panose="020B0604020202020204" pitchFamily="34" charset="0"/>
                <a:cs typeface="Arial" panose="020B0604020202020204" pitchFamily="34" charset="0"/>
              </a:rPr>
              <a:t>.</a:t>
            </a:r>
          </a:p>
          <a:p>
            <a:endParaRPr lang="en-US" dirty="0"/>
          </a:p>
        </p:txBody>
      </p:sp>
      <p:pic>
        <p:nvPicPr>
          <p:cNvPr id="2" name="Picture 1">
            <a:extLst>
              <a:ext uri="{FF2B5EF4-FFF2-40B4-BE49-F238E27FC236}">
                <a16:creationId xmlns:a16="http://schemas.microsoft.com/office/drawing/2014/main" id="{0BD0888A-9A75-CC4D-AF17-9B323815F3CF}"/>
              </a:ext>
            </a:extLst>
          </p:cNvPr>
          <p:cNvPicPr>
            <a:picLocks noChangeAspect="1"/>
          </p:cNvPicPr>
          <p:nvPr/>
        </p:nvPicPr>
        <p:blipFill rotWithShape="1">
          <a:blip r:embed="rId4"/>
          <a:srcRect t="1" r="36815" b="-48477"/>
          <a:stretch/>
        </p:blipFill>
        <p:spPr>
          <a:xfrm>
            <a:off x="2034809" y="5427638"/>
            <a:ext cx="7845466" cy="800218"/>
          </a:xfrm>
          <a:prstGeom prst="rect">
            <a:avLst/>
          </a:prstGeom>
        </p:spPr>
      </p:pic>
      <p:pic>
        <p:nvPicPr>
          <p:cNvPr id="8" name="Picture 7">
            <a:extLst>
              <a:ext uri="{FF2B5EF4-FFF2-40B4-BE49-F238E27FC236}">
                <a16:creationId xmlns:a16="http://schemas.microsoft.com/office/drawing/2014/main" id="{5CFBD025-9C28-EA45-B6E0-4642BC2DCCB2}"/>
              </a:ext>
            </a:extLst>
          </p:cNvPr>
          <p:cNvPicPr>
            <a:picLocks noChangeAspect="1"/>
          </p:cNvPicPr>
          <p:nvPr/>
        </p:nvPicPr>
        <p:blipFill rotWithShape="1">
          <a:blip r:embed="rId5"/>
          <a:srcRect r="30245"/>
          <a:stretch/>
        </p:blipFill>
        <p:spPr>
          <a:xfrm>
            <a:off x="2338675" y="1408748"/>
            <a:ext cx="2666392" cy="4040503"/>
          </a:xfrm>
          <a:prstGeom prst="rect">
            <a:avLst/>
          </a:prstGeom>
        </p:spPr>
      </p:pic>
      <p:sp>
        <p:nvSpPr>
          <p:cNvPr id="3" name="Rectangle 2">
            <a:extLst>
              <a:ext uri="{FF2B5EF4-FFF2-40B4-BE49-F238E27FC236}">
                <a16:creationId xmlns:a16="http://schemas.microsoft.com/office/drawing/2014/main" id="{D95EDB23-1898-49AA-884C-2425C91DA1EA}"/>
              </a:ext>
            </a:extLst>
          </p:cNvPr>
          <p:cNvSpPr/>
          <p:nvPr/>
        </p:nvSpPr>
        <p:spPr>
          <a:xfrm>
            <a:off x="4025809" y="1964249"/>
            <a:ext cx="1526863" cy="800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9DC724-49B9-4643-8873-5531FDB03B02}"/>
              </a:ext>
            </a:extLst>
          </p:cNvPr>
          <p:cNvSpPr/>
          <p:nvPr/>
        </p:nvSpPr>
        <p:spPr>
          <a:xfrm>
            <a:off x="7876629" y="2154762"/>
            <a:ext cx="1526863" cy="800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21CE709-F425-4A16-A5C4-C3E1F9C92785}"/>
              </a:ext>
            </a:extLst>
          </p:cNvPr>
          <p:cNvPicPr>
            <a:picLocks noChangeAspect="1"/>
          </p:cNvPicPr>
          <p:nvPr/>
        </p:nvPicPr>
        <p:blipFill rotWithShape="1">
          <a:blip r:embed="rId3"/>
          <a:srcRect l="47328" t="-506" r="35082" b="90863"/>
          <a:stretch/>
        </p:blipFill>
        <p:spPr>
          <a:xfrm>
            <a:off x="7648943" y="1602299"/>
            <a:ext cx="991117" cy="405129"/>
          </a:xfrm>
          <a:prstGeom prst="rect">
            <a:avLst/>
          </a:prstGeom>
        </p:spPr>
      </p:pic>
    </p:spTree>
    <p:extLst>
      <p:ext uri="{BB962C8B-B14F-4D97-AF65-F5344CB8AC3E}">
        <p14:creationId xmlns:p14="http://schemas.microsoft.com/office/powerpoint/2010/main" val="261597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0DEB-2BED-40CD-A6E8-B9286126811F}"/>
              </a:ext>
            </a:extLst>
          </p:cNvPr>
          <p:cNvSpPr>
            <a:spLocks noGrp="1"/>
          </p:cNvSpPr>
          <p:nvPr>
            <p:ph type="title"/>
          </p:nvPr>
        </p:nvSpPr>
        <p:spPr/>
        <p:txBody>
          <a:bodyPr>
            <a:normAutofit fontScale="90000"/>
          </a:bodyPr>
          <a:lstStyle/>
          <a:p>
            <a:r>
              <a:rPr lang="en-US" b="1" dirty="0"/>
              <a:t>Example of a Surrogate markers: Neuronal health – NFL</a:t>
            </a:r>
            <a:br>
              <a:rPr lang="en-US" b="1" dirty="0"/>
            </a:br>
            <a:endParaRPr lang="en-US" dirty="0"/>
          </a:p>
        </p:txBody>
      </p:sp>
      <p:sp>
        <p:nvSpPr>
          <p:cNvPr id="4" name="Content Placeholder 2"/>
          <p:cNvSpPr>
            <a:spLocks noGrp="1"/>
          </p:cNvSpPr>
          <p:nvPr>
            <p:ph idx="1"/>
          </p:nvPr>
        </p:nvSpPr>
        <p:spPr>
          <a:xfrm>
            <a:off x="838200" y="1393031"/>
            <a:ext cx="10515600" cy="4351338"/>
          </a:xfrm>
        </p:spPr>
        <p:txBody>
          <a:bodyPr/>
          <a:lstStyle/>
          <a:p>
            <a:r>
              <a:rPr lang="en-US" dirty="0">
                <a:latin typeface="Arial" panose="020B0604020202020204" pitchFamily="34" charset="0"/>
                <a:cs typeface="Arial" panose="020B0604020202020204" pitchFamily="34" charset="0"/>
              </a:rPr>
              <a:t>Emerging as one of the most promising biomarkers in neurodegenerative syndrome</a:t>
            </a:r>
          </a:p>
          <a:p>
            <a:r>
              <a:rPr lang="en-US" dirty="0">
                <a:latin typeface="Arial" panose="020B0604020202020204" pitchFamily="34" charset="0"/>
                <a:cs typeface="Arial" panose="020B0604020202020204" pitchFamily="34" charset="0"/>
              </a:rPr>
              <a:t>It is a high abundance neuronal protein that can be detected in the blood</a:t>
            </a:r>
          </a:p>
        </p:txBody>
      </p:sp>
      <p:pic>
        <p:nvPicPr>
          <p:cNvPr id="5" name="Picture 4">
            <a:extLst>
              <a:ext uri="{FF2B5EF4-FFF2-40B4-BE49-F238E27FC236}">
                <a16:creationId xmlns:a16="http://schemas.microsoft.com/office/drawing/2014/main" id="{FD2646CF-408F-496A-901A-027492C2479D}"/>
              </a:ext>
            </a:extLst>
          </p:cNvPr>
          <p:cNvPicPr>
            <a:picLocks noChangeAspect="1"/>
          </p:cNvPicPr>
          <p:nvPr/>
        </p:nvPicPr>
        <p:blipFill rotWithShape="1">
          <a:blip r:embed="rId3"/>
          <a:srcRect l="32604" t="14805" r="48750" b="52663"/>
          <a:stretch/>
        </p:blipFill>
        <p:spPr>
          <a:xfrm>
            <a:off x="495300" y="3220244"/>
            <a:ext cx="3136900" cy="2974975"/>
          </a:xfrm>
          <a:prstGeom prst="rect">
            <a:avLst/>
          </a:prstGeom>
        </p:spPr>
      </p:pic>
      <p:pic>
        <p:nvPicPr>
          <p:cNvPr id="6" name="Picture 5">
            <a:extLst>
              <a:ext uri="{FF2B5EF4-FFF2-40B4-BE49-F238E27FC236}">
                <a16:creationId xmlns:a16="http://schemas.microsoft.com/office/drawing/2014/main" id="{93238A99-DFE3-4B57-8676-3A0E9FE45459}"/>
              </a:ext>
            </a:extLst>
          </p:cNvPr>
          <p:cNvPicPr>
            <a:picLocks noChangeAspect="1"/>
          </p:cNvPicPr>
          <p:nvPr/>
        </p:nvPicPr>
        <p:blipFill rotWithShape="1">
          <a:blip r:embed="rId3"/>
          <a:srcRect l="32604" t="49068" r="48750" b="18955"/>
          <a:stretch/>
        </p:blipFill>
        <p:spPr>
          <a:xfrm>
            <a:off x="3733800" y="3429000"/>
            <a:ext cx="3136900" cy="2924175"/>
          </a:xfrm>
          <a:prstGeom prst="rect">
            <a:avLst/>
          </a:prstGeom>
        </p:spPr>
      </p:pic>
      <p:pic>
        <p:nvPicPr>
          <p:cNvPr id="7" name="Picture 6">
            <a:extLst>
              <a:ext uri="{FF2B5EF4-FFF2-40B4-BE49-F238E27FC236}">
                <a16:creationId xmlns:a16="http://schemas.microsoft.com/office/drawing/2014/main" id="{B57BBC05-159D-4B88-BA37-C9F0378750E7}"/>
              </a:ext>
            </a:extLst>
          </p:cNvPr>
          <p:cNvPicPr>
            <a:picLocks noChangeAspect="1"/>
          </p:cNvPicPr>
          <p:nvPr/>
        </p:nvPicPr>
        <p:blipFill rotWithShape="1">
          <a:blip r:embed="rId4"/>
          <a:srcRect l="30417" t="23746" r="27291" b="15698"/>
          <a:stretch/>
        </p:blipFill>
        <p:spPr>
          <a:xfrm>
            <a:off x="6870700" y="2701131"/>
            <a:ext cx="5156202" cy="4013200"/>
          </a:xfrm>
          <a:prstGeom prst="rect">
            <a:avLst/>
          </a:prstGeom>
        </p:spPr>
      </p:pic>
      <p:sp>
        <p:nvSpPr>
          <p:cNvPr id="3" name="TextBox 2">
            <a:extLst>
              <a:ext uri="{FF2B5EF4-FFF2-40B4-BE49-F238E27FC236}">
                <a16:creationId xmlns:a16="http://schemas.microsoft.com/office/drawing/2014/main" id="{C213999D-52FF-493C-8D4C-39B9C9E44B93}"/>
              </a:ext>
            </a:extLst>
          </p:cNvPr>
          <p:cNvSpPr txBox="1"/>
          <p:nvPr/>
        </p:nvSpPr>
        <p:spPr>
          <a:xfrm>
            <a:off x="9867900" y="6527800"/>
            <a:ext cx="2216312" cy="276999"/>
          </a:xfrm>
          <a:prstGeom prst="rect">
            <a:avLst/>
          </a:prstGeom>
          <a:noFill/>
        </p:spPr>
        <p:txBody>
          <a:bodyPr wrap="none" rtlCol="0">
            <a:spAutoFit/>
          </a:bodyPr>
          <a:lstStyle/>
          <a:p>
            <a:r>
              <a:rPr lang="en-US" sz="1200" dirty="0"/>
              <a:t>Wilke et al 2020 </a:t>
            </a:r>
            <a:r>
              <a:rPr lang="en-US" sz="1200" i="1" dirty="0"/>
              <a:t>EMBO Mol Med</a:t>
            </a:r>
            <a:endParaRPr lang="en-US" sz="1200" dirty="0"/>
          </a:p>
        </p:txBody>
      </p:sp>
    </p:spTree>
    <p:extLst>
      <p:ext uri="{BB962C8B-B14F-4D97-AF65-F5344CB8AC3E}">
        <p14:creationId xmlns:p14="http://schemas.microsoft.com/office/powerpoint/2010/main" val="416350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2887-8ABB-4E7A-B8C8-C6A406F45BE9}"/>
              </a:ext>
            </a:extLst>
          </p:cNvPr>
          <p:cNvSpPr>
            <a:spLocks noGrp="1"/>
          </p:cNvSpPr>
          <p:nvPr>
            <p:ph type="title"/>
          </p:nvPr>
        </p:nvSpPr>
        <p:spPr>
          <a:xfrm>
            <a:off x="2153653" y="485699"/>
            <a:ext cx="9768382" cy="799610"/>
          </a:xfrm>
        </p:spPr>
        <p:txBody>
          <a:bodyPr>
            <a:noAutofit/>
          </a:bodyPr>
          <a:lstStyle/>
          <a:p>
            <a:pPr algn="ctr"/>
            <a:r>
              <a:rPr lang="en-US" sz="5400" dirty="0">
                <a:solidFill>
                  <a:srgbClr val="002567"/>
                </a:solidFill>
                <a:latin typeface="Roboto Black" pitchFamily="2" charset="0"/>
                <a:ea typeface="Roboto Black" pitchFamily="2" charset="0"/>
              </a:rPr>
              <a:t>PRESENTER DISCLOSURES</a:t>
            </a:r>
            <a:endParaRPr lang="en-US" sz="4000" b="1" dirty="0">
              <a:solidFill>
                <a:srgbClr val="002567"/>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1579917"/>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2">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3" name="Content Placeholder 2">
            <a:extLst>
              <a:ext uri="{FF2B5EF4-FFF2-40B4-BE49-F238E27FC236}">
                <a16:creationId xmlns:a16="http://schemas.microsoft.com/office/drawing/2014/main" id="{B8017401-7DB1-4CD1-9DFA-C1AB10F0FFD8}"/>
              </a:ext>
            </a:extLst>
          </p:cNvPr>
          <p:cNvSpPr>
            <a:spLocks noGrp="1"/>
          </p:cNvSpPr>
          <p:nvPr>
            <p:ph sz="half" idx="1"/>
          </p:nvPr>
        </p:nvSpPr>
        <p:spPr>
          <a:xfrm>
            <a:off x="2550695" y="2043289"/>
            <a:ext cx="9371340" cy="4351338"/>
          </a:xfrm>
        </p:spPr>
        <p:txBody>
          <a:bodyPr>
            <a:normAutofit lnSpcReduction="10000"/>
          </a:bodyPr>
          <a:lstStyle/>
          <a:p>
            <a:pPr marL="0" indent="0">
              <a:buNone/>
            </a:pPr>
            <a:r>
              <a:rPr lang="en-US" dirty="0"/>
              <a:t>Dr. Puneet Opal (Northwestern University)</a:t>
            </a:r>
          </a:p>
          <a:p>
            <a:pPr marL="0" indent="0">
              <a:buNone/>
            </a:pPr>
            <a:endParaRPr lang="en-US" b="1" dirty="0">
              <a:solidFill>
                <a:srgbClr val="002567"/>
              </a:solidFill>
              <a:latin typeface="Roboto" panose="02000000000000000000" pitchFamily="2" charset="0"/>
              <a:ea typeface="Roboto" panose="02000000000000000000" pitchFamily="2" charset="0"/>
            </a:endParaRPr>
          </a:p>
          <a:p>
            <a:pPr lvl="1"/>
            <a:r>
              <a:rPr lang="en-US" dirty="0"/>
              <a:t>Has no conflicts of interest with the material presented in this talk</a:t>
            </a:r>
          </a:p>
          <a:p>
            <a:pPr lvl="1"/>
            <a:r>
              <a:rPr lang="en-US" dirty="0"/>
              <a:t>Research Support from </a:t>
            </a:r>
            <a:r>
              <a:rPr lang="en-US" dirty="0" err="1"/>
              <a:t>Biohaven</a:t>
            </a:r>
            <a:r>
              <a:rPr lang="en-US" dirty="0"/>
              <a:t>, Royalties from </a:t>
            </a:r>
            <a:r>
              <a:rPr lang="en-US" dirty="0" err="1"/>
              <a:t>Uptodate</a:t>
            </a:r>
            <a:endParaRPr lang="en-US" dirty="0"/>
          </a:p>
          <a:p>
            <a:pPr marL="457200" lvl="1" indent="0">
              <a:buNone/>
            </a:pPr>
            <a:endParaRPr lang="en-US" dirty="0"/>
          </a:p>
          <a:p>
            <a:pPr marL="0" indent="0">
              <a:buNone/>
            </a:pPr>
            <a:endParaRPr lang="en-US" dirty="0">
              <a:solidFill>
                <a:srgbClr val="002567"/>
              </a:solidFill>
              <a:latin typeface="Roboto" panose="02000000000000000000" pitchFamily="2" charset="0"/>
              <a:ea typeface="Roboto" panose="02000000000000000000" pitchFamily="2" charset="0"/>
            </a:endParaRPr>
          </a:p>
          <a:p>
            <a:pPr marL="0" indent="0">
              <a:buNone/>
            </a:pPr>
            <a:r>
              <a:rPr lang="en-US" dirty="0"/>
              <a:t>Dr. Hayley McLoughlin (University of Michigan)</a:t>
            </a:r>
          </a:p>
          <a:p>
            <a:pPr lvl="1"/>
            <a:r>
              <a:rPr lang="en-US" dirty="0"/>
              <a:t>Has no conflicts of interest with the material presented in this talk</a:t>
            </a:r>
          </a:p>
          <a:p>
            <a:pPr lvl="1"/>
            <a:r>
              <a:rPr lang="en-US" dirty="0"/>
              <a:t>Research Support from Ionis, Biogen, and </a:t>
            </a:r>
            <a:r>
              <a:rPr lang="en-US" dirty="0" err="1"/>
              <a:t>UniQure</a:t>
            </a:r>
            <a:r>
              <a:rPr lang="en-US" dirty="0"/>
              <a:t>.</a:t>
            </a:r>
          </a:p>
          <a:p>
            <a:pPr lvl="1"/>
            <a:r>
              <a:rPr lang="en-US" dirty="0"/>
              <a:t>Consultant for Lacerta</a:t>
            </a:r>
          </a:p>
          <a:p>
            <a:pPr marL="0" indent="0">
              <a:buNone/>
            </a:pPr>
            <a:endParaRPr lang="en-US" dirty="0">
              <a:solidFill>
                <a:srgbClr val="002567"/>
              </a:solidFill>
              <a:latin typeface="Roboto" panose="02000000000000000000" pitchFamily="2" charset="0"/>
              <a:ea typeface="Roboto" panose="02000000000000000000" pitchFamily="2" charset="0"/>
            </a:endParaRPr>
          </a:p>
          <a:p>
            <a:pPr marL="0" indent="0">
              <a:buNone/>
            </a:pPr>
            <a:endParaRPr lang="en-US" dirty="0"/>
          </a:p>
        </p:txBody>
      </p:sp>
      <p:sp>
        <p:nvSpPr>
          <p:cNvPr id="11" name="TextBox 10">
            <a:extLst>
              <a:ext uri="{FF2B5EF4-FFF2-40B4-BE49-F238E27FC236}">
                <a16:creationId xmlns:a16="http://schemas.microsoft.com/office/drawing/2014/main" id="{C4F014A1-FE2F-413C-82FB-095DBF742F5F}"/>
              </a:ext>
            </a:extLst>
          </p:cNvPr>
          <p:cNvSpPr txBox="1"/>
          <p:nvPr/>
        </p:nvSpPr>
        <p:spPr>
          <a:xfrm>
            <a:off x="42111" y="5784952"/>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12" name="Picture 11" descr="Icon&#10;&#10;Description automatically generated">
            <a:extLst>
              <a:ext uri="{FF2B5EF4-FFF2-40B4-BE49-F238E27FC236}">
                <a16:creationId xmlns:a16="http://schemas.microsoft.com/office/drawing/2014/main" id="{E3AD16BD-D3BA-456B-BE81-B64DD607ED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Tree>
    <p:extLst>
      <p:ext uri="{BB962C8B-B14F-4D97-AF65-F5344CB8AC3E}">
        <p14:creationId xmlns:p14="http://schemas.microsoft.com/office/powerpoint/2010/main" val="2768309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31F28761-BCB6-3540-A15E-75C5D479B218}"/>
              </a:ext>
            </a:extLst>
          </p:cNvPr>
          <p:cNvPicPr>
            <a:picLocks noChangeAspect="1"/>
          </p:cNvPicPr>
          <p:nvPr/>
        </p:nvPicPr>
        <p:blipFill rotWithShape="1">
          <a:blip r:embed="rId3">
            <a:extLst>
              <a:ext uri="{28A0092B-C50C-407E-A947-70E740481C1C}">
                <a14:useLocalDpi xmlns:a14="http://schemas.microsoft.com/office/drawing/2010/main" val="0"/>
              </a:ext>
            </a:extLst>
          </a:blip>
          <a:srcRect l="20692" t="17925" r="21098" b="41742"/>
          <a:stretch/>
        </p:blipFill>
        <p:spPr>
          <a:xfrm>
            <a:off x="1150779" y="4450079"/>
            <a:ext cx="8000297" cy="2979421"/>
          </a:xfrm>
          <a:prstGeom prst="rect">
            <a:avLst/>
          </a:prstGeom>
        </p:spPr>
      </p:pic>
      <p:sp>
        <p:nvSpPr>
          <p:cNvPr id="4" name="Title 3"/>
          <p:cNvSpPr>
            <a:spLocks noGrp="1"/>
          </p:cNvSpPr>
          <p:nvPr>
            <p:ph type="title"/>
          </p:nvPr>
        </p:nvSpPr>
        <p:spPr>
          <a:xfrm>
            <a:off x="838200" y="-62714"/>
            <a:ext cx="10515600" cy="1325563"/>
          </a:xfrm>
        </p:spPr>
        <p:txBody>
          <a:bodyPr/>
          <a:lstStyle/>
          <a:p>
            <a:pPr algn="ctr"/>
            <a:r>
              <a:rPr lang="en-US" b="1" dirty="0"/>
              <a:t>Confounding effect of aging on NFL in serum</a:t>
            </a:r>
          </a:p>
        </p:txBody>
      </p:sp>
      <p:sp>
        <p:nvSpPr>
          <p:cNvPr id="5" name="Content Placeholder 4"/>
          <p:cNvSpPr>
            <a:spLocks noGrp="1"/>
          </p:cNvSpPr>
          <p:nvPr>
            <p:ph sz="quarter" idx="16"/>
          </p:nvPr>
        </p:nvSpPr>
        <p:spPr>
          <a:xfrm>
            <a:off x="321855" y="1011510"/>
            <a:ext cx="11239499" cy="3691118"/>
          </a:xfrm>
        </p:spPr>
        <p:txBody>
          <a:bodyPr/>
          <a:lstStyle/>
          <a:p>
            <a:r>
              <a:rPr lang="en-US" dirty="0"/>
              <a:t>Serum </a:t>
            </a:r>
            <a:r>
              <a:rPr lang="en-US" dirty="0" err="1"/>
              <a:t>neurofilament</a:t>
            </a:r>
            <a:r>
              <a:rPr lang="en-US" dirty="0"/>
              <a:t> light levels in normal aging—335 individuals in a cohort study; mean follow up 5.9 years (SIMOA study; Khalil et al. Nature Communications 2020)</a:t>
            </a:r>
          </a:p>
          <a:p>
            <a:endParaRPr lang="en-US" dirty="0"/>
          </a:p>
          <a:p>
            <a:r>
              <a:rPr lang="en-US" dirty="0"/>
              <a:t>NFL in serum shows age related increase—but this increase is non linear</a:t>
            </a:r>
          </a:p>
          <a:p>
            <a:pPr marL="0" indent="0">
              <a:buNone/>
            </a:pPr>
            <a:endParaRPr lang="en-US" dirty="0"/>
          </a:p>
          <a:p>
            <a:r>
              <a:rPr lang="en-US" dirty="0"/>
              <a:t>Yearly median increase 0.9% in 40-50; then 2.7% age 50-60; age 60 years 4.3% --after which slope relatively stable thereafter</a:t>
            </a:r>
          </a:p>
          <a:p>
            <a:pPr marL="0" indent="0">
              <a:buNone/>
            </a:pPr>
            <a:endParaRPr lang="en-US" dirty="0"/>
          </a:p>
        </p:txBody>
      </p:sp>
    </p:spTree>
    <p:extLst>
      <p:ext uri="{BB962C8B-B14F-4D97-AF65-F5344CB8AC3E}">
        <p14:creationId xmlns:p14="http://schemas.microsoft.com/office/powerpoint/2010/main" val="1396890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59" y="42876"/>
            <a:ext cx="10515600" cy="1325563"/>
          </a:xfrm>
        </p:spPr>
        <p:txBody>
          <a:bodyPr>
            <a:normAutofit/>
          </a:bodyPr>
          <a:lstStyle/>
          <a:p>
            <a:pPr algn="ctr"/>
            <a:r>
              <a:rPr lang="en-US" sz="4267" dirty="0">
                <a:cs typeface="Arial" panose="020B0604020202020204" pitchFamily="34" charset="0"/>
              </a:rPr>
              <a:t>SCA Patient Cohorts</a:t>
            </a:r>
          </a:p>
        </p:txBody>
      </p:sp>
      <p:pic>
        <p:nvPicPr>
          <p:cNvPr id="217090" name="Picture 2" descr="National Ataxia Foundation | GiveMN"/>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9841" r="2330" b="41363"/>
          <a:stretch/>
        </p:blipFill>
        <p:spPr bwMode="auto">
          <a:xfrm>
            <a:off x="416640" y="1633879"/>
            <a:ext cx="4165477" cy="2082741"/>
          </a:xfrm>
          <a:prstGeom prst="rect">
            <a:avLst/>
          </a:prstGeom>
          <a:noFill/>
          <a:extLst>
            <a:ext uri="{909E8E84-426E-40DD-AFC4-6F175D3DCCD1}">
              <a14:hiddenFill xmlns:a14="http://schemas.microsoft.com/office/drawing/2010/main">
                <a:solidFill>
                  <a:srgbClr val="FFFFFF"/>
                </a:solidFill>
              </a14:hiddenFill>
            </a:ext>
          </a:extLst>
        </p:spPr>
      </p:pic>
      <p:pic>
        <p:nvPicPr>
          <p:cNvPr id="217094" name="Picture 6" descr="READISC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712" y="1985902"/>
            <a:ext cx="3770723"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84533" y="4728012"/>
            <a:ext cx="3216184" cy="1244974"/>
          </a:xfrm>
          <a:prstGeom prst="rect">
            <a:avLst/>
          </a:prstGeom>
        </p:spPr>
      </p:pic>
      <p:sp>
        <p:nvSpPr>
          <p:cNvPr id="7" name="TextBox 6"/>
          <p:cNvSpPr txBox="1"/>
          <p:nvPr/>
        </p:nvSpPr>
        <p:spPr>
          <a:xfrm>
            <a:off x="4685973" y="4571831"/>
            <a:ext cx="3916052" cy="1015663"/>
          </a:xfrm>
          <a:prstGeom prst="rect">
            <a:avLst/>
          </a:prstGeom>
          <a:noFill/>
        </p:spPr>
        <p:txBody>
          <a:bodyPr wrap="square" rtlCol="0">
            <a:spAutoFit/>
          </a:bodyPr>
          <a:lstStyle/>
          <a:p>
            <a:r>
              <a:rPr lang="en-US" sz="6000" dirty="0" err="1">
                <a:solidFill>
                  <a:srgbClr val="002060"/>
                </a:solidFill>
              </a:rPr>
              <a:t>RiSCA</a:t>
            </a:r>
            <a:endParaRPr lang="en-US" sz="6000" dirty="0">
              <a:solidFill>
                <a:srgbClr val="002060"/>
              </a:solidFill>
            </a:endParaRPr>
          </a:p>
        </p:txBody>
      </p:sp>
      <p:sp>
        <p:nvSpPr>
          <p:cNvPr id="9" name="TextBox 8"/>
          <p:cNvSpPr txBox="1"/>
          <p:nvPr/>
        </p:nvSpPr>
        <p:spPr>
          <a:xfrm>
            <a:off x="8486457" y="4571831"/>
            <a:ext cx="3916052" cy="1015663"/>
          </a:xfrm>
          <a:prstGeom prst="rect">
            <a:avLst/>
          </a:prstGeom>
          <a:noFill/>
        </p:spPr>
        <p:txBody>
          <a:bodyPr wrap="square" rtlCol="0">
            <a:spAutoFit/>
          </a:bodyPr>
          <a:lstStyle/>
          <a:p>
            <a:r>
              <a:rPr lang="en-US" sz="6000" dirty="0">
                <a:solidFill>
                  <a:srgbClr val="0070C0"/>
                </a:solidFill>
              </a:rPr>
              <a:t>ESMI</a:t>
            </a:r>
          </a:p>
        </p:txBody>
      </p:sp>
      <p:sp>
        <p:nvSpPr>
          <p:cNvPr id="4" name="TextBox 3"/>
          <p:cNvSpPr txBox="1"/>
          <p:nvPr/>
        </p:nvSpPr>
        <p:spPr>
          <a:xfrm>
            <a:off x="1010920" y="3422706"/>
            <a:ext cx="2756647" cy="523220"/>
          </a:xfrm>
          <a:prstGeom prst="rect">
            <a:avLst/>
          </a:prstGeom>
          <a:noFill/>
        </p:spPr>
        <p:txBody>
          <a:bodyPr wrap="square" rtlCol="0">
            <a:spAutoFit/>
          </a:bodyPr>
          <a:lstStyle/>
          <a:p>
            <a:pPr algn="ctr"/>
            <a:r>
              <a:rPr lang="en-US" sz="1400" dirty="0"/>
              <a:t>CRC-SCA</a:t>
            </a:r>
          </a:p>
          <a:p>
            <a:pPr algn="ctr"/>
            <a:r>
              <a:rPr lang="en-US" sz="1400" dirty="0"/>
              <a:t>https://ataxia.org/</a:t>
            </a:r>
          </a:p>
        </p:txBody>
      </p:sp>
      <p:sp>
        <p:nvSpPr>
          <p:cNvPr id="5" name="TextBox 4"/>
          <p:cNvSpPr txBox="1"/>
          <p:nvPr/>
        </p:nvSpPr>
        <p:spPr>
          <a:xfrm>
            <a:off x="5218412" y="3408843"/>
            <a:ext cx="2138083" cy="307777"/>
          </a:xfrm>
          <a:prstGeom prst="rect">
            <a:avLst/>
          </a:prstGeom>
          <a:noFill/>
        </p:spPr>
        <p:txBody>
          <a:bodyPr wrap="square" rtlCol="0">
            <a:spAutoFit/>
          </a:bodyPr>
          <a:lstStyle/>
          <a:p>
            <a:r>
              <a:rPr lang="en-US" sz="1400" dirty="0"/>
              <a:t>https://readisca.org/</a:t>
            </a:r>
          </a:p>
        </p:txBody>
      </p:sp>
      <p:sp>
        <p:nvSpPr>
          <p:cNvPr id="8" name="TextBox 7"/>
          <p:cNvSpPr txBox="1"/>
          <p:nvPr/>
        </p:nvSpPr>
        <p:spPr>
          <a:xfrm>
            <a:off x="8450249" y="5518765"/>
            <a:ext cx="2635624" cy="523220"/>
          </a:xfrm>
          <a:prstGeom prst="rect">
            <a:avLst/>
          </a:prstGeom>
          <a:noFill/>
        </p:spPr>
        <p:txBody>
          <a:bodyPr wrap="square" rtlCol="0">
            <a:spAutoFit/>
          </a:bodyPr>
          <a:lstStyle/>
          <a:p>
            <a:r>
              <a:rPr lang="en-US" sz="1400" dirty="0"/>
              <a:t>http://www.ataxia-study-group.net/html/studies/esmi</a:t>
            </a:r>
          </a:p>
        </p:txBody>
      </p:sp>
      <p:sp>
        <p:nvSpPr>
          <p:cNvPr id="10" name="TextBox 9"/>
          <p:cNvSpPr txBox="1"/>
          <p:nvPr/>
        </p:nvSpPr>
        <p:spPr>
          <a:xfrm>
            <a:off x="4838573" y="5577446"/>
            <a:ext cx="2245937" cy="954107"/>
          </a:xfrm>
          <a:prstGeom prst="rect">
            <a:avLst/>
          </a:prstGeom>
          <a:noFill/>
        </p:spPr>
        <p:txBody>
          <a:bodyPr wrap="square" rtlCol="0">
            <a:spAutoFit/>
          </a:bodyPr>
          <a:lstStyle/>
          <a:p>
            <a:r>
              <a:rPr lang="en-US" sz="1400" dirty="0"/>
              <a:t>http://www.ataxia-study-group.net/html/studies/risca?asgsid=4893cdc97f968ff47e83c4f885d6eefe</a:t>
            </a:r>
          </a:p>
        </p:txBody>
      </p:sp>
      <p:sp>
        <p:nvSpPr>
          <p:cNvPr id="11" name="TextBox 10"/>
          <p:cNvSpPr txBox="1"/>
          <p:nvPr/>
        </p:nvSpPr>
        <p:spPr>
          <a:xfrm>
            <a:off x="1148334" y="6179558"/>
            <a:ext cx="2124635" cy="307777"/>
          </a:xfrm>
          <a:prstGeom prst="rect">
            <a:avLst/>
          </a:prstGeom>
          <a:noFill/>
        </p:spPr>
        <p:txBody>
          <a:bodyPr wrap="square" rtlCol="0">
            <a:spAutoFit/>
          </a:bodyPr>
          <a:lstStyle/>
          <a:p>
            <a:r>
              <a:rPr lang="en-US" sz="1400" dirty="0"/>
              <a:t>http://www.eurosca.org/</a:t>
            </a:r>
          </a:p>
        </p:txBody>
      </p:sp>
      <p:sp>
        <p:nvSpPr>
          <p:cNvPr id="3" name="TextBox 2"/>
          <p:cNvSpPr txBox="1"/>
          <p:nvPr/>
        </p:nvSpPr>
        <p:spPr>
          <a:xfrm>
            <a:off x="6643999" y="5076075"/>
            <a:ext cx="1618593" cy="369332"/>
          </a:xfrm>
          <a:prstGeom prst="rect">
            <a:avLst/>
          </a:prstGeom>
          <a:noFill/>
        </p:spPr>
        <p:txBody>
          <a:bodyPr wrap="square" rtlCol="0">
            <a:spAutoFit/>
          </a:bodyPr>
          <a:lstStyle/>
          <a:p>
            <a:r>
              <a:rPr lang="en-US" dirty="0"/>
              <a:t>At risk</a:t>
            </a:r>
          </a:p>
        </p:txBody>
      </p:sp>
      <p:sp>
        <p:nvSpPr>
          <p:cNvPr id="12" name="TextBox 11"/>
          <p:cNvSpPr txBox="1"/>
          <p:nvPr/>
        </p:nvSpPr>
        <p:spPr>
          <a:xfrm flipH="1">
            <a:off x="10182640" y="5076075"/>
            <a:ext cx="1880436" cy="369332"/>
          </a:xfrm>
          <a:prstGeom prst="rect">
            <a:avLst/>
          </a:prstGeom>
          <a:noFill/>
        </p:spPr>
        <p:txBody>
          <a:bodyPr wrap="square" rtlCol="0">
            <a:spAutoFit/>
          </a:bodyPr>
          <a:lstStyle/>
          <a:p>
            <a:r>
              <a:rPr lang="en-US" dirty="0"/>
              <a:t>SCA3</a:t>
            </a:r>
          </a:p>
        </p:txBody>
      </p:sp>
      <p:grpSp>
        <p:nvGrpSpPr>
          <p:cNvPr id="15" name="Group 14">
            <a:extLst>
              <a:ext uri="{FF2B5EF4-FFF2-40B4-BE49-F238E27FC236}">
                <a16:creationId xmlns:a16="http://schemas.microsoft.com/office/drawing/2014/main" id="{5D561EA0-2122-4F77-928B-0BC6958DFA33}"/>
              </a:ext>
            </a:extLst>
          </p:cNvPr>
          <p:cNvGrpSpPr/>
          <p:nvPr/>
        </p:nvGrpSpPr>
        <p:grpSpPr>
          <a:xfrm>
            <a:off x="302577" y="0"/>
            <a:ext cx="954723" cy="2143125"/>
            <a:chOff x="302577" y="0"/>
            <a:chExt cx="954723" cy="2143125"/>
          </a:xfrm>
        </p:grpSpPr>
        <p:pic>
          <p:nvPicPr>
            <p:cNvPr id="16" name="Picture 15" descr="Diagram&#10;&#10;Description automatically generated">
              <a:extLst>
                <a:ext uri="{FF2B5EF4-FFF2-40B4-BE49-F238E27FC236}">
                  <a16:creationId xmlns:a16="http://schemas.microsoft.com/office/drawing/2014/main" id="{001A2282-E821-497B-A40B-995FEAA7F6C5}"/>
                </a:ext>
              </a:extLst>
            </p:cNvPr>
            <p:cNvPicPr>
              <a:picLocks noChangeAspect="1"/>
            </p:cNvPicPr>
            <p:nvPr/>
          </p:nvPicPr>
          <p:blipFill rotWithShape="1">
            <a:blip r:embed="rId6">
              <a:extLst>
                <a:ext uri="{28A0092B-C50C-407E-A947-70E740481C1C}">
                  <a14:useLocalDpi xmlns:a14="http://schemas.microsoft.com/office/drawing/2010/main" val="0"/>
                </a:ext>
              </a:extLst>
            </a:blip>
            <a:srcRect l="5799" t="14269" r="84559" b="50910"/>
            <a:stretch/>
          </p:blipFill>
          <p:spPr>
            <a:xfrm>
              <a:off x="302577" y="0"/>
              <a:ext cx="847726" cy="2143125"/>
            </a:xfrm>
            <a:prstGeom prst="rect">
              <a:avLst/>
            </a:prstGeom>
          </p:spPr>
        </p:pic>
        <p:sp>
          <p:nvSpPr>
            <p:cNvPr id="17" name="Rectangle 16">
              <a:extLst>
                <a:ext uri="{FF2B5EF4-FFF2-40B4-BE49-F238E27FC236}">
                  <a16:creationId xmlns:a16="http://schemas.microsoft.com/office/drawing/2014/main" id="{8528FE12-3EBB-47DF-89C0-AC94356F7493}"/>
                </a:ext>
              </a:extLst>
            </p:cNvPr>
            <p:cNvSpPr/>
            <p:nvPr/>
          </p:nvSpPr>
          <p:spPr>
            <a:xfrm>
              <a:off x="1010920" y="666750"/>
              <a:ext cx="246380" cy="1325563"/>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F9B1994-CCC4-4212-9528-7311B8408329}"/>
              </a:ext>
            </a:extLst>
          </p:cNvPr>
          <p:cNvSpPr txBox="1"/>
          <p:nvPr/>
        </p:nvSpPr>
        <p:spPr>
          <a:xfrm>
            <a:off x="9196562" y="3035998"/>
            <a:ext cx="2138082" cy="646331"/>
          </a:xfrm>
          <a:prstGeom prst="rect">
            <a:avLst/>
          </a:prstGeom>
          <a:noFill/>
        </p:spPr>
        <p:txBody>
          <a:bodyPr wrap="square">
            <a:spAutoFit/>
          </a:bodyPr>
          <a:lstStyle/>
          <a:p>
            <a:r>
              <a:rPr lang="en-US" b="0" i="0" u="none" strike="noStrike" dirty="0">
                <a:solidFill>
                  <a:srgbClr val="1A3D85"/>
                </a:solidFill>
                <a:effectLst/>
                <a:latin typeface="Source Sans Pro" panose="020B0503030403020204" pitchFamily="34" charset="0"/>
                <a:hlinkClick r:id="rId7" tooltip="Current version of study NCT03885167 on ClinicalTrials.gov"/>
              </a:rPr>
              <a:t>Clinicaltrials.gov ID: NCT03885167</a:t>
            </a:r>
            <a:endParaRPr lang="en-US" dirty="0"/>
          </a:p>
        </p:txBody>
      </p:sp>
      <p:sp>
        <p:nvSpPr>
          <p:cNvPr id="14" name="TextBox 13">
            <a:extLst>
              <a:ext uri="{FF2B5EF4-FFF2-40B4-BE49-F238E27FC236}">
                <a16:creationId xmlns:a16="http://schemas.microsoft.com/office/drawing/2014/main" id="{C2E26396-3ADB-49A1-87FB-ECA30C6C0262}"/>
              </a:ext>
            </a:extLst>
          </p:cNvPr>
          <p:cNvSpPr txBox="1"/>
          <p:nvPr/>
        </p:nvSpPr>
        <p:spPr>
          <a:xfrm>
            <a:off x="8496030" y="1653653"/>
            <a:ext cx="3061546" cy="1323439"/>
          </a:xfrm>
          <a:prstGeom prst="rect">
            <a:avLst/>
          </a:prstGeom>
          <a:noFill/>
        </p:spPr>
        <p:txBody>
          <a:bodyPr wrap="square" rtlCol="0">
            <a:spAutoFit/>
          </a:bodyPr>
          <a:lstStyle/>
          <a:p>
            <a:pPr algn="ctr"/>
            <a:r>
              <a:rPr lang="en-US" sz="4000" dirty="0" err="1"/>
              <a:t>UMich</a:t>
            </a:r>
            <a:endParaRPr lang="en-US" sz="4000" dirty="0"/>
          </a:p>
          <a:p>
            <a:pPr algn="ctr"/>
            <a:r>
              <a:rPr lang="en-US" sz="4000" dirty="0"/>
              <a:t>BioSCA3</a:t>
            </a:r>
          </a:p>
        </p:txBody>
      </p:sp>
    </p:spTree>
    <p:extLst>
      <p:ext uri="{BB962C8B-B14F-4D97-AF65-F5344CB8AC3E}">
        <p14:creationId xmlns:p14="http://schemas.microsoft.com/office/powerpoint/2010/main" val="3710069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3EFCAD-D868-4DC0-BF31-8F196A150910}"/>
              </a:ext>
            </a:extLst>
          </p:cNvPr>
          <p:cNvGrpSpPr/>
          <p:nvPr/>
        </p:nvGrpSpPr>
        <p:grpSpPr>
          <a:xfrm>
            <a:off x="302577" y="0"/>
            <a:ext cx="954723" cy="2143125"/>
            <a:chOff x="302577" y="0"/>
            <a:chExt cx="954723" cy="2143125"/>
          </a:xfrm>
        </p:grpSpPr>
        <p:pic>
          <p:nvPicPr>
            <p:cNvPr id="5" name="Picture 4" descr="Diagram&#10;&#10;Description automatically generated">
              <a:extLst>
                <a:ext uri="{FF2B5EF4-FFF2-40B4-BE49-F238E27FC236}">
                  <a16:creationId xmlns:a16="http://schemas.microsoft.com/office/drawing/2014/main" id="{E78269AB-3A76-4470-B367-544121D7FD89}"/>
                </a:ext>
              </a:extLst>
            </p:cNvPr>
            <p:cNvPicPr>
              <a:picLocks noChangeAspect="1"/>
            </p:cNvPicPr>
            <p:nvPr/>
          </p:nvPicPr>
          <p:blipFill rotWithShape="1">
            <a:blip r:embed="rId3">
              <a:extLst>
                <a:ext uri="{28A0092B-C50C-407E-A947-70E740481C1C}">
                  <a14:useLocalDpi xmlns:a14="http://schemas.microsoft.com/office/drawing/2010/main" val="0"/>
                </a:ext>
              </a:extLst>
            </a:blip>
            <a:srcRect l="5799" t="14269" r="84559" b="50910"/>
            <a:stretch/>
          </p:blipFill>
          <p:spPr>
            <a:xfrm>
              <a:off x="302577" y="0"/>
              <a:ext cx="847726" cy="2143125"/>
            </a:xfrm>
            <a:prstGeom prst="rect">
              <a:avLst/>
            </a:prstGeom>
          </p:spPr>
        </p:pic>
        <p:sp>
          <p:nvSpPr>
            <p:cNvPr id="6" name="Rectangle 5">
              <a:extLst>
                <a:ext uri="{FF2B5EF4-FFF2-40B4-BE49-F238E27FC236}">
                  <a16:creationId xmlns:a16="http://schemas.microsoft.com/office/drawing/2014/main" id="{554525A5-7A2F-4F04-9CCD-78C1A824308A}"/>
                </a:ext>
              </a:extLst>
            </p:cNvPr>
            <p:cNvSpPr/>
            <p:nvPr/>
          </p:nvSpPr>
          <p:spPr>
            <a:xfrm>
              <a:off x="1010920" y="666750"/>
              <a:ext cx="246380" cy="1325563"/>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t>Advantage to keeping the ataxias separate</a:t>
            </a:r>
          </a:p>
        </p:txBody>
      </p:sp>
      <p:sp>
        <p:nvSpPr>
          <p:cNvPr id="3" name="Content Placeholder 2"/>
          <p:cNvSpPr>
            <a:spLocks noGrp="1"/>
          </p:cNvSpPr>
          <p:nvPr>
            <p:ph idx="1"/>
          </p:nvPr>
        </p:nvSpPr>
        <p:spPr/>
        <p:txBody>
          <a:bodyPr>
            <a:normAutofit/>
          </a:bodyPr>
          <a:lstStyle/>
          <a:p>
            <a:r>
              <a:rPr lang="en-US" dirty="0"/>
              <a:t>Ataxias progress at different rates (SCA 1 fastest, SCA2 and 3 intermediate, SCA6 slowest (Jacobi et al., Lancet Neurology, 2015)</a:t>
            </a:r>
          </a:p>
          <a:p>
            <a:r>
              <a:rPr lang="en-US"/>
              <a:t>It </a:t>
            </a:r>
            <a:r>
              <a:rPr lang="en-US" dirty="0"/>
              <a:t>is likely that the biomarkers will also follow different trajectories</a:t>
            </a:r>
          </a:p>
          <a:p>
            <a:r>
              <a:rPr lang="en-US" dirty="0"/>
              <a:t>Might be too ambitious to study all the ataxias without identifiable funding mechanisms in place</a:t>
            </a:r>
          </a:p>
          <a:p>
            <a:r>
              <a:rPr lang="en-US" dirty="0"/>
              <a:t>It is likely that clinical trials will focus on each ataxia individually</a:t>
            </a:r>
          </a:p>
        </p:txBody>
      </p:sp>
    </p:spTree>
    <p:extLst>
      <p:ext uri="{BB962C8B-B14F-4D97-AF65-F5344CB8AC3E}">
        <p14:creationId xmlns:p14="http://schemas.microsoft.com/office/powerpoint/2010/main" val="465321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3">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b="1" dirty="0">
                <a:latin typeface="Roboto" panose="02000000000000000000" pitchFamily="2" charset="0"/>
                <a:ea typeface="Roboto" panose="02000000000000000000" pitchFamily="2" charset="0"/>
              </a:rPr>
              <a:t>Topics covered in this talk</a:t>
            </a:r>
          </a:p>
        </p:txBody>
      </p:sp>
      <p:sp>
        <p:nvSpPr>
          <p:cNvPr id="10" name="Content Placeholder 9">
            <a:extLst>
              <a:ext uri="{FF2B5EF4-FFF2-40B4-BE49-F238E27FC236}">
                <a16:creationId xmlns:a16="http://schemas.microsoft.com/office/drawing/2014/main" id="{2A306668-B8C8-4404-BF84-2E3D490BCE94}"/>
              </a:ext>
            </a:extLst>
          </p:cNvPr>
          <p:cNvSpPr>
            <a:spLocks noGrp="1"/>
          </p:cNvSpPr>
          <p:nvPr>
            <p:ph sz="half" idx="1"/>
          </p:nvPr>
        </p:nvSpPr>
        <p:spPr>
          <a:xfrm>
            <a:off x="2244656" y="1716117"/>
            <a:ext cx="9675868" cy="4351338"/>
          </a:xfrm>
        </p:spPr>
        <p:txBody>
          <a:bodyPr>
            <a:normAutofit/>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What is a biomarker?</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Why are biomarkers so valuable?</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What are the different types of biomarkers? </a:t>
            </a:r>
          </a:p>
          <a:p>
            <a:pPr marL="800100" lvl="1" indent="-342900">
              <a:spcBef>
                <a:spcPts val="0"/>
              </a:spcBef>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And how are they being used in SCA research/clinic</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How is data/samples collected?</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How you can help?</a:t>
            </a:r>
          </a:p>
        </p:txBody>
      </p:sp>
    </p:spTree>
    <p:extLst>
      <p:ext uri="{BB962C8B-B14F-4D97-AF65-F5344CB8AC3E}">
        <p14:creationId xmlns:p14="http://schemas.microsoft.com/office/powerpoint/2010/main" val="3516682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CF254F47-D085-0D40-AD70-055270D01707}"/>
              </a:ext>
            </a:extLst>
          </p:cNvPr>
          <p:cNvPicPr>
            <a:picLocks noChangeAspect="1"/>
          </p:cNvPicPr>
          <p:nvPr/>
        </p:nvPicPr>
        <p:blipFill rotWithShape="1">
          <a:blip r:embed="rId3"/>
          <a:srcRect t="10114"/>
          <a:stretch/>
        </p:blipFill>
        <p:spPr>
          <a:xfrm>
            <a:off x="822565" y="676495"/>
            <a:ext cx="10744577" cy="5505009"/>
          </a:xfrm>
          <a:prstGeom prst="rect">
            <a:avLst/>
          </a:prstGeom>
        </p:spPr>
      </p:pic>
      <p:sp>
        <p:nvSpPr>
          <p:cNvPr id="10" name="TextBox 9">
            <a:extLst>
              <a:ext uri="{FF2B5EF4-FFF2-40B4-BE49-F238E27FC236}">
                <a16:creationId xmlns:a16="http://schemas.microsoft.com/office/drawing/2014/main" id="{F9B79AD2-8E3B-D447-97C1-614DC4AD2EC0}"/>
              </a:ext>
            </a:extLst>
          </p:cNvPr>
          <p:cNvSpPr txBox="1"/>
          <p:nvPr/>
        </p:nvSpPr>
        <p:spPr>
          <a:xfrm>
            <a:off x="8307322" y="6488667"/>
            <a:ext cx="3713744" cy="369332"/>
          </a:xfrm>
          <a:prstGeom prst="rect">
            <a:avLst/>
          </a:prstGeom>
          <a:noFill/>
        </p:spPr>
        <p:txBody>
          <a:bodyPr wrap="square" rtlCol="0">
            <a:spAutoFit/>
          </a:bodyPr>
          <a:lstStyle/>
          <a:p>
            <a:r>
              <a:rPr lang="en-US" dirty="0"/>
              <a:t>Lin et al., </a:t>
            </a:r>
            <a:r>
              <a:rPr lang="en-US" i="1" dirty="0"/>
              <a:t>Frontiers in Neurology </a:t>
            </a:r>
            <a:r>
              <a:rPr lang="en-US" dirty="0"/>
              <a:t>2020</a:t>
            </a:r>
            <a:endParaRPr lang="en-US" i="1" dirty="0"/>
          </a:p>
        </p:txBody>
      </p:sp>
      <p:sp>
        <p:nvSpPr>
          <p:cNvPr id="15" name="TextBox 14">
            <a:extLst>
              <a:ext uri="{FF2B5EF4-FFF2-40B4-BE49-F238E27FC236}">
                <a16:creationId xmlns:a16="http://schemas.microsoft.com/office/drawing/2014/main" id="{81ACB660-C132-5542-A16C-75E395318D1F}"/>
              </a:ext>
            </a:extLst>
          </p:cNvPr>
          <p:cNvSpPr txBox="1"/>
          <p:nvPr/>
        </p:nvSpPr>
        <p:spPr>
          <a:xfrm>
            <a:off x="4267200" y="153582"/>
            <a:ext cx="3657600" cy="369332"/>
          </a:xfrm>
          <a:prstGeom prst="rect">
            <a:avLst/>
          </a:prstGeom>
          <a:noFill/>
        </p:spPr>
        <p:txBody>
          <a:bodyPr wrap="square" rtlCol="0">
            <a:spAutoFit/>
          </a:bodyPr>
          <a:lstStyle/>
          <a:p>
            <a:r>
              <a:rPr lang="en-US" dirty="0"/>
              <a:t>14 Patient Enrollment Sites</a:t>
            </a:r>
          </a:p>
        </p:txBody>
      </p:sp>
      <p:grpSp>
        <p:nvGrpSpPr>
          <p:cNvPr id="5" name="Group 4">
            <a:extLst>
              <a:ext uri="{FF2B5EF4-FFF2-40B4-BE49-F238E27FC236}">
                <a16:creationId xmlns:a16="http://schemas.microsoft.com/office/drawing/2014/main" id="{74C6C9C2-3E97-4D32-8943-1F8868E0314C}"/>
              </a:ext>
            </a:extLst>
          </p:cNvPr>
          <p:cNvGrpSpPr/>
          <p:nvPr/>
        </p:nvGrpSpPr>
        <p:grpSpPr>
          <a:xfrm>
            <a:off x="302577" y="0"/>
            <a:ext cx="954723" cy="2143125"/>
            <a:chOff x="302577" y="0"/>
            <a:chExt cx="954723" cy="2143125"/>
          </a:xfrm>
        </p:grpSpPr>
        <p:pic>
          <p:nvPicPr>
            <p:cNvPr id="6" name="Picture 5" descr="Diagram&#10;&#10;Description automatically generated">
              <a:extLst>
                <a:ext uri="{FF2B5EF4-FFF2-40B4-BE49-F238E27FC236}">
                  <a16:creationId xmlns:a16="http://schemas.microsoft.com/office/drawing/2014/main" id="{9DE1E072-DFFD-45E2-AD7F-34BE5D94C003}"/>
                </a:ext>
              </a:extLst>
            </p:cNvPr>
            <p:cNvPicPr>
              <a:picLocks noChangeAspect="1"/>
            </p:cNvPicPr>
            <p:nvPr/>
          </p:nvPicPr>
          <p:blipFill rotWithShape="1">
            <a:blip r:embed="rId4">
              <a:extLst>
                <a:ext uri="{28A0092B-C50C-407E-A947-70E740481C1C}">
                  <a14:useLocalDpi xmlns:a14="http://schemas.microsoft.com/office/drawing/2010/main" val="0"/>
                </a:ext>
              </a:extLst>
            </a:blip>
            <a:srcRect l="5799" t="14269" r="84559" b="50910"/>
            <a:stretch/>
          </p:blipFill>
          <p:spPr>
            <a:xfrm>
              <a:off x="302577" y="0"/>
              <a:ext cx="847726" cy="2143125"/>
            </a:xfrm>
            <a:prstGeom prst="rect">
              <a:avLst/>
            </a:prstGeom>
          </p:spPr>
        </p:pic>
        <p:sp>
          <p:nvSpPr>
            <p:cNvPr id="7" name="Rectangle 6">
              <a:extLst>
                <a:ext uri="{FF2B5EF4-FFF2-40B4-BE49-F238E27FC236}">
                  <a16:creationId xmlns:a16="http://schemas.microsoft.com/office/drawing/2014/main" id="{CEAB5A41-AEDB-49EA-8F9F-594232E737B2}"/>
                </a:ext>
              </a:extLst>
            </p:cNvPr>
            <p:cNvSpPr/>
            <p:nvPr/>
          </p:nvSpPr>
          <p:spPr>
            <a:xfrm>
              <a:off x="1010920" y="666750"/>
              <a:ext cx="246380" cy="1325563"/>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4804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C8E487-763A-EA4B-8F6D-9F3456A360D4}"/>
              </a:ext>
            </a:extLst>
          </p:cNvPr>
          <p:cNvSpPr txBox="1"/>
          <p:nvPr/>
        </p:nvSpPr>
        <p:spPr>
          <a:xfrm>
            <a:off x="6096000" y="6457855"/>
            <a:ext cx="8267700" cy="369332"/>
          </a:xfrm>
          <a:prstGeom prst="rect">
            <a:avLst/>
          </a:prstGeom>
          <a:noFill/>
        </p:spPr>
        <p:txBody>
          <a:bodyPr wrap="square" rtlCol="0">
            <a:spAutoFit/>
          </a:bodyPr>
          <a:lstStyle/>
          <a:p>
            <a:r>
              <a:rPr lang="en-US" dirty="0"/>
              <a:t>Modified from </a:t>
            </a:r>
            <a:r>
              <a:rPr lang="en-US" dirty="0" err="1"/>
              <a:t>Ashizawa</a:t>
            </a:r>
            <a:r>
              <a:rPr lang="en-US" dirty="0"/>
              <a:t> et al., </a:t>
            </a:r>
            <a:r>
              <a:rPr lang="en-US" i="1" dirty="0"/>
              <a:t>Nature Reviews Neurology </a:t>
            </a:r>
            <a:r>
              <a:rPr lang="en-US" dirty="0"/>
              <a:t>2018</a:t>
            </a:r>
            <a:endParaRPr lang="en-US" i="1" dirty="0"/>
          </a:p>
        </p:txBody>
      </p:sp>
      <p:pic>
        <p:nvPicPr>
          <p:cNvPr id="9" name="Picture 8" descr="Map&#10;&#10;Description automatically generated">
            <a:extLst>
              <a:ext uri="{FF2B5EF4-FFF2-40B4-BE49-F238E27FC236}">
                <a16:creationId xmlns:a16="http://schemas.microsoft.com/office/drawing/2014/main" id="{537D6ED0-C807-4A49-82EE-ABFB27D8BCE3}"/>
              </a:ext>
            </a:extLst>
          </p:cNvPr>
          <p:cNvPicPr>
            <a:picLocks noChangeAspect="1"/>
          </p:cNvPicPr>
          <p:nvPr/>
        </p:nvPicPr>
        <p:blipFill>
          <a:blip r:embed="rId3"/>
          <a:stretch>
            <a:fillRect/>
          </a:stretch>
        </p:blipFill>
        <p:spPr>
          <a:xfrm>
            <a:off x="1283653" y="291939"/>
            <a:ext cx="5765800" cy="5956721"/>
          </a:xfrm>
          <a:prstGeom prst="rect">
            <a:avLst/>
          </a:prstGeom>
        </p:spPr>
      </p:pic>
      <p:sp>
        <p:nvSpPr>
          <p:cNvPr id="11" name="TextBox 10">
            <a:extLst>
              <a:ext uri="{FF2B5EF4-FFF2-40B4-BE49-F238E27FC236}">
                <a16:creationId xmlns:a16="http://schemas.microsoft.com/office/drawing/2014/main" id="{4ACA39B0-46B3-F241-B16A-2E118FE9451E}"/>
              </a:ext>
            </a:extLst>
          </p:cNvPr>
          <p:cNvSpPr txBox="1"/>
          <p:nvPr/>
        </p:nvSpPr>
        <p:spPr>
          <a:xfrm>
            <a:off x="7289800" y="939800"/>
            <a:ext cx="4457700" cy="1200329"/>
          </a:xfrm>
          <a:prstGeom prst="rect">
            <a:avLst/>
          </a:prstGeom>
          <a:noFill/>
        </p:spPr>
        <p:txBody>
          <a:bodyPr wrap="square" rtlCol="0">
            <a:spAutoFit/>
          </a:bodyPr>
          <a:lstStyle/>
          <a:p>
            <a:r>
              <a:rPr lang="en-US" dirty="0"/>
              <a:t>EUROSCA - 17 Centers in 10 Countries</a:t>
            </a:r>
          </a:p>
          <a:p>
            <a:endParaRPr lang="en-US" dirty="0"/>
          </a:p>
          <a:p>
            <a:r>
              <a:rPr lang="en-US" dirty="0"/>
              <a:t>RISCA  - 14 Centers in 7 Countries</a:t>
            </a:r>
          </a:p>
          <a:p>
            <a:endParaRPr lang="en-US" dirty="0"/>
          </a:p>
        </p:txBody>
      </p:sp>
      <p:grpSp>
        <p:nvGrpSpPr>
          <p:cNvPr id="5" name="Group 4">
            <a:extLst>
              <a:ext uri="{FF2B5EF4-FFF2-40B4-BE49-F238E27FC236}">
                <a16:creationId xmlns:a16="http://schemas.microsoft.com/office/drawing/2014/main" id="{D05D5351-6C02-4EE6-9E4E-2D801C739669}"/>
              </a:ext>
            </a:extLst>
          </p:cNvPr>
          <p:cNvGrpSpPr/>
          <p:nvPr/>
        </p:nvGrpSpPr>
        <p:grpSpPr>
          <a:xfrm>
            <a:off x="302577" y="0"/>
            <a:ext cx="954723" cy="2143125"/>
            <a:chOff x="302577" y="0"/>
            <a:chExt cx="954723" cy="2143125"/>
          </a:xfrm>
        </p:grpSpPr>
        <p:pic>
          <p:nvPicPr>
            <p:cNvPr id="6" name="Picture 5" descr="Diagram&#10;&#10;Description automatically generated">
              <a:extLst>
                <a:ext uri="{FF2B5EF4-FFF2-40B4-BE49-F238E27FC236}">
                  <a16:creationId xmlns:a16="http://schemas.microsoft.com/office/drawing/2014/main" id="{7EAE829E-5AD4-427D-9226-9889F09A055A}"/>
                </a:ext>
              </a:extLst>
            </p:cNvPr>
            <p:cNvPicPr>
              <a:picLocks noChangeAspect="1"/>
            </p:cNvPicPr>
            <p:nvPr/>
          </p:nvPicPr>
          <p:blipFill rotWithShape="1">
            <a:blip r:embed="rId4">
              <a:extLst>
                <a:ext uri="{28A0092B-C50C-407E-A947-70E740481C1C}">
                  <a14:useLocalDpi xmlns:a14="http://schemas.microsoft.com/office/drawing/2010/main" val="0"/>
                </a:ext>
              </a:extLst>
            </a:blip>
            <a:srcRect l="5799" t="14269" r="84559" b="50910"/>
            <a:stretch/>
          </p:blipFill>
          <p:spPr>
            <a:xfrm>
              <a:off x="302577" y="0"/>
              <a:ext cx="847726" cy="2143125"/>
            </a:xfrm>
            <a:prstGeom prst="rect">
              <a:avLst/>
            </a:prstGeom>
          </p:spPr>
        </p:pic>
        <p:sp>
          <p:nvSpPr>
            <p:cNvPr id="8" name="Rectangle 7">
              <a:extLst>
                <a:ext uri="{FF2B5EF4-FFF2-40B4-BE49-F238E27FC236}">
                  <a16:creationId xmlns:a16="http://schemas.microsoft.com/office/drawing/2014/main" id="{3BB19F74-D5D8-45B7-87B0-A0550BBB9E32}"/>
                </a:ext>
              </a:extLst>
            </p:cNvPr>
            <p:cNvSpPr/>
            <p:nvPr/>
          </p:nvSpPr>
          <p:spPr>
            <a:xfrm>
              <a:off x="1010920" y="666750"/>
              <a:ext cx="246380" cy="1325563"/>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3281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FCD4A12-E937-4384-8612-B4C79CFA7B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7025" b="40667"/>
          <a:stretch/>
        </p:blipFill>
        <p:spPr>
          <a:xfrm>
            <a:off x="3077026" y="2916055"/>
            <a:ext cx="6555881" cy="3281537"/>
          </a:xfrm>
          <a:prstGeom prst="rect">
            <a:avLst/>
          </a:prstGeom>
        </p:spPr>
      </p:pic>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4">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b="1" dirty="0">
                <a:latin typeface="Roboto" panose="02000000000000000000" pitchFamily="2" charset="0"/>
                <a:ea typeface="Roboto" panose="02000000000000000000" pitchFamily="2" charset="0"/>
              </a:rPr>
              <a:t>Call for Action!</a:t>
            </a:r>
          </a:p>
        </p:txBody>
      </p:sp>
      <p:sp>
        <p:nvSpPr>
          <p:cNvPr id="11" name="Content Placeholder 2">
            <a:extLst>
              <a:ext uri="{FF2B5EF4-FFF2-40B4-BE49-F238E27FC236}">
                <a16:creationId xmlns:a16="http://schemas.microsoft.com/office/drawing/2014/main" id="{CAD0C251-367E-46AA-A513-7B747F804836}"/>
              </a:ext>
            </a:extLst>
          </p:cNvPr>
          <p:cNvSpPr txBox="1">
            <a:spLocks/>
          </p:cNvSpPr>
          <p:nvPr/>
        </p:nvSpPr>
        <p:spPr>
          <a:xfrm>
            <a:off x="2441448" y="1590492"/>
            <a:ext cx="8912351" cy="5153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Symbol" panose="05050102010706020507" pitchFamily="18" charset="2"/>
              <a:buChar char=""/>
            </a:pPr>
            <a:r>
              <a:rPr lang="en-US" sz="3600" dirty="0">
                <a:latin typeface="Calibri" panose="020F0502020204030204" pitchFamily="34" charset="0"/>
                <a:ea typeface="Times New Roman" panose="02020603050405020304" pitchFamily="18" charset="0"/>
              </a:rPr>
              <a:t>contact NAF or your neurologist to see if you qualify for a research study and donating biosamples.</a:t>
            </a:r>
            <a:endParaRPr lang="en-US" sz="3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90121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3">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4092879" y="643899"/>
            <a:ext cx="5659127" cy="1325563"/>
          </a:xfrm>
        </p:spPr>
        <p:txBody>
          <a:bodyPr>
            <a:normAutofit/>
          </a:bodyPr>
          <a:lstStyle/>
          <a:p>
            <a:r>
              <a:rPr lang="en-US" sz="3200" b="1" dirty="0">
                <a:latin typeface="Roboto" panose="02000000000000000000" pitchFamily="2" charset="0"/>
                <a:ea typeface="Roboto" panose="02000000000000000000" pitchFamily="2" charset="0"/>
              </a:rPr>
              <a:t>Thank you and Questions?</a:t>
            </a:r>
          </a:p>
        </p:txBody>
      </p:sp>
    </p:spTree>
    <p:extLst>
      <p:ext uri="{BB962C8B-B14F-4D97-AF65-F5344CB8AC3E}">
        <p14:creationId xmlns:p14="http://schemas.microsoft.com/office/powerpoint/2010/main" val="338823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56FBB1-5DB3-46A2-9620-BE008220B0E9}"/>
              </a:ext>
            </a:extLst>
          </p:cNvPr>
          <p:cNvPicPr>
            <a:picLocks noChangeAspect="1"/>
          </p:cNvPicPr>
          <p:nvPr/>
        </p:nvPicPr>
        <p:blipFill rotWithShape="1">
          <a:blip r:embed="rId3">
            <a:extLst>
              <a:ext uri="{28A0092B-C50C-407E-A947-70E740481C1C}">
                <a14:useLocalDpi xmlns:a14="http://schemas.microsoft.com/office/drawing/2010/main" val="0"/>
              </a:ext>
            </a:extLst>
          </a:blip>
          <a:srcRect l="16053" t="59765" r="76741" b="30696"/>
          <a:stretch/>
        </p:blipFill>
        <p:spPr>
          <a:xfrm>
            <a:off x="142517" y="4102777"/>
            <a:ext cx="1280729" cy="1186803"/>
          </a:xfrm>
          <a:prstGeom prst="rect">
            <a:avLst/>
          </a:prstGeom>
        </p:spPr>
      </p:pic>
      <p:pic>
        <p:nvPicPr>
          <p:cNvPr id="27" name="Picture 26">
            <a:extLst>
              <a:ext uri="{FF2B5EF4-FFF2-40B4-BE49-F238E27FC236}">
                <a16:creationId xmlns:a16="http://schemas.microsoft.com/office/drawing/2014/main" id="{B23665E0-FD57-4796-9D2F-DE9DB0429134}"/>
              </a:ext>
            </a:extLst>
          </p:cNvPr>
          <p:cNvPicPr>
            <a:picLocks noChangeAspect="1"/>
          </p:cNvPicPr>
          <p:nvPr/>
        </p:nvPicPr>
        <p:blipFill rotWithShape="1">
          <a:blip r:embed="rId3">
            <a:extLst>
              <a:ext uri="{28A0092B-C50C-407E-A947-70E740481C1C}">
                <a14:useLocalDpi xmlns:a14="http://schemas.microsoft.com/office/drawing/2010/main" val="0"/>
              </a:ext>
            </a:extLst>
          </a:blip>
          <a:srcRect l="3012" t="59765" r="92007" b="29210"/>
          <a:stretch/>
        </p:blipFill>
        <p:spPr>
          <a:xfrm>
            <a:off x="389048" y="644739"/>
            <a:ext cx="860701" cy="1333692"/>
          </a:xfrm>
          <a:prstGeom prst="rect">
            <a:avLst/>
          </a:prstGeom>
        </p:spPr>
      </p:pic>
      <p:sp>
        <p:nvSpPr>
          <p:cNvPr id="2" name="Title 1">
            <a:extLst>
              <a:ext uri="{FF2B5EF4-FFF2-40B4-BE49-F238E27FC236}">
                <a16:creationId xmlns:a16="http://schemas.microsoft.com/office/drawing/2014/main" id="{FC516A93-64F2-5949-A056-AD9A88433EAA}"/>
              </a:ext>
            </a:extLst>
          </p:cNvPr>
          <p:cNvSpPr>
            <a:spLocks noGrp="1"/>
          </p:cNvSpPr>
          <p:nvPr>
            <p:ph type="title"/>
          </p:nvPr>
        </p:nvSpPr>
        <p:spPr>
          <a:xfrm>
            <a:off x="1904428" y="420354"/>
            <a:ext cx="8782947" cy="547110"/>
          </a:xfrm>
        </p:spPr>
        <p:txBody>
          <a:bodyPr anchor="ctr" anchorCtr="1">
            <a:normAutofit fontScale="90000"/>
          </a:bodyPr>
          <a:lstStyle/>
          <a:p>
            <a:pPr algn="ctr"/>
            <a:r>
              <a:rPr lang="en-US" altLang="en-US" sz="4000" b="1" dirty="0">
                <a:ea typeface="MS PGothic" panose="020B0600070205080204" pitchFamily="34" charset="-128"/>
                <a:cs typeface="Arial" panose="020B0604020202020204" pitchFamily="34" charset="0"/>
              </a:rPr>
              <a:t>Clinical trial readiness</a:t>
            </a:r>
            <a:endParaRPr lang="en-US" sz="4000" b="1" dirty="0"/>
          </a:p>
        </p:txBody>
      </p:sp>
      <p:grpSp>
        <p:nvGrpSpPr>
          <p:cNvPr id="12" name="Group 11">
            <a:extLst>
              <a:ext uri="{FF2B5EF4-FFF2-40B4-BE49-F238E27FC236}">
                <a16:creationId xmlns:a16="http://schemas.microsoft.com/office/drawing/2014/main" id="{C516A8EB-FCF8-684E-8089-8923FEC1935E}"/>
              </a:ext>
            </a:extLst>
          </p:cNvPr>
          <p:cNvGrpSpPr/>
          <p:nvPr/>
        </p:nvGrpSpPr>
        <p:grpSpPr>
          <a:xfrm>
            <a:off x="0" y="811566"/>
            <a:ext cx="7948248" cy="3292127"/>
            <a:chOff x="308690" y="781308"/>
            <a:chExt cx="7494230" cy="2974465"/>
          </a:xfrm>
        </p:grpSpPr>
        <p:sp>
          <p:nvSpPr>
            <p:cNvPr id="4" name="Rectangle 3">
              <a:extLst>
                <a:ext uri="{FF2B5EF4-FFF2-40B4-BE49-F238E27FC236}">
                  <a16:creationId xmlns:a16="http://schemas.microsoft.com/office/drawing/2014/main" id="{4D81D2CA-C222-A147-A92C-8F9BD69299C2}"/>
                </a:ext>
              </a:extLst>
            </p:cNvPr>
            <p:cNvSpPr/>
            <p:nvPr/>
          </p:nvSpPr>
          <p:spPr>
            <a:xfrm>
              <a:off x="492469" y="1156026"/>
              <a:ext cx="272362" cy="583965"/>
            </a:xfrm>
            <a:prstGeom prst="rect">
              <a:avLst/>
            </a:prstGeom>
            <a:noFill/>
          </p:spPr>
          <p:txBody>
            <a:bodyPr wrap="non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 </a:t>
              </a:r>
            </a:p>
          </p:txBody>
        </p:sp>
        <p:grpSp>
          <p:nvGrpSpPr>
            <p:cNvPr id="14" name="Group 13">
              <a:extLst>
                <a:ext uri="{FF2B5EF4-FFF2-40B4-BE49-F238E27FC236}">
                  <a16:creationId xmlns:a16="http://schemas.microsoft.com/office/drawing/2014/main" id="{47CE16E8-3780-8145-AF97-995753AB50D5}"/>
                </a:ext>
              </a:extLst>
            </p:cNvPr>
            <p:cNvGrpSpPr/>
            <p:nvPr/>
          </p:nvGrpSpPr>
          <p:grpSpPr>
            <a:xfrm>
              <a:off x="1151756" y="781308"/>
              <a:ext cx="1668672" cy="686770"/>
              <a:chOff x="1214385" y="781309"/>
              <a:chExt cx="1668672" cy="686770"/>
            </a:xfrm>
          </p:grpSpPr>
          <p:sp>
            <p:nvSpPr>
              <p:cNvPr id="5" name="TextBox 4">
                <a:extLst>
                  <a:ext uri="{FF2B5EF4-FFF2-40B4-BE49-F238E27FC236}">
                    <a16:creationId xmlns:a16="http://schemas.microsoft.com/office/drawing/2014/main" id="{5A5D2014-2F90-0845-A88E-358EAB220225}"/>
                  </a:ext>
                </a:extLst>
              </p:cNvPr>
              <p:cNvSpPr txBox="1"/>
              <p:nvPr/>
            </p:nvSpPr>
            <p:spPr>
              <a:xfrm>
                <a:off x="1214385" y="781309"/>
                <a:ext cx="1323103" cy="646331"/>
              </a:xfrm>
              <a:prstGeom prst="rect">
                <a:avLst/>
              </a:prstGeom>
              <a:noFill/>
            </p:spPr>
            <p:txBody>
              <a:bodyPr wrap="square" rtlCol="0">
                <a:spAutoFit/>
              </a:bodyPr>
              <a:lstStyle/>
              <a:p>
                <a:r>
                  <a:rPr lang="en-US" sz="3600" dirty="0">
                    <a:solidFill>
                      <a:srgbClr val="00B050"/>
                    </a:solidFill>
                  </a:rPr>
                  <a:t>DNA</a:t>
                </a:r>
              </a:p>
            </p:txBody>
          </p:sp>
          <p:cxnSp>
            <p:nvCxnSpPr>
              <p:cNvPr id="8" name="Straight Arrow Connector 7">
                <a:extLst>
                  <a:ext uri="{FF2B5EF4-FFF2-40B4-BE49-F238E27FC236}">
                    <a16:creationId xmlns:a16="http://schemas.microsoft.com/office/drawing/2014/main" id="{A5698EB8-A5A6-134D-90F3-13F9C94FAE20}"/>
                  </a:ext>
                </a:extLst>
              </p:cNvPr>
              <p:cNvCxnSpPr>
                <a:cxnSpLocks/>
              </p:cNvCxnSpPr>
              <p:nvPr/>
            </p:nvCxnSpPr>
            <p:spPr>
              <a:xfrm>
                <a:off x="2097088" y="1468079"/>
                <a:ext cx="78596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B65A78F-0F0F-EF46-8DAC-98DB719B52CD}"/>
                </a:ext>
              </a:extLst>
            </p:cNvPr>
            <p:cNvSpPr txBox="1"/>
            <p:nvPr/>
          </p:nvSpPr>
          <p:spPr>
            <a:xfrm>
              <a:off x="3048713" y="1170757"/>
              <a:ext cx="4754207" cy="472734"/>
            </a:xfrm>
            <a:prstGeom prst="rect">
              <a:avLst/>
            </a:prstGeom>
            <a:noFill/>
            <a:ln>
              <a:noFill/>
            </a:ln>
          </p:spPr>
          <p:txBody>
            <a:bodyPr wrap="square" rtlCol="0">
              <a:spAutoFit/>
            </a:bodyPr>
            <a:lstStyle/>
            <a:p>
              <a:r>
                <a:rPr lang="en-US" sz="2800" dirty="0">
                  <a:solidFill>
                    <a:srgbClr val="00B050"/>
                  </a:solidFill>
                </a:rPr>
                <a:t>CRISPR: Genome Editing </a:t>
              </a:r>
            </a:p>
          </p:txBody>
        </p:sp>
        <p:sp>
          <p:nvSpPr>
            <p:cNvPr id="11" name="Rectangle 10">
              <a:extLst>
                <a:ext uri="{FF2B5EF4-FFF2-40B4-BE49-F238E27FC236}">
                  <a16:creationId xmlns:a16="http://schemas.microsoft.com/office/drawing/2014/main" id="{CF09E58D-35A2-0C47-A137-7545F611F595}"/>
                </a:ext>
              </a:extLst>
            </p:cNvPr>
            <p:cNvSpPr/>
            <p:nvPr/>
          </p:nvSpPr>
          <p:spPr>
            <a:xfrm>
              <a:off x="308690" y="2490222"/>
              <a:ext cx="639919" cy="583965"/>
            </a:xfrm>
            <a:prstGeom prst="rect">
              <a:avLst/>
            </a:prstGeom>
          </p:spPr>
          <p:txBody>
            <a:bodyPr wrap="square">
              <a:spAutoFit/>
            </a:bodyPr>
            <a:lstStyle/>
            <a:p>
              <a:pPr algn="ctr"/>
              <a:endParaRPr lang="en-US" sz="3600" dirty="0">
                <a:ln w="0"/>
                <a:solidFill>
                  <a:schemeClr val="accent1"/>
                </a:solidFill>
                <a:effectLst>
                  <a:outerShdw blurRad="38100" dist="25400" dir="5400000" algn="ctr" rotWithShape="0">
                    <a:srgbClr val="6E747A">
                      <a:alpha val="43000"/>
                    </a:srgbClr>
                  </a:outerShdw>
                </a:effectLst>
              </a:endParaRPr>
            </a:p>
          </p:txBody>
        </p:sp>
        <p:sp>
          <p:nvSpPr>
            <p:cNvPr id="18" name="TextBox 17">
              <a:extLst>
                <a:ext uri="{FF2B5EF4-FFF2-40B4-BE49-F238E27FC236}">
                  <a16:creationId xmlns:a16="http://schemas.microsoft.com/office/drawing/2014/main" id="{B9E16E7F-EBDF-F742-B7F7-C02C71F7E5C7}"/>
                </a:ext>
              </a:extLst>
            </p:cNvPr>
            <p:cNvSpPr txBox="1"/>
            <p:nvPr/>
          </p:nvSpPr>
          <p:spPr>
            <a:xfrm>
              <a:off x="1108893" y="2521021"/>
              <a:ext cx="1085850" cy="583966"/>
            </a:xfrm>
            <a:prstGeom prst="rect">
              <a:avLst/>
            </a:prstGeom>
            <a:noFill/>
          </p:spPr>
          <p:txBody>
            <a:bodyPr wrap="square" rtlCol="0">
              <a:spAutoFit/>
            </a:bodyPr>
            <a:lstStyle/>
            <a:p>
              <a:r>
                <a:rPr lang="en-US" sz="3600" dirty="0">
                  <a:solidFill>
                    <a:srgbClr val="FFC000"/>
                  </a:solidFill>
                </a:rPr>
                <a:t>RNA</a:t>
              </a:r>
            </a:p>
          </p:txBody>
        </p:sp>
        <p:cxnSp>
          <p:nvCxnSpPr>
            <p:cNvPr id="19" name="Straight Arrow Connector 18">
              <a:extLst>
                <a:ext uri="{FF2B5EF4-FFF2-40B4-BE49-F238E27FC236}">
                  <a16:creationId xmlns:a16="http://schemas.microsoft.com/office/drawing/2014/main" id="{9AAC06FA-43B0-304C-995F-CFB3DF692FFA}"/>
                </a:ext>
              </a:extLst>
            </p:cNvPr>
            <p:cNvCxnSpPr>
              <a:cxnSpLocks/>
            </p:cNvCxnSpPr>
            <p:nvPr/>
          </p:nvCxnSpPr>
          <p:spPr>
            <a:xfrm flipV="1">
              <a:off x="2015200" y="2673074"/>
              <a:ext cx="805228" cy="1013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E9DA22A-A089-0D42-958A-88FFAD8C7C13}"/>
                </a:ext>
              </a:extLst>
            </p:cNvPr>
            <p:cNvSpPr txBox="1"/>
            <p:nvPr/>
          </p:nvSpPr>
          <p:spPr>
            <a:xfrm>
              <a:off x="2886399" y="3283039"/>
              <a:ext cx="1454558" cy="472734"/>
            </a:xfrm>
            <a:prstGeom prst="rect">
              <a:avLst/>
            </a:prstGeom>
            <a:noFill/>
            <a:ln>
              <a:noFill/>
            </a:ln>
          </p:spPr>
          <p:txBody>
            <a:bodyPr wrap="square" rtlCol="0">
              <a:spAutoFit/>
            </a:bodyPr>
            <a:lstStyle/>
            <a:p>
              <a:r>
                <a:rPr lang="en-US" sz="2800" dirty="0">
                  <a:solidFill>
                    <a:srgbClr val="FFC000"/>
                  </a:solidFill>
                </a:rPr>
                <a:t>siRNA</a:t>
              </a:r>
            </a:p>
          </p:txBody>
        </p:sp>
        <p:cxnSp>
          <p:nvCxnSpPr>
            <p:cNvPr id="21" name="Straight Arrow Connector 20">
              <a:extLst>
                <a:ext uri="{FF2B5EF4-FFF2-40B4-BE49-F238E27FC236}">
                  <a16:creationId xmlns:a16="http://schemas.microsoft.com/office/drawing/2014/main" id="{34225F38-8F54-B142-A431-E4DFF584D795}"/>
                </a:ext>
              </a:extLst>
            </p:cNvPr>
            <p:cNvCxnSpPr>
              <a:cxnSpLocks/>
            </p:cNvCxnSpPr>
            <p:nvPr/>
          </p:nvCxnSpPr>
          <p:spPr>
            <a:xfrm>
              <a:off x="2015200" y="3136338"/>
              <a:ext cx="805228" cy="3656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8C8DEE0-B7D1-4144-8D20-69E453DCED0F}"/>
                </a:ext>
              </a:extLst>
            </p:cNvPr>
            <p:cNvSpPr txBox="1"/>
            <p:nvPr/>
          </p:nvSpPr>
          <p:spPr>
            <a:xfrm>
              <a:off x="2886399" y="1984863"/>
              <a:ext cx="3081689" cy="1251355"/>
            </a:xfrm>
            <a:prstGeom prst="rect">
              <a:avLst/>
            </a:prstGeom>
            <a:noFill/>
            <a:ln>
              <a:noFill/>
            </a:ln>
          </p:spPr>
          <p:txBody>
            <a:bodyPr wrap="square" rtlCol="0">
              <a:spAutoFit/>
            </a:bodyPr>
            <a:lstStyle/>
            <a:p>
              <a:r>
                <a:rPr lang="en-US" sz="2800" dirty="0">
                  <a:solidFill>
                    <a:srgbClr val="FFC000"/>
                  </a:solidFill>
                </a:rPr>
                <a:t>Antisense oligonucleotides (ASOs)</a:t>
              </a:r>
            </a:p>
          </p:txBody>
        </p:sp>
        <p:cxnSp>
          <p:nvCxnSpPr>
            <p:cNvPr id="26" name="Straight Arrow Connector 25">
              <a:extLst>
                <a:ext uri="{FF2B5EF4-FFF2-40B4-BE49-F238E27FC236}">
                  <a16:creationId xmlns:a16="http://schemas.microsoft.com/office/drawing/2014/main" id="{48934A12-0271-AF4C-A8EC-B2B8B188A789}"/>
                </a:ext>
              </a:extLst>
            </p:cNvPr>
            <p:cNvCxnSpPr>
              <a:cxnSpLocks/>
            </p:cNvCxnSpPr>
            <p:nvPr/>
          </p:nvCxnSpPr>
          <p:spPr>
            <a:xfrm>
              <a:off x="1381840" y="1862796"/>
              <a:ext cx="0" cy="6237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48934A12-0271-AF4C-A8EC-B2B8B188A789}"/>
              </a:ext>
            </a:extLst>
          </p:cNvPr>
          <p:cNvCxnSpPr>
            <a:cxnSpLocks/>
          </p:cNvCxnSpPr>
          <p:nvPr/>
        </p:nvCxnSpPr>
        <p:spPr>
          <a:xfrm>
            <a:off x="1138164" y="3436614"/>
            <a:ext cx="0" cy="6903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9E16E7F-EBDF-F742-B7F7-C02C71F7E5C7}"/>
              </a:ext>
            </a:extLst>
          </p:cNvPr>
          <p:cNvSpPr txBox="1"/>
          <p:nvPr/>
        </p:nvSpPr>
        <p:spPr>
          <a:xfrm>
            <a:off x="776739" y="4541724"/>
            <a:ext cx="2126788" cy="1200329"/>
          </a:xfrm>
          <a:prstGeom prst="rect">
            <a:avLst/>
          </a:prstGeom>
          <a:noFill/>
        </p:spPr>
        <p:txBody>
          <a:bodyPr wrap="square" rtlCol="0">
            <a:spAutoFit/>
          </a:bodyPr>
          <a:lstStyle/>
          <a:p>
            <a:pPr algn="ctr"/>
            <a:r>
              <a:rPr lang="en-US" sz="3600" dirty="0">
                <a:solidFill>
                  <a:srgbClr val="FF0000"/>
                </a:solidFill>
              </a:rPr>
              <a:t>Toxic protein</a:t>
            </a:r>
          </a:p>
        </p:txBody>
      </p:sp>
      <p:graphicFrame>
        <p:nvGraphicFramePr>
          <p:cNvPr id="25" name="Table 24"/>
          <p:cNvGraphicFramePr>
            <a:graphicFrameLocks noGrp="1"/>
          </p:cNvGraphicFramePr>
          <p:nvPr>
            <p:extLst>
              <p:ext uri="{D42A27DB-BD31-4B8C-83A1-F6EECF244321}">
                <p14:modId xmlns:p14="http://schemas.microsoft.com/office/powerpoint/2010/main" val="3331056857"/>
              </p:ext>
            </p:extLst>
          </p:nvPr>
        </p:nvGraphicFramePr>
        <p:xfrm>
          <a:off x="5670108" y="1909445"/>
          <a:ext cx="6132844" cy="2632279"/>
        </p:xfrm>
        <a:graphic>
          <a:graphicData uri="http://schemas.openxmlformats.org/drawingml/2006/table">
            <a:tbl>
              <a:tblPr firstRow="1" bandRow="1">
                <a:tableStyleId>{073A0DAA-6AF3-43AB-8588-CEC1D06C72B9}</a:tableStyleId>
              </a:tblPr>
              <a:tblGrid>
                <a:gridCol w="1041732">
                  <a:extLst>
                    <a:ext uri="{9D8B030D-6E8A-4147-A177-3AD203B41FA5}">
                      <a16:colId xmlns:a16="http://schemas.microsoft.com/office/drawing/2014/main" val="20000"/>
                    </a:ext>
                  </a:extLst>
                </a:gridCol>
                <a:gridCol w="5091112">
                  <a:extLst>
                    <a:ext uri="{9D8B030D-6E8A-4147-A177-3AD203B41FA5}">
                      <a16:colId xmlns:a16="http://schemas.microsoft.com/office/drawing/2014/main" val="20001"/>
                    </a:ext>
                  </a:extLst>
                </a:gridCol>
              </a:tblGrid>
              <a:tr h="338144">
                <a:tc>
                  <a:txBody>
                    <a:bodyPr/>
                    <a:lstStyle/>
                    <a:p>
                      <a:r>
                        <a:rPr lang="en-US" sz="1800" dirty="0"/>
                        <a:t>Genes</a:t>
                      </a:r>
                    </a:p>
                  </a:txBody>
                  <a:tcPr marL="121920" marR="121920" marT="60960" marB="60960"/>
                </a:tc>
                <a:tc>
                  <a:txBody>
                    <a:bodyPr/>
                    <a:lstStyle/>
                    <a:p>
                      <a:r>
                        <a:rPr lang="en-US" sz="1800" dirty="0"/>
                        <a:t>References</a:t>
                      </a:r>
                    </a:p>
                  </a:txBody>
                  <a:tcPr marL="121920" marR="121920" marT="60960" marB="60960"/>
                </a:tc>
                <a:extLst>
                  <a:ext uri="{0D108BD9-81ED-4DB2-BD59-A6C34878D82A}">
                    <a16:rowId xmlns:a16="http://schemas.microsoft.com/office/drawing/2014/main" val="10000"/>
                  </a:ext>
                </a:extLst>
              </a:tr>
              <a:tr h="468199">
                <a:tc>
                  <a:txBody>
                    <a:bodyPr/>
                    <a:lstStyle/>
                    <a:p>
                      <a:pPr algn="ctr"/>
                      <a:r>
                        <a:rPr lang="en-US" sz="1400" dirty="0"/>
                        <a:t>SCA1</a:t>
                      </a:r>
                    </a:p>
                  </a:txBody>
                  <a:tcPr marL="121920" marR="121920" marT="60960" marB="60960"/>
                </a:tc>
                <a:tc>
                  <a:txBody>
                    <a:bodyPr/>
                    <a:lstStyle/>
                    <a:p>
                      <a:pPr marL="171450" indent="-171450" algn="just">
                        <a:buFont typeface="Arial" panose="020B0604020202020204" pitchFamily="34" charset="0"/>
                        <a:buChar char="•"/>
                      </a:pPr>
                      <a:r>
                        <a:rPr lang="en-US" altLang="en-US" sz="1400" dirty="0"/>
                        <a:t>Xia H, et al. Nat Med. 2004;</a:t>
                      </a:r>
                      <a:r>
                        <a:rPr lang="en-US" altLang="en-US" sz="1400" baseline="0" dirty="0"/>
                        <a:t> </a:t>
                      </a:r>
                      <a:r>
                        <a:rPr lang="en-US" altLang="en-US" sz="1400" dirty="0"/>
                        <a:t>Friedrich J, et al. JCI Insight. 2018. </a:t>
                      </a:r>
                      <a:endParaRPr lang="en-US" sz="1400" dirty="0"/>
                    </a:p>
                  </a:txBody>
                  <a:tcPr marL="121920" marR="121920" marT="60960" marB="60960"/>
                </a:tc>
                <a:extLst>
                  <a:ext uri="{0D108BD9-81ED-4DB2-BD59-A6C34878D82A}">
                    <a16:rowId xmlns:a16="http://schemas.microsoft.com/office/drawing/2014/main" val="10001"/>
                  </a:ext>
                </a:extLst>
              </a:tr>
              <a:tr h="286122">
                <a:tc>
                  <a:txBody>
                    <a:bodyPr/>
                    <a:lstStyle/>
                    <a:p>
                      <a:pPr algn="ctr"/>
                      <a:r>
                        <a:rPr lang="en-US" sz="1400" dirty="0"/>
                        <a:t>SCA2</a:t>
                      </a:r>
                    </a:p>
                  </a:txBody>
                  <a:tcPr marL="121920" marR="121920" marT="60960" marB="60960"/>
                </a:tc>
                <a:tc>
                  <a:txBody>
                    <a:bodyPr/>
                    <a:lstStyle/>
                    <a:p>
                      <a:pPr marL="171450" indent="-171450">
                        <a:buFont typeface="Arial" panose="020B0604020202020204" pitchFamily="34" charset="0"/>
                        <a:buChar char="•"/>
                      </a:pPr>
                      <a:r>
                        <a:rPr lang="en-US" altLang="en-US" sz="1400" dirty="0" err="1"/>
                        <a:t>Scoles</a:t>
                      </a:r>
                      <a:r>
                        <a:rPr lang="en-US" altLang="en-US" sz="1400" dirty="0"/>
                        <a:t> DR, et al. Nature. 2017. </a:t>
                      </a:r>
                      <a:endParaRPr lang="en-US" sz="1400" dirty="0"/>
                    </a:p>
                  </a:txBody>
                  <a:tcPr marL="121920" marR="121920" marT="60960" marB="60960"/>
                </a:tc>
                <a:extLst>
                  <a:ext uri="{0D108BD9-81ED-4DB2-BD59-A6C34878D82A}">
                    <a16:rowId xmlns:a16="http://schemas.microsoft.com/office/drawing/2014/main" val="10002"/>
                  </a:ext>
                </a:extLst>
              </a:tr>
              <a:tr h="650277">
                <a:tc>
                  <a:txBody>
                    <a:bodyPr/>
                    <a:lstStyle/>
                    <a:p>
                      <a:pPr algn="ctr"/>
                      <a:endParaRPr lang="en-US" sz="1400" dirty="0"/>
                    </a:p>
                    <a:p>
                      <a:pPr algn="ctr"/>
                      <a:r>
                        <a:rPr lang="en-US" sz="1400" dirty="0"/>
                        <a:t>SCA3</a:t>
                      </a:r>
                    </a:p>
                  </a:txBody>
                  <a:tcPr marL="121920" marR="121920" marT="60960" marB="60960"/>
                </a:tc>
                <a:tc>
                  <a:txBody>
                    <a:bodyPr/>
                    <a:lstStyle/>
                    <a:p>
                      <a:pPr marL="171450" indent="-171450">
                        <a:buFont typeface="Arial" panose="020B0604020202020204" pitchFamily="34" charset="0"/>
                        <a:buChar char="•"/>
                      </a:pPr>
                      <a:r>
                        <a:rPr lang="en-US" altLang="en-US" sz="1400" dirty="0"/>
                        <a:t>Miller VM, et al. PNAS. 2003. </a:t>
                      </a:r>
                    </a:p>
                    <a:p>
                      <a:pPr marL="171450" indent="-171450">
                        <a:buFont typeface="Arial" panose="020B0604020202020204" pitchFamily="34" charset="0"/>
                        <a:buChar char="•"/>
                      </a:pPr>
                      <a:r>
                        <a:rPr lang="en-US" altLang="en-US" sz="1400" dirty="0"/>
                        <a:t>Moore LR, et al. </a:t>
                      </a:r>
                      <a:r>
                        <a:rPr lang="en-US" altLang="en-US" sz="1400" dirty="0" err="1"/>
                        <a:t>Mol</a:t>
                      </a:r>
                      <a:r>
                        <a:rPr lang="en-US" altLang="en-US" sz="1400" dirty="0"/>
                        <a:t> </a:t>
                      </a:r>
                      <a:r>
                        <a:rPr lang="en-US" altLang="en-US" sz="1400" dirty="0" err="1"/>
                        <a:t>Ther</a:t>
                      </a:r>
                      <a:r>
                        <a:rPr lang="en-US" altLang="en-US" sz="1400" dirty="0"/>
                        <a:t> Nucleic Acids. 2017. </a:t>
                      </a:r>
                    </a:p>
                    <a:p>
                      <a:pPr marL="171450" indent="-171450">
                        <a:spcBef>
                          <a:spcPct val="0"/>
                        </a:spcBef>
                        <a:buFont typeface="Arial" panose="020B0604020202020204" pitchFamily="34" charset="0"/>
                        <a:buChar char="•"/>
                      </a:pPr>
                      <a:r>
                        <a:rPr lang="en-US" altLang="en-US" sz="1400" dirty="0" err="1"/>
                        <a:t>McLoughlin</a:t>
                      </a:r>
                      <a:r>
                        <a:rPr lang="en-US" altLang="en-US" sz="1400" dirty="0"/>
                        <a:t> HS, et al. Ann Neurol. 2018 </a:t>
                      </a:r>
                      <a:endParaRPr lang="en-US" sz="1400" dirty="0"/>
                    </a:p>
                  </a:txBody>
                  <a:tcPr marL="121920" marR="121920" marT="60960" marB="60960"/>
                </a:tc>
                <a:extLst>
                  <a:ext uri="{0D108BD9-81ED-4DB2-BD59-A6C34878D82A}">
                    <a16:rowId xmlns:a16="http://schemas.microsoft.com/office/drawing/2014/main" val="10003"/>
                  </a:ext>
                </a:extLst>
              </a:tr>
              <a:tr h="286122">
                <a:tc>
                  <a:txBody>
                    <a:bodyPr/>
                    <a:lstStyle/>
                    <a:p>
                      <a:pPr algn="ctr"/>
                      <a:r>
                        <a:rPr lang="en-US" sz="1400" dirty="0"/>
                        <a:t>SCA6</a:t>
                      </a:r>
                    </a:p>
                  </a:txBody>
                  <a:tcPr marL="121920" marR="121920" marT="60960" marB="60960"/>
                </a:tc>
                <a:tc>
                  <a:txBody>
                    <a:bodyPr/>
                    <a:lstStyle/>
                    <a:p>
                      <a:pPr marL="171450" indent="-171450">
                        <a:buFont typeface="Arial" panose="020B0604020202020204" pitchFamily="34" charset="0"/>
                        <a:buChar char="•"/>
                      </a:pPr>
                      <a:r>
                        <a:rPr lang="en-US" altLang="en-US" sz="1400" dirty="0" err="1"/>
                        <a:t>Tsou</a:t>
                      </a:r>
                      <a:r>
                        <a:rPr lang="en-US" altLang="en-US" sz="1400" dirty="0"/>
                        <a:t> WL</a:t>
                      </a:r>
                      <a:r>
                        <a:rPr lang="en-US" altLang="en-US" sz="1400" baseline="0" dirty="0"/>
                        <a:t>, </a:t>
                      </a:r>
                      <a:r>
                        <a:rPr lang="en-US" altLang="en-US" sz="1400" baseline="0" dirty="0" err="1"/>
                        <a:t>etal</a:t>
                      </a:r>
                      <a:r>
                        <a:rPr lang="en-US" altLang="en-US" sz="1400" baseline="0" dirty="0"/>
                        <a:t>. </a:t>
                      </a:r>
                      <a:r>
                        <a:rPr lang="en-US" altLang="en-US" sz="1400" dirty="0" err="1"/>
                        <a:t>Neurobiol</a:t>
                      </a:r>
                      <a:r>
                        <a:rPr lang="en-US" altLang="en-US" sz="1400" dirty="0"/>
                        <a:t> Dis. 2011.</a:t>
                      </a:r>
                      <a:endParaRPr lang="en-US" sz="1400" dirty="0"/>
                    </a:p>
                  </a:txBody>
                  <a:tcPr marL="121920" marR="121920" marT="60960" marB="60960"/>
                </a:tc>
                <a:extLst>
                  <a:ext uri="{0D108BD9-81ED-4DB2-BD59-A6C34878D82A}">
                    <a16:rowId xmlns:a16="http://schemas.microsoft.com/office/drawing/2014/main" val="10004"/>
                  </a:ext>
                </a:extLst>
              </a:tr>
              <a:tr h="286122">
                <a:tc>
                  <a:txBody>
                    <a:bodyPr/>
                    <a:lstStyle/>
                    <a:p>
                      <a:pPr algn="ctr"/>
                      <a:r>
                        <a:rPr lang="en-US" sz="1400" dirty="0"/>
                        <a:t>SCA7</a:t>
                      </a:r>
                    </a:p>
                  </a:txBody>
                  <a:tcPr marL="121920" marR="121920" marT="60960" marB="60960"/>
                </a:tc>
                <a:tc>
                  <a:txBody>
                    <a:bodyPr/>
                    <a:lstStyle/>
                    <a:p>
                      <a:pPr marL="171450" indent="-171450">
                        <a:spcBef>
                          <a:spcPct val="0"/>
                        </a:spcBef>
                        <a:buFont typeface="Arial" panose="020B0604020202020204" pitchFamily="34" charset="0"/>
                        <a:buChar char="•"/>
                      </a:pPr>
                      <a:r>
                        <a:rPr lang="en-US" altLang="en-US" sz="1400" dirty="0" err="1"/>
                        <a:t>Niu</a:t>
                      </a:r>
                      <a:r>
                        <a:rPr lang="en-US" altLang="en-US" sz="1400" dirty="0"/>
                        <a:t> C, et al. </a:t>
                      </a:r>
                      <a:r>
                        <a:rPr lang="en-US" altLang="en-US" sz="1400" dirty="0" err="1"/>
                        <a:t>Sci</a:t>
                      </a:r>
                      <a:r>
                        <a:rPr lang="en-US" altLang="en-US" sz="1400" dirty="0"/>
                        <a:t> </a:t>
                      </a:r>
                      <a:r>
                        <a:rPr lang="en-US" altLang="en-US" sz="1400" dirty="0" err="1"/>
                        <a:t>Transl</a:t>
                      </a:r>
                      <a:r>
                        <a:rPr lang="en-US" altLang="en-US" sz="1400" dirty="0"/>
                        <a:t> Med. 2018. </a:t>
                      </a:r>
                      <a:endParaRPr lang="en-US" sz="1400" dirty="0"/>
                    </a:p>
                  </a:txBody>
                  <a:tcPr marL="121920" marR="121920" marT="60960" marB="60960"/>
                </a:tc>
                <a:extLst>
                  <a:ext uri="{0D108BD9-81ED-4DB2-BD59-A6C34878D82A}">
                    <a16:rowId xmlns:a16="http://schemas.microsoft.com/office/drawing/2014/main" val="10005"/>
                  </a:ext>
                </a:extLst>
              </a:tr>
            </a:tbl>
          </a:graphicData>
        </a:graphic>
      </p:graphicFrame>
      <p:cxnSp>
        <p:nvCxnSpPr>
          <p:cNvPr id="29" name="Straight Arrow Connector 28">
            <a:extLst>
              <a:ext uri="{FF2B5EF4-FFF2-40B4-BE49-F238E27FC236}">
                <a16:creationId xmlns:a16="http://schemas.microsoft.com/office/drawing/2014/main" id="{A8FC36EB-9D9B-4706-B56D-DB53654030DB}"/>
              </a:ext>
            </a:extLst>
          </p:cNvPr>
          <p:cNvCxnSpPr>
            <a:cxnSpLocks/>
          </p:cNvCxnSpPr>
          <p:nvPr/>
        </p:nvCxnSpPr>
        <p:spPr>
          <a:xfrm flipV="1">
            <a:off x="2476521" y="4981078"/>
            <a:ext cx="893119" cy="101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45A673-AAD6-4FA2-A672-B1986F18C74E}"/>
              </a:ext>
            </a:extLst>
          </p:cNvPr>
          <p:cNvSpPr txBox="1"/>
          <p:nvPr/>
        </p:nvSpPr>
        <p:spPr>
          <a:xfrm>
            <a:off x="3560058" y="4527065"/>
            <a:ext cx="5562776" cy="1384995"/>
          </a:xfrm>
          <a:prstGeom prst="rect">
            <a:avLst/>
          </a:prstGeom>
          <a:noFill/>
          <a:ln>
            <a:noFill/>
          </a:ln>
        </p:spPr>
        <p:txBody>
          <a:bodyPr wrap="square" rtlCol="0">
            <a:spAutoFit/>
          </a:bodyPr>
          <a:lstStyle/>
          <a:p>
            <a:r>
              <a:rPr lang="en-US" sz="2800" dirty="0">
                <a:solidFill>
                  <a:srgbClr val="FF0000"/>
                </a:solidFill>
              </a:rPr>
              <a:t>Ion channel</a:t>
            </a:r>
          </a:p>
          <a:p>
            <a:r>
              <a:rPr lang="en-US" sz="2800" dirty="0">
                <a:solidFill>
                  <a:srgbClr val="FF0000"/>
                </a:solidFill>
              </a:rPr>
              <a:t>Modifiers; </a:t>
            </a:r>
          </a:p>
          <a:p>
            <a:r>
              <a:rPr lang="en-US" sz="2800" dirty="0">
                <a:solidFill>
                  <a:srgbClr val="FF0000"/>
                </a:solidFill>
              </a:rPr>
              <a:t>Neurotrophic factors; etc. </a:t>
            </a:r>
          </a:p>
        </p:txBody>
      </p:sp>
      <p:cxnSp>
        <p:nvCxnSpPr>
          <p:cNvPr id="31" name="Straight Arrow Connector 30">
            <a:extLst>
              <a:ext uri="{FF2B5EF4-FFF2-40B4-BE49-F238E27FC236}">
                <a16:creationId xmlns:a16="http://schemas.microsoft.com/office/drawing/2014/main" id="{0CC8DF53-440F-4CFD-AB1D-C4650031E8C4}"/>
              </a:ext>
            </a:extLst>
          </p:cNvPr>
          <p:cNvCxnSpPr>
            <a:cxnSpLocks/>
          </p:cNvCxnSpPr>
          <p:nvPr/>
        </p:nvCxnSpPr>
        <p:spPr>
          <a:xfrm flipV="1">
            <a:off x="2644630" y="5150461"/>
            <a:ext cx="893119" cy="245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92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a:extLst>
              <a:ext uri="{FF2B5EF4-FFF2-40B4-BE49-F238E27FC236}">
                <a16:creationId xmlns:a16="http://schemas.microsoft.com/office/drawing/2014/main" id="{E11E0D38-97E4-4E44-A2E4-69365D0229B7}"/>
              </a:ext>
            </a:extLst>
          </p:cNvPr>
          <p:cNvSpPr txBox="1"/>
          <p:nvPr/>
        </p:nvSpPr>
        <p:spPr>
          <a:xfrm>
            <a:off x="1520506" y="4637222"/>
            <a:ext cx="1554480"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rPr>
              <a:t>Well validated pre-clinical data</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In vitro studies</a:t>
            </a:r>
          </a:p>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Animal models</a:t>
            </a:r>
          </a:p>
        </p:txBody>
      </p:sp>
      <p:sp>
        <p:nvSpPr>
          <p:cNvPr id="9" name="Right Bracket 8">
            <a:extLst>
              <a:ext uri="{FF2B5EF4-FFF2-40B4-BE49-F238E27FC236}">
                <a16:creationId xmlns:a16="http://schemas.microsoft.com/office/drawing/2014/main" id="{81B99C22-45C2-F646-BDBF-327A7593408D}"/>
              </a:ext>
            </a:extLst>
          </p:cNvPr>
          <p:cNvSpPr/>
          <p:nvPr/>
        </p:nvSpPr>
        <p:spPr>
          <a:xfrm rot="16200000">
            <a:off x="5664400" y="909702"/>
            <a:ext cx="365760" cy="7085215"/>
          </a:xfrm>
          <a:prstGeom prst="rightBracket">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ext Box 9">
            <a:extLst>
              <a:ext uri="{FF2B5EF4-FFF2-40B4-BE49-F238E27FC236}">
                <a16:creationId xmlns:a16="http://schemas.microsoft.com/office/drawing/2014/main" id="{EE3F44E4-13B6-3345-A041-580AB142E289}"/>
              </a:ext>
            </a:extLst>
          </p:cNvPr>
          <p:cNvSpPr txBox="1"/>
          <p:nvPr/>
        </p:nvSpPr>
        <p:spPr>
          <a:xfrm>
            <a:off x="3166426" y="4635191"/>
            <a:ext cx="1874519"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effectLst/>
                <a:latin typeface="Times New Roman" panose="02020603050405020304" pitchFamily="18" charset="0"/>
                <a:ea typeface="Calibri" panose="020F0502020204030204" pitchFamily="34" charset="0"/>
              </a:rPr>
              <a:t>Clinical disease measures</a:t>
            </a:r>
          </a:p>
          <a:p>
            <a:r>
              <a:rPr lang="en-US" sz="1200" dirty="0">
                <a:effectLst/>
                <a:latin typeface="Times New Roman" panose="02020603050405020304" pitchFamily="18" charset="0"/>
                <a:ea typeface="Calibri" panose="020F0502020204030204" pitchFamily="34" charset="0"/>
              </a:rPr>
              <a:t>- User rating scales</a:t>
            </a:r>
          </a:p>
          <a:p>
            <a:r>
              <a:rPr lang="en-US" sz="1200" dirty="0">
                <a:effectLst/>
                <a:latin typeface="Times New Roman" panose="02020603050405020304" pitchFamily="18" charset="0"/>
                <a:ea typeface="Calibri" panose="020F0502020204030204" pitchFamily="34" charset="0"/>
              </a:rPr>
              <a:t>- Wearable devices</a:t>
            </a:r>
          </a:p>
        </p:txBody>
      </p:sp>
      <p:sp>
        <p:nvSpPr>
          <p:cNvPr id="16" name="Text Box 9">
            <a:extLst>
              <a:ext uri="{FF2B5EF4-FFF2-40B4-BE49-F238E27FC236}">
                <a16:creationId xmlns:a16="http://schemas.microsoft.com/office/drawing/2014/main" id="{27BE17C1-A65B-8C43-B5D0-F5E1369C5246}"/>
              </a:ext>
            </a:extLst>
          </p:cNvPr>
          <p:cNvSpPr txBox="1"/>
          <p:nvPr/>
        </p:nvSpPr>
        <p:spPr>
          <a:xfrm>
            <a:off x="5132386" y="4635191"/>
            <a:ext cx="1645920"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effectLst/>
                <a:latin typeface="Times New Roman" panose="02020603050405020304" pitchFamily="18" charset="0"/>
                <a:ea typeface="Calibri" panose="020F0502020204030204" pitchFamily="34" charset="0"/>
              </a:rPr>
              <a:t>Biomarkers of disease</a:t>
            </a:r>
          </a:p>
          <a:p>
            <a:r>
              <a:rPr lang="en-US" sz="1200" dirty="0">
                <a:effectLst/>
                <a:latin typeface="Times New Roman" panose="02020603050405020304" pitchFamily="18" charset="0"/>
                <a:ea typeface="Calibri" panose="020F0502020204030204" pitchFamily="34" charset="0"/>
              </a:rPr>
              <a:t>- Fluid biomarkers</a:t>
            </a:r>
          </a:p>
          <a:p>
            <a:r>
              <a:rPr lang="en-US" sz="1200" dirty="0">
                <a:effectLst/>
                <a:latin typeface="Times New Roman" panose="02020603050405020304" pitchFamily="18" charset="0"/>
                <a:ea typeface="Calibri" panose="020F0502020204030204" pitchFamily="34" charset="0"/>
              </a:rPr>
              <a:t>- Imaging biomarkers</a:t>
            </a:r>
          </a:p>
        </p:txBody>
      </p:sp>
      <p:sp>
        <p:nvSpPr>
          <p:cNvPr id="17" name="Text Box 9">
            <a:extLst>
              <a:ext uri="{FF2B5EF4-FFF2-40B4-BE49-F238E27FC236}">
                <a16:creationId xmlns:a16="http://schemas.microsoft.com/office/drawing/2014/main" id="{71AA7692-3810-334F-969F-BE435F5BC064}"/>
              </a:ext>
            </a:extLst>
          </p:cNvPr>
          <p:cNvSpPr txBox="1"/>
          <p:nvPr/>
        </p:nvSpPr>
        <p:spPr>
          <a:xfrm>
            <a:off x="6869746" y="4635191"/>
            <a:ext cx="1645920"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effectLst/>
                <a:latin typeface="Times New Roman" panose="02020603050405020304" pitchFamily="18" charset="0"/>
                <a:ea typeface="Calibri" panose="020F0502020204030204" pitchFamily="34" charset="0"/>
              </a:rPr>
              <a:t>Strategic trial design</a:t>
            </a:r>
          </a:p>
          <a:p>
            <a:r>
              <a:rPr lang="en-US" sz="1200" dirty="0">
                <a:effectLst/>
                <a:latin typeface="Times New Roman" panose="02020603050405020304" pitchFamily="18" charset="0"/>
                <a:ea typeface="Calibri" panose="020F0502020204030204" pitchFamily="34" charset="0"/>
              </a:rPr>
              <a:t>- Patient recruitment efforts</a:t>
            </a:r>
          </a:p>
          <a:p>
            <a:r>
              <a:rPr lang="en-US" sz="1200" dirty="0">
                <a:effectLst/>
                <a:latin typeface="Times New Roman" panose="02020603050405020304" pitchFamily="18" charset="0"/>
                <a:ea typeface="Calibri" panose="020F0502020204030204" pitchFamily="34" charset="0"/>
              </a:rPr>
              <a:t>- Statistical modeling</a:t>
            </a:r>
          </a:p>
        </p:txBody>
      </p:sp>
      <p:sp>
        <p:nvSpPr>
          <p:cNvPr id="18" name="Text Box 9">
            <a:extLst>
              <a:ext uri="{FF2B5EF4-FFF2-40B4-BE49-F238E27FC236}">
                <a16:creationId xmlns:a16="http://schemas.microsoft.com/office/drawing/2014/main" id="{D0375420-43BA-1540-B659-BFA2D96237BF}"/>
              </a:ext>
            </a:extLst>
          </p:cNvPr>
          <p:cNvSpPr txBox="1"/>
          <p:nvPr/>
        </p:nvSpPr>
        <p:spPr>
          <a:xfrm>
            <a:off x="8607106" y="4635191"/>
            <a:ext cx="1560023"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effectLst/>
                <a:latin typeface="Times New Roman" panose="02020603050405020304" pitchFamily="18" charset="0"/>
                <a:ea typeface="Calibri" panose="020F0502020204030204" pitchFamily="34" charset="0"/>
              </a:rPr>
              <a:t>Funding support</a:t>
            </a:r>
          </a:p>
          <a:p>
            <a:r>
              <a:rPr lang="en-US" sz="1200" dirty="0">
                <a:effectLst/>
                <a:latin typeface="Times New Roman" panose="02020603050405020304" pitchFamily="18" charset="0"/>
                <a:ea typeface="Calibri" panose="020F0502020204030204" pitchFamily="34" charset="0"/>
              </a:rPr>
              <a:t>- Government</a:t>
            </a:r>
          </a:p>
          <a:p>
            <a:r>
              <a:rPr lang="en-US" sz="1200" dirty="0">
                <a:effectLst/>
                <a:latin typeface="Times New Roman" panose="02020603050405020304" pitchFamily="18" charset="0"/>
                <a:ea typeface="Calibri" panose="020F0502020204030204" pitchFamily="34" charset="0"/>
              </a:rPr>
              <a:t>- Private</a:t>
            </a:r>
          </a:p>
          <a:p>
            <a:r>
              <a:rPr lang="en-US" sz="1200" dirty="0">
                <a:effectLst/>
                <a:latin typeface="Times New Roman" panose="02020603050405020304" pitchFamily="18" charset="0"/>
                <a:ea typeface="Calibri" panose="020F0502020204030204" pitchFamily="34" charset="0"/>
              </a:rPr>
              <a:t>- Non-profit</a:t>
            </a:r>
          </a:p>
          <a:p>
            <a:r>
              <a:rPr lang="en-US" sz="1200" dirty="0">
                <a:effectLst/>
                <a:latin typeface="Times New Roman" panose="02020603050405020304" pitchFamily="18" charset="0"/>
                <a:ea typeface="Calibri" panose="020F0502020204030204" pitchFamily="34" charset="0"/>
              </a:rPr>
              <a:t>- Foundation</a:t>
            </a:r>
          </a:p>
        </p:txBody>
      </p:sp>
      <p:sp>
        <p:nvSpPr>
          <p:cNvPr id="23" name="TextBox 22">
            <a:extLst>
              <a:ext uri="{FF2B5EF4-FFF2-40B4-BE49-F238E27FC236}">
                <a16:creationId xmlns:a16="http://schemas.microsoft.com/office/drawing/2014/main" id="{C7FE12BB-E7E1-7C48-A852-F615763CF3AB}"/>
              </a:ext>
            </a:extLst>
          </p:cNvPr>
          <p:cNvSpPr txBox="1"/>
          <p:nvPr/>
        </p:nvSpPr>
        <p:spPr>
          <a:xfrm>
            <a:off x="3919010" y="641656"/>
            <a:ext cx="477791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Challenges in SCA Clinical Research</a:t>
            </a:r>
          </a:p>
        </p:txBody>
      </p:sp>
      <p:sp>
        <p:nvSpPr>
          <p:cNvPr id="24" name="TextBox 23">
            <a:extLst>
              <a:ext uri="{FF2B5EF4-FFF2-40B4-BE49-F238E27FC236}">
                <a16:creationId xmlns:a16="http://schemas.microsoft.com/office/drawing/2014/main" id="{F76A76E1-DAED-2F41-957B-8AC7B3C8B17F}"/>
              </a:ext>
            </a:extLst>
          </p:cNvPr>
          <p:cNvSpPr txBox="1"/>
          <p:nvPr/>
        </p:nvSpPr>
        <p:spPr>
          <a:xfrm>
            <a:off x="3876640" y="3684744"/>
            <a:ext cx="416293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Keys to Clinical Trial Readiness</a:t>
            </a:r>
          </a:p>
        </p:txBody>
      </p:sp>
      <p:sp>
        <p:nvSpPr>
          <p:cNvPr id="25" name="Down Arrow 24">
            <a:extLst>
              <a:ext uri="{FF2B5EF4-FFF2-40B4-BE49-F238E27FC236}">
                <a16:creationId xmlns:a16="http://schemas.microsoft.com/office/drawing/2014/main" id="{529C2902-12C5-4A4E-B536-596047B99E13}"/>
              </a:ext>
            </a:extLst>
          </p:cNvPr>
          <p:cNvSpPr/>
          <p:nvPr/>
        </p:nvSpPr>
        <p:spPr>
          <a:xfrm>
            <a:off x="5534056" y="2681559"/>
            <a:ext cx="484632" cy="978408"/>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7FD4952-74EE-43AA-ADDD-36DF0F00825C}"/>
              </a:ext>
            </a:extLst>
          </p:cNvPr>
          <p:cNvGrpSpPr/>
          <p:nvPr/>
        </p:nvGrpSpPr>
        <p:grpSpPr>
          <a:xfrm>
            <a:off x="1268277" y="1175064"/>
            <a:ext cx="9208368" cy="1420159"/>
            <a:chOff x="3194756" y="1338672"/>
            <a:chExt cx="6150903" cy="948622"/>
          </a:xfrm>
        </p:grpSpPr>
        <p:sp>
          <p:nvSpPr>
            <p:cNvPr id="5" name="Right Bracket 4">
              <a:extLst>
                <a:ext uri="{FF2B5EF4-FFF2-40B4-BE49-F238E27FC236}">
                  <a16:creationId xmlns:a16="http://schemas.microsoft.com/office/drawing/2014/main" id="{FA8FB314-3C41-EE49-BC8A-4C59100A8861}"/>
                </a:ext>
              </a:extLst>
            </p:cNvPr>
            <p:cNvSpPr/>
            <p:nvPr/>
          </p:nvSpPr>
          <p:spPr>
            <a:xfrm rot="16200000">
              <a:off x="6153994" y="-625676"/>
              <a:ext cx="374904" cy="4313022"/>
            </a:xfrm>
            <a:prstGeom prst="rightBracket">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sp>
          <p:nvSpPr>
            <p:cNvPr id="19" name="Text Box 9">
              <a:extLst>
                <a:ext uri="{FF2B5EF4-FFF2-40B4-BE49-F238E27FC236}">
                  <a16:creationId xmlns:a16="http://schemas.microsoft.com/office/drawing/2014/main" id="{49CA8524-375F-1F48-878B-7C4525308481}"/>
                </a:ext>
              </a:extLst>
            </p:cNvPr>
            <p:cNvSpPr txBox="1"/>
            <p:nvPr/>
          </p:nvSpPr>
          <p:spPr>
            <a:xfrm>
              <a:off x="3194756" y="1716821"/>
              <a:ext cx="1502259" cy="570473"/>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b="1" dirty="0">
                  <a:effectLst/>
                  <a:latin typeface="Times New Roman" panose="02020603050405020304" pitchFamily="18" charset="0"/>
                  <a:ea typeface="Calibri" panose="020F0502020204030204" pitchFamily="34" charset="0"/>
                </a:rPr>
                <a:t>Low SCA disease prevalence</a:t>
              </a:r>
            </a:p>
          </p:txBody>
        </p:sp>
        <p:sp>
          <p:nvSpPr>
            <p:cNvPr id="20" name="Text Box 9">
              <a:extLst>
                <a:ext uri="{FF2B5EF4-FFF2-40B4-BE49-F238E27FC236}">
                  <a16:creationId xmlns:a16="http://schemas.microsoft.com/office/drawing/2014/main" id="{1684F8CF-3F0C-7D40-92C7-8A8C66C9301F}"/>
                </a:ext>
              </a:extLst>
            </p:cNvPr>
            <p:cNvSpPr txBox="1"/>
            <p:nvPr/>
          </p:nvSpPr>
          <p:spPr>
            <a:xfrm>
              <a:off x="4813384" y="1716821"/>
              <a:ext cx="1329217" cy="570473"/>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b="1" dirty="0">
                  <a:latin typeface="Times New Roman" panose="02020603050405020304" pitchFamily="18" charset="0"/>
                  <a:ea typeface="Calibri" panose="020F0502020204030204" pitchFamily="34" charset="0"/>
                </a:rPr>
                <a:t>Clinical</a:t>
              </a:r>
              <a:r>
                <a:rPr lang="en-US" sz="2000" b="1" dirty="0">
                  <a:effectLst/>
                  <a:latin typeface="Times New Roman" panose="02020603050405020304" pitchFamily="18" charset="0"/>
                  <a:ea typeface="Calibri" panose="020F0502020204030204" pitchFamily="34" charset="0"/>
                </a:rPr>
                <a:t> heterogeneity</a:t>
              </a:r>
            </a:p>
          </p:txBody>
        </p:sp>
        <p:sp>
          <p:nvSpPr>
            <p:cNvPr id="21" name="Text Box 9">
              <a:extLst>
                <a:ext uri="{FF2B5EF4-FFF2-40B4-BE49-F238E27FC236}">
                  <a16:creationId xmlns:a16="http://schemas.microsoft.com/office/drawing/2014/main" id="{1C4CF8D7-DA94-B448-A1AD-CA81D7F27E18}"/>
                </a:ext>
              </a:extLst>
            </p:cNvPr>
            <p:cNvSpPr txBox="1"/>
            <p:nvPr/>
          </p:nvSpPr>
          <p:spPr>
            <a:xfrm>
              <a:off x="6258970" y="1716821"/>
              <a:ext cx="1336605" cy="570473"/>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b="1" dirty="0">
                  <a:effectLst/>
                  <a:latin typeface="Times New Roman" panose="02020603050405020304" pitchFamily="18" charset="0"/>
                  <a:ea typeface="Calibri" panose="020F0502020204030204" pitchFamily="34" charset="0"/>
                </a:rPr>
                <a:t>Genetic heterogeneity</a:t>
              </a:r>
            </a:p>
          </p:txBody>
        </p:sp>
        <p:sp>
          <p:nvSpPr>
            <p:cNvPr id="22" name="Text Box 9">
              <a:extLst>
                <a:ext uri="{FF2B5EF4-FFF2-40B4-BE49-F238E27FC236}">
                  <a16:creationId xmlns:a16="http://schemas.microsoft.com/office/drawing/2014/main" id="{963C7D64-A08E-474A-BFA7-063C2C0DFACD}"/>
                </a:ext>
              </a:extLst>
            </p:cNvPr>
            <p:cNvSpPr txBox="1"/>
            <p:nvPr/>
          </p:nvSpPr>
          <p:spPr>
            <a:xfrm>
              <a:off x="7711944" y="1716821"/>
              <a:ext cx="1633715" cy="570473"/>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b="1" dirty="0">
                  <a:effectLst/>
                  <a:latin typeface="Times New Roman" panose="02020603050405020304" pitchFamily="18" charset="0"/>
                  <a:ea typeface="Calibri" panose="020F0502020204030204" pitchFamily="34" charset="0"/>
                </a:rPr>
                <a:t>Lack of objective disease measures</a:t>
              </a:r>
            </a:p>
          </p:txBody>
        </p:sp>
        <p:cxnSp>
          <p:nvCxnSpPr>
            <p:cNvPr id="27" name="Straight Connector 26">
              <a:extLst>
                <a:ext uri="{FF2B5EF4-FFF2-40B4-BE49-F238E27FC236}">
                  <a16:creationId xmlns:a16="http://schemas.microsoft.com/office/drawing/2014/main" id="{D076A1BE-CCAB-D447-9AB6-2D288E46AC5B}"/>
                </a:ext>
              </a:extLst>
            </p:cNvPr>
            <p:cNvCxnSpPr>
              <a:cxnSpLocks/>
            </p:cNvCxnSpPr>
            <p:nvPr/>
          </p:nvCxnSpPr>
          <p:spPr>
            <a:xfrm>
              <a:off x="5638801" y="1338672"/>
              <a:ext cx="0" cy="36576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2BBE4FF2-DCA1-D34B-97B5-B41C7A2E50C5}"/>
                </a:ext>
              </a:extLst>
            </p:cNvPr>
            <p:cNvCxnSpPr>
              <a:cxnSpLocks/>
            </p:cNvCxnSpPr>
            <p:nvPr/>
          </p:nvCxnSpPr>
          <p:spPr>
            <a:xfrm>
              <a:off x="6927273" y="1351061"/>
              <a:ext cx="0" cy="365760"/>
            </a:xfrm>
            <a:prstGeom prst="line">
              <a:avLst/>
            </a:prstGeom>
          </p:spPr>
          <p:style>
            <a:lnRef idx="3">
              <a:schemeClr val="dk1"/>
            </a:lnRef>
            <a:fillRef idx="0">
              <a:schemeClr val="dk1"/>
            </a:fillRef>
            <a:effectRef idx="2">
              <a:schemeClr val="dk1"/>
            </a:effectRef>
            <a:fontRef idx="minor">
              <a:schemeClr val="tx1"/>
            </a:fontRef>
          </p:style>
        </p:cxnSp>
      </p:grpSp>
      <p:cxnSp>
        <p:nvCxnSpPr>
          <p:cNvPr id="31" name="Straight Connector 30">
            <a:extLst>
              <a:ext uri="{FF2B5EF4-FFF2-40B4-BE49-F238E27FC236}">
                <a16:creationId xmlns:a16="http://schemas.microsoft.com/office/drawing/2014/main" id="{070AFE83-348D-9A4E-AE95-E18681B081B0}"/>
              </a:ext>
            </a:extLst>
          </p:cNvPr>
          <p:cNvCxnSpPr>
            <a:cxnSpLocks/>
          </p:cNvCxnSpPr>
          <p:nvPr/>
        </p:nvCxnSpPr>
        <p:spPr>
          <a:xfrm>
            <a:off x="4111305" y="4270331"/>
            <a:ext cx="0" cy="36576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79EC7A12-1505-8D4E-B4F4-64105F594FC6}"/>
              </a:ext>
            </a:extLst>
          </p:cNvPr>
          <p:cNvCxnSpPr>
            <a:cxnSpLocks/>
          </p:cNvCxnSpPr>
          <p:nvPr/>
        </p:nvCxnSpPr>
        <p:spPr>
          <a:xfrm>
            <a:off x="5956206" y="4269430"/>
            <a:ext cx="0" cy="36576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E2CBBA47-1C94-4D4B-B156-C2D2724611E0}"/>
              </a:ext>
            </a:extLst>
          </p:cNvPr>
          <p:cNvCxnSpPr>
            <a:cxnSpLocks/>
          </p:cNvCxnSpPr>
          <p:nvPr/>
        </p:nvCxnSpPr>
        <p:spPr>
          <a:xfrm>
            <a:off x="7674169" y="4269430"/>
            <a:ext cx="0" cy="365760"/>
          </a:xfrm>
          <a:prstGeom prst="line">
            <a:avLst/>
          </a:prstGeom>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5865781" y="6409539"/>
            <a:ext cx="6326219" cy="369332"/>
          </a:xfrm>
          <a:prstGeom prst="rect">
            <a:avLst/>
          </a:prstGeom>
          <a:noFill/>
        </p:spPr>
        <p:txBody>
          <a:bodyPr wrap="none" rtlCol="0">
            <a:spAutoFit/>
          </a:bodyPr>
          <a:lstStyle/>
          <a:p>
            <a:r>
              <a:rPr lang="en-US" dirty="0"/>
              <a:t>Brooker et al. Annals of Clinical and Translational Neurology, 2021</a:t>
            </a:r>
          </a:p>
        </p:txBody>
      </p:sp>
      <p:sp>
        <p:nvSpPr>
          <p:cNvPr id="29" name="Text Box 9">
            <a:extLst>
              <a:ext uri="{FF2B5EF4-FFF2-40B4-BE49-F238E27FC236}">
                <a16:creationId xmlns:a16="http://schemas.microsoft.com/office/drawing/2014/main" id="{09BFDACB-9AE7-4837-81D0-AA5A6186D034}"/>
              </a:ext>
            </a:extLst>
          </p:cNvPr>
          <p:cNvSpPr txBox="1"/>
          <p:nvPr/>
        </p:nvSpPr>
        <p:spPr>
          <a:xfrm>
            <a:off x="3152818" y="4635451"/>
            <a:ext cx="1874519"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rgbClr val="FF0000"/>
                </a:solidFill>
                <a:effectLst/>
                <a:latin typeface="Times New Roman" panose="02020603050405020304" pitchFamily="18" charset="0"/>
                <a:ea typeface="Calibri" panose="020F0502020204030204" pitchFamily="34" charset="0"/>
              </a:rPr>
              <a:t>Clinical disease measures</a:t>
            </a:r>
          </a:p>
          <a:p>
            <a:r>
              <a:rPr lang="en-US" sz="1200" dirty="0">
                <a:solidFill>
                  <a:srgbClr val="FF0000"/>
                </a:solidFill>
                <a:effectLst/>
                <a:latin typeface="Times New Roman" panose="02020603050405020304" pitchFamily="18" charset="0"/>
                <a:ea typeface="Calibri" panose="020F0502020204030204" pitchFamily="34" charset="0"/>
              </a:rPr>
              <a:t>- User rating scales</a:t>
            </a:r>
          </a:p>
          <a:p>
            <a:r>
              <a:rPr lang="en-US" sz="1200" dirty="0">
                <a:solidFill>
                  <a:srgbClr val="FF0000"/>
                </a:solidFill>
                <a:effectLst/>
                <a:latin typeface="Times New Roman" panose="02020603050405020304" pitchFamily="18" charset="0"/>
                <a:ea typeface="Calibri" panose="020F0502020204030204" pitchFamily="34" charset="0"/>
              </a:rPr>
              <a:t>- Wearable devices</a:t>
            </a:r>
          </a:p>
        </p:txBody>
      </p:sp>
      <p:sp>
        <p:nvSpPr>
          <p:cNvPr id="34" name="Text Box 9">
            <a:extLst>
              <a:ext uri="{FF2B5EF4-FFF2-40B4-BE49-F238E27FC236}">
                <a16:creationId xmlns:a16="http://schemas.microsoft.com/office/drawing/2014/main" id="{3C1DF84E-6AF0-48DF-92CE-E9831D036B71}"/>
              </a:ext>
            </a:extLst>
          </p:cNvPr>
          <p:cNvSpPr txBox="1"/>
          <p:nvPr/>
        </p:nvSpPr>
        <p:spPr>
          <a:xfrm>
            <a:off x="5118778" y="4635451"/>
            <a:ext cx="1645920"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rgbClr val="FF0000"/>
                </a:solidFill>
                <a:effectLst/>
                <a:latin typeface="Times New Roman" panose="02020603050405020304" pitchFamily="18" charset="0"/>
                <a:ea typeface="Calibri" panose="020F0502020204030204" pitchFamily="34" charset="0"/>
              </a:rPr>
              <a:t>Biomarkers of disease</a:t>
            </a:r>
          </a:p>
          <a:p>
            <a:r>
              <a:rPr lang="en-US" sz="1200" dirty="0">
                <a:solidFill>
                  <a:srgbClr val="FF0000"/>
                </a:solidFill>
                <a:effectLst/>
                <a:latin typeface="Times New Roman" panose="02020603050405020304" pitchFamily="18" charset="0"/>
                <a:ea typeface="Calibri" panose="020F0502020204030204" pitchFamily="34" charset="0"/>
              </a:rPr>
              <a:t>- Fluid biomarkers</a:t>
            </a:r>
          </a:p>
          <a:p>
            <a:r>
              <a:rPr lang="en-US" sz="1200" dirty="0">
                <a:solidFill>
                  <a:srgbClr val="FF0000"/>
                </a:solidFill>
                <a:effectLst/>
                <a:latin typeface="Times New Roman" panose="02020603050405020304" pitchFamily="18" charset="0"/>
                <a:ea typeface="Calibri" panose="020F0502020204030204" pitchFamily="34" charset="0"/>
              </a:rPr>
              <a:t>- Imaging biomarkers</a:t>
            </a:r>
          </a:p>
        </p:txBody>
      </p:sp>
      <p:sp>
        <p:nvSpPr>
          <p:cNvPr id="35" name="Text Box 9">
            <a:extLst>
              <a:ext uri="{FF2B5EF4-FFF2-40B4-BE49-F238E27FC236}">
                <a16:creationId xmlns:a16="http://schemas.microsoft.com/office/drawing/2014/main" id="{F253CB86-A774-4113-9196-89CD5A2F56E7}"/>
              </a:ext>
            </a:extLst>
          </p:cNvPr>
          <p:cNvSpPr txBox="1"/>
          <p:nvPr/>
        </p:nvSpPr>
        <p:spPr>
          <a:xfrm>
            <a:off x="6856138" y="4635451"/>
            <a:ext cx="1645920" cy="1005840"/>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b="1" dirty="0">
                <a:solidFill>
                  <a:srgbClr val="FF0000"/>
                </a:solidFill>
                <a:effectLst/>
                <a:latin typeface="Times New Roman" panose="02020603050405020304" pitchFamily="18" charset="0"/>
                <a:ea typeface="Calibri" panose="020F0502020204030204" pitchFamily="34" charset="0"/>
              </a:rPr>
              <a:t>Strategic trial design</a:t>
            </a:r>
          </a:p>
          <a:p>
            <a:r>
              <a:rPr lang="en-US" sz="1200" dirty="0">
                <a:solidFill>
                  <a:srgbClr val="FF0000"/>
                </a:solidFill>
                <a:effectLst/>
                <a:latin typeface="Times New Roman" panose="02020603050405020304" pitchFamily="18" charset="0"/>
                <a:ea typeface="Calibri" panose="020F0502020204030204" pitchFamily="34" charset="0"/>
              </a:rPr>
              <a:t>- Patient recruitment efforts</a:t>
            </a:r>
          </a:p>
          <a:p>
            <a:r>
              <a:rPr lang="en-US" sz="1200" dirty="0">
                <a:solidFill>
                  <a:srgbClr val="FF0000"/>
                </a:solidFill>
                <a:effectLst/>
                <a:latin typeface="Times New Roman" panose="02020603050405020304" pitchFamily="18" charset="0"/>
                <a:ea typeface="Calibri" panose="020F0502020204030204" pitchFamily="34" charset="0"/>
              </a:rPr>
              <a:t>- Statistical modeling</a:t>
            </a:r>
          </a:p>
        </p:txBody>
      </p:sp>
      <p:sp>
        <p:nvSpPr>
          <p:cNvPr id="26" name="Text Box 9">
            <a:extLst>
              <a:ext uri="{FF2B5EF4-FFF2-40B4-BE49-F238E27FC236}">
                <a16:creationId xmlns:a16="http://schemas.microsoft.com/office/drawing/2014/main" id="{0A3A7901-604D-40B3-8859-A54656B68EC6}"/>
              </a:ext>
            </a:extLst>
          </p:cNvPr>
          <p:cNvSpPr txBox="1"/>
          <p:nvPr/>
        </p:nvSpPr>
        <p:spPr>
          <a:xfrm>
            <a:off x="8030849" y="1750429"/>
            <a:ext cx="2445795" cy="854041"/>
          </a:xfrm>
          <a:prstGeom prst="rect">
            <a:avLst/>
          </a:prstGeom>
          <a:ln w="1905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b="1" dirty="0">
                <a:solidFill>
                  <a:srgbClr val="FF0000"/>
                </a:solidFill>
                <a:effectLst/>
                <a:latin typeface="Times New Roman" panose="02020603050405020304" pitchFamily="18" charset="0"/>
                <a:ea typeface="Calibri" panose="020F0502020204030204" pitchFamily="34" charset="0"/>
              </a:rPr>
              <a:t>Lack of objective disease measures</a:t>
            </a:r>
          </a:p>
        </p:txBody>
      </p:sp>
      <p:sp>
        <p:nvSpPr>
          <p:cNvPr id="2" name="TextBox 1">
            <a:extLst>
              <a:ext uri="{FF2B5EF4-FFF2-40B4-BE49-F238E27FC236}">
                <a16:creationId xmlns:a16="http://schemas.microsoft.com/office/drawing/2014/main" id="{62126E6C-DBBC-4D8C-B4E6-5F94E6C9258E}"/>
              </a:ext>
            </a:extLst>
          </p:cNvPr>
          <p:cNvSpPr txBox="1"/>
          <p:nvPr/>
        </p:nvSpPr>
        <p:spPr>
          <a:xfrm>
            <a:off x="6409944" y="2838570"/>
            <a:ext cx="5782056" cy="830997"/>
          </a:xfrm>
          <a:prstGeom prst="rect">
            <a:avLst/>
          </a:prstGeom>
          <a:noFill/>
        </p:spPr>
        <p:txBody>
          <a:bodyPr wrap="square" rtlCol="0">
            <a:spAutoFit/>
          </a:bodyPr>
          <a:lstStyle/>
          <a:p>
            <a:r>
              <a:rPr lang="en-US" sz="2400" b="1" dirty="0">
                <a:solidFill>
                  <a:srgbClr val="FF0000"/>
                </a:solidFill>
              </a:rPr>
              <a:t>This talk will cover how biomarkers can assist in clinical trial readiness</a:t>
            </a:r>
          </a:p>
        </p:txBody>
      </p:sp>
    </p:spTree>
    <p:extLst>
      <p:ext uri="{BB962C8B-B14F-4D97-AF65-F5344CB8AC3E}">
        <p14:creationId xmlns:p14="http://schemas.microsoft.com/office/powerpoint/2010/main" val="71173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6" grpId="0" animBg="1"/>
      <p:bldP spid="17" grpId="0" animBg="1"/>
      <p:bldP spid="18" grpId="0" animBg="1"/>
      <p:bldP spid="24" grpId="0"/>
      <p:bldP spid="25" grpId="0" animBg="1"/>
      <p:bldP spid="29" grpId="0" animBg="1"/>
      <p:bldP spid="34" grpId="0" animBg="1"/>
      <p:bldP spid="35" grpId="0" animBg="1"/>
      <p:bldP spid="26"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25364F2-9D9A-467F-8552-A4D072AA4AA2}"/>
              </a:ext>
            </a:extLst>
          </p:cNvPr>
          <p:cNvCxnSpPr>
            <a:cxnSpLocks/>
          </p:cNvCxnSpPr>
          <p:nvPr/>
        </p:nvCxnSpPr>
        <p:spPr>
          <a:xfrm>
            <a:off x="1973180" y="6794441"/>
            <a:ext cx="1021882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light, dark, night sky&#10;&#10;Description automatically generated">
            <a:extLst>
              <a:ext uri="{FF2B5EF4-FFF2-40B4-BE49-F238E27FC236}">
                <a16:creationId xmlns:a16="http://schemas.microsoft.com/office/drawing/2014/main" id="{E892DAD7-060B-4C52-A5FC-F1EA4342F87F}"/>
              </a:ext>
            </a:extLst>
          </p:cNvPr>
          <p:cNvPicPr>
            <a:picLocks noChangeAspect="1"/>
          </p:cNvPicPr>
          <p:nvPr/>
        </p:nvPicPr>
        <p:blipFill rotWithShape="1">
          <a:blip r:embed="rId3">
            <a:extLst>
              <a:ext uri="{28A0092B-C50C-407E-A947-70E740481C1C}">
                <a14:useLocalDpi xmlns:a14="http://schemas.microsoft.com/office/drawing/2010/main" val="0"/>
              </a:ext>
            </a:extLst>
          </a:blip>
          <a:srcRect l="28193" r="51263"/>
          <a:stretch/>
        </p:blipFill>
        <p:spPr>
          <a:xfrm>
            <a:off x="0" y="-1"/>
            <a:ext cx="1973180" cy="6857999"/>
          </a:xfrm>
          <a:prstGeom prst="rect">
            <a:avLst/>
          </a:prstGeom>
          <a:solidFill>
            <a:schemeClr val="tx1">
              <a:alpha val="60000"/>
            </a:schemeClr>
          </a:solidFill>
        </p:spPr>
      </p:pic>
      <p:sp>
        <p:nvSpPr>
          <p:cNvPr id="6" name="TextBox 5">
            <a:extLst>
              <a:ext uri="{FF2B5EF4-FFF2-40B4-BE49-F238E27FC236}">
                <a16:creationId xmlns:a16="http://schemas.microsoft.com/office/drawing/2014/main" id="{C1145114-6D5F-4A07-96A0-E20FF6EB51B3}"/>
              </a:ext>
            </a:extLst>
          </p:cNvPr>
          <p:cNvSpPr txBox="1"/>
          <p:nvPr/>
        </p:nvSpPr>
        <p:spPr>
          <a:xfrm>
            <a:off x="42111" y="5772920"/>
            <a:ext cx="1888958" cy="1015663"/>
          </a:xfrm>
          <a:prstGeom prst="rect">
            <a:avLst/>
          </a:prstGeom>
          <a:noFill/>
        </p:spPr>
        <p:txBody>
          <a:bodyPr wrap="square" rtlCol="0">
            <a:spAutoFit/>
          </a:bodyPr>
          <a:lstStyle/>
          <a:p>
            <a:pPr algn="r"/>
            <a:r>
              <a:rPr lang="en-US" sz="2000" b="1" dirty="0">
                <a:solidFill>
                  <a:schemeClr val="bg1"/>
                </a:solidFill>
                <a:latin typeface="Roboto" panose="02000000000000000000" pitchFamily="2" charset="0"/>
                <a:ea typeface="Roboto" panose="02000000000000000000" pitchFamily="2" charset="0"/>
              </a:rPr>
              <a:t>2022 AAC</a:t>
            </a:r>
          </a:p>
          <a:p>
            <a:pPr algn="r"/>
            <a:r>
              <a:rPr lang="en-US" sz="2000" b="1" dirty="0">
                <a:solidFill>
                  <a:schemeClr val="bg1"/>
                </a:solidFill>
                <a:latin typeface="Roboto" panose="02000000000000000000" pitchFamily="2" charset="0"/>
                <a:ea typeface="Roboto" panose="02000000000000000000" pitchFamily="2" charset="0"/>
              </a:rPr>
              <a:t>A Virtual Event</a:t>
            </a:r>
          </a:p>
          <a:p>
            <a:pPr algn="r"/>
            <a:r>
              <a:rPr lang="en-US" sz="2000" b="1" dirty="0">
                <a:solidFill>
                  <a:schemeClr val="bg1"/>
                </a:solidFill>
                <a:latin typeface="Roboto" panose="02000000000000000000" pitchFamily="2" charset="0"/>
                <a:ea typeface="Roboto" panose="02000000000000000000" pitchFamily="2" charset="0"/>
              </a:rPr>
              <a:t>March 17-19</a:t>
            </a:r>
          </a:p>
        </p:txBody>
      </p:sp>
      <p:pic>
        <p:nvPicPr>
          <p:cNvPr id="7" name="Picture 6" descr="Icon&#10;&#10;Description automatically generated">
            <a:extLst>
              <a:ext uri="{FF2B5EF4-FFF2-40B4-BE49-F238E27FC236}">
                <a16:creationId xmlns:a16="http://schemas.microsoft.com/office/drawing/2014/main" id="{C586E42E-5F4B-45BC-9C2F-64AA05D124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8008" y="177705"/>
            <a:ext cx="2277097" cy="1625848"/>
          </a:xfrm>
          <a:prstGeom prst="rect">
            <a:avLst/>
          </a:prstGeom>
        </p:spPr>
      </p:pic>
      <p:sp>
        <p:nvSpPr>
          <p:cNvPr id="5" name="Title 4">
            <a:extLst>
              <a:ext uri="{FF2B5EF4-FFF2-40B4-BE49-F238E27FC236}">
                <a16:creationId xmlns:a16="http://schemas.microsoft.com/office/drawing/2014/main" id="{415C2E4F-958D-4F2F-8FA4-D65F4700AB63}"/>
              </a:ext>
            </a:extLst>
          </p:cNvPr>
          <p:cNvSpPr>
            <a:spLocks noGrp="1"/>
          </p:cNvSpPr>
          <p:nvPr>
            <p:ph type="title"/>
          </p:nvPr>
        </p:nvSpPr>
        <p:spPr>
          <a:xfrm>
            <a:off x="2131188" y="463374"/>
            <a:ext cx="9743980" cy="1325563"/>
          </a:xfrm>
        </p:spPr>
        <p:txBody>
          <a:bodyPr>
            <a:normAutofit/>
          </a:bodyPr>
          <a:lstStyle/>
          <a:p>
            <a:r>
              <a:rPr lang="en-US" sz="3200" b="1" dirty="0">
                <a:latin typeface="Roboto" panose="02000000000000000000" pitchFamily="2" charset="0"/>
                <a:ea typeface="Roboto" panose="02000000000000000000" pitchFamily="2" charset="0"/>
              </a:rPr>
              <a:t>Topics covered in this talk</a:t>
            </a:r>
          </a:p>
        </p:txBody>
      </p:sp>
      <p:sp>
        <p:nvSpPr>
          <p:cNvPr id="10" name="Content Placeholder 9">
            <a:extLst>
              <a:ext uri="{FF2B5EF4-FFF2-40B4-BE49-F238E27FC236}">
                <a16:creationId xmlns:a16="http://schemas.microsoft.com/office/drawing/2014/main" id="{2A306668-B8C8-4404-BF84-2E3D490BCE94}"/>
              </a:ext>
            </a:extLst>
          </p:cNvPr>
          <p:cNvSpPr>
            <a:spLocks noGrp="1"/>
          </p:cNvSpPr>
          <p:nvPr>
            <p:ph sz="half" idx="1"/>
          </p:nvPr>
        </p:nvSpPr>
        <p:spPr>
          <a:xfrm>
            <a:off x="2244656" y="1716117"/>
            <a:ext cx="9675868" cy="4351338"/>
          </a:xfrm>
        </p:spPr>
        <p:txBody>
          <a:bodyPr>
            <a:normAutofit/>
          </a:bodyPr>
          <a:lstStyle/>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What is a biomarker?</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Why are biomarkers so valuable?</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What are the different types of biomarkers? </a:t>
            </a:r>
          </a:p>
          <a:p>
            <a:pPr marL="800100" lvl="1" indent="-342900">
              <a:spcBef>
                <a:spcPts val="0"/>
              </a:spcBef>
              <a:buFont typeface="Symbol" panose="05050102010706020507" pitchFamily="18" charset="2"/>
              <a:buChar char=""/>
            </a:pPr>
            <a:r>
              <a:rPr lang="en-US" sz="2800" dirty="0">
                <a:latin typeface="Calibri" panose="020F0502020204030204" pitchFamily="34" charset="0"/>
                <a:ea typeface="Times New Roman" panose="02020603050405020304" pitchFamily="18" charset="0"/>
              </a:rPr>
              <a:t>And how are they being used in SCA research/clinic</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How is data/samples collected?</a:t>
            </a:r>
          </a:p>
          <a:p>
            <a:pPr marL="342900" marR="0" lvl="0" indent="-342900">
              <a:spcBef>
                <a:spcPts val="0"/>
              </a:spcBef>
              <a:spcAft>
                <a:spcPts val="0"/>
              </a:spcAft>
              <a:buFont typeface="Symbol" panose="05050102010706020507" pitchFamily="18" charset="2"/>
              <a:buChar char=""/>
            </a:pPr>
            <a:endParaRPr lang="en-US"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How you can help?</a:t>
            </a:r>
          </a:p>
        </p:txBody>
      </p:sp>
    </p:spTree>
    <p:extLst>
      <p:ext uri="{BB962C8B-B14F-4D97-AF65-F5344CB8AC3E}">
        <p14:creationId xmlns:p14="http://schemas.microsoft.com/office/powerpoint/2010/main" val="2614192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257C-CFD1-AE41-9B00-A5E927726564}"/>
              </a:ext>
            </a:extLst>
          </p:cNvPr>
          <p:cNvSpPr>
            <a:spLocks noGrp="1"/>
          </p:cNvSpPr>
          <p:nvPr>
            <p:ph type="title"/>
          </p:nvPr>
        </p:nvSpPr>
        <p:spPr/>
        <p:txBody>
          <a:bodyPr/>
          <a:lstStyle/>
          <a:p>
            <a:r>
              <a:rPr lang="en-US" dirty="0"/>
              <a:t>What is a biomarker? </a:t>
            </a:r>
          </a:p>
        </p:txBody>
      </p:sp>
      <p:sp>
        <p:nvSpPr>
          <p:cNvPr id="3" name="Content Placeholder 2">
            <a:extLst>
              <a:ext uri="{FF2B5EF4-FFF2-40B4-BE49-F238E27FC236}">
                <a16:creationId xmlns:a16="http://schemas.microsoft.com/office/drawing/2014/main" id="{2220FD21-ABCD-8844-AE3D-5885ED3D5029}"/>
              </a:ext>
            </a:extLst>
          </p:cNvPr>
          <p:cNvSpPr>
            <a:spLocks noGrp="1"/>
          </p:cNvSpPr>
          <p:nvPr>
            <p:ph idx="1"/>
          </p:nvPr>
        </p:nvSpPr>
        <p:spPr>
          <a:xfrm>
            <a:off x="838200" y="1405731"/>
            <a:ext cx="7177644" cy="4351338"/>
          </a:xfrm>
        </p:spPr>
        <p:txBody>
          <a:bodyPr/>
          <a:lstStyle/>
          <a:p>
            <a:pPr marL="0" indent="0">
              <a:buNone/>
            </a:pPr>
            <a:endParaRPr lang="en-US" sz="1800" dirty="0">
              <a:solidFill>
                <a:srgbClr val="000000"/>
              </a:solidFill>
              <a:latin typeface="arial" panose="020B0604020202020204" pitchFamily="34" charset="0"/>
            </a:endParaRPr>
          </a:p>
          <a:p>
            <a:pPr marL="0" indent="0">
              <a:buNone/>
            </a:pPr>
            <a:endParaRPr lang="en-US" sz="1800" dirty="0">
              <a:solidFill>
                <a:srgbClr val="000000"/>
              </a:solidFill>
              <a:latin typeface="arial" panose="020B0604020202020204" pitchFamily="34" charset="0"/>
            </a:endParaRPr>
          </a:p>
          <a:p>
            <a:pPr marL="0" indent="0">
              <a:buNone/>
            </a:pPr>
            <a:r>
              <a:rPr lang="en-US" sz="1800" dirty="0">
                <a:solidFill>
                  <a:srgbClr val="000000"/>
                </a:solidFill>
                <a:latin typeface="arial" panose="020B0604020202020204" pitchFamily="34" charset="0"/>
              </a:rPr>
              <a:t>BEST (Biomarkers, </a:t>
            </a:r>
            <a:r>
              <a:rPr lang="en-US" sz="1800" dirty="0" err="1">
                <a:solidFill>
                  <a:srgbClr val="000000"/>
                </a:solidFill>
                <a:latin typeface="arial" panose="020B0604020202020204" pitchFamily="34" charset="0"/>
              </a:rPr>
              <a:t>EndpointS</a:t>
            </a:r>
            <a:r>
              <a:rPr lang="en-US" sz="1800" dirty="0">
                <a:solidFill>
                  <a:srgbClr val="000000"/>
                </a:solidFill>
                <a:latin typeface="arial" panose="020B0604020202020204" pitchFamily="34" charset="0"/>
              </a:rPr>
              <a:t>, and other Tools) Resource (FDA/NIH Biomarker working group):</a:t>
            </a:r>
          </a:p>
          <a:p>
            <a:r>
              <a:rPr lang="en-US" dirty="0"/>
              <a:t>A defined characteristic that is measured as an indicator of normal biological processes, pathogenic processes or responses to an exposure or intervention.</a:t>
            </a:r>
          </a:p>
          <a:p>
            <a:pPr marL="0" indent="0">
              <a:buNone/>
            </a:pPr>
            <a:endParaRPr lang="en-US" dirty="0"/>
          </a:p>
        </p:txBody>
      </p:sp>
      <p:sp>
        <p:nvSpPr>
          <p:cNvPr id="4" name="AutoShape 2">
            <a:extLst>
              <a:ext uri="{FF2B5EF4-FFF2-40B4-BE49-F238E27FC236}">
                <a16:creationId xmlns:a16="http://schemas.microsoft.com/office/drawing/2014/main" id="{DE1781BA-22FC-4F9C-AA48-83C7FA0799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Diagram&#10;&#10;Description automatically generated">
            <a:extLst>
              <a:ext uri="{FF2B5EF4-FFF2-40B4-BE49-F238E27FC236}">
                <a16:creationId xmlns:a16="http://schemas.microsoft.com/office/drawing/2014/main" id="{7AFF8D9E-96E4-4D16-B692-6674BF59604B}"/>
              </a:ext>
            </a:extLst>
          </p:cNvPr>
          <p:cNvPicPr>
            <a:picLocks noChangeAspect="1"/>
          </p:cNvPicPr>
          <p:nvPr/>
        </p:nvPicPr>
        <p:blipFill rotWithShape="1">
          <a:blip r:embed="rId3">
            <a:extLst>
              <a:ext uri="{28A0092B-C50C-407E-A947-70E740481C1C}">
                <a14:useLocalDpi xmlns:a14="http://schemas.microsoft.com/office/drawing/2010/main" val="0"/>
              </a:ext>
            </a:extLst>
          </a:blip>
          <a:srcRect l="38391" r="40147" b="40667"/>
          <a:stretch/>
        </p:blipFill>
        <p:spPr>
          <a:xfrm>
            <a:off x="8468217" y="365125"/>
            <a:ext cx="2885583" cy="5584413"/>
          </a:xfrm>
          <a:prstGeom prst="rect">
            <a:avLst/>
          </a:prstGeom>
        </p:spPr>
      </p:pic>
      <p:sp>
        <p:nvSpPr>
          <p:cNvPr id="6" name="Rectangle 5">
            <a:extLst>
              <a:ext uri="{FF2B5EF4-FFF2-40B4-BE49-F238E27FC236}">
                <a16:creationId xmlns:a16="http://schemas.microsoft.com/office/drawing/2014/main" id="{DFAA36CD-C83F-493C-BD9B-884A2A873451}"/>
              </a:ext>
            </a:extLst>
          </p:cNvPr>
          <p:cNvSpPr/>
          <p:nvPr/>
        </p:nvSpPr>
        <p:spPr>
          <a:xfrm>
            <a:off x="11210306" y="1598200"/>
            <a:ext cx="308759" cy="361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2CA002-0706-437E-A986-D0966ADEB40F}"/>
              </a:ext>
            </a:extLst>
          </p:cNvPr>
          <p:cNvSpPr/>
          <p:nvPr/>
        </p:nvSpPr>
        <p:spPr>
          <a:xfrm>
            <a:off x="11208326" y="5283551"/>
            <a:ext cx="308759" cy="361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22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F0A2-3CA9-4967-BD24-725C8190A4AC}"/>
              </a:ext>
            </a:extLst>
          </p:cNvPr>
          <p:cNvSpPr>
            <a:spLocks noGrp="1"/>
          </p:cNvSpPr>
          <p:nvPr>
            <p:ph type="title"/>
          </p:nvPr>
        </p:nvSpPr>
        <p:spPr/>
        <p:txBody>
          <a:bodyPr/>
          <a:lstStyle/>
          <a:p>
            <a:r>
              <a:rPr lang="en-US" dirty="0"/>
              <a:t>Why are biomarkers so valuable?</a:t>
            </a:r>
          </a:p>
        </p:txBody>
      </p:sp>
      <p:sp>
        <p:nvSpPr>
          <p:cNvPr id="3" name="Content Placeholder 2">
            <a:extLst>
              <a:ext uri="{FF2B5EF4-FFF2-40B4-BE49-F238E27FC236}">
                <a16:creationId xmlns:a16="http://schemas.microsoft.com/office/drawing/2014/main" id="{061D09B7-635D-44BA-89F5-6A96A5EBBAAB}"/>
              </a:ext>
            </a:extLst>
          </p:cNvPr>
          <p:cNvSpPr>
            <a:spLocks noGrp="1"/>
          </p:cNvSpPr>
          <p:nvPr>
            <p:ph idx="1"/>
          </p:nvPr>
        </p:nvSpPr>
        <p:spPr>
          <a:xfrm>
            <a:off x="4431322" y="1825625"/>
            <a:ext cx="6922477" cy="4351338"/>
          </a:xfrm>
        </p:spPr>
        <p:txBody>
          <a:bodyPr>
            <a:normAutofit/>
          </a:bodyPr>
          <a:lstStyle/>
          <a:p>
            <a:r>
              <a:rPr lang="en-US" b="1" i="0" dirty="0">
                <a:effectLst/>
                <a:latin typeface="charter"/>
              </a:rPr>
              <a:t>Disease state biomarkers</a:t>
            </a:r>
            <a:r>
              <a:rPr lang="en-US" b="0" i="0" dirty="0">
                <a:effectLst/>
                <a:latin typeface="charter"/>
              </a:rPr>
              <a:t> </a:t>
            </a:r>
            <a:r>
              <a:rPr lang="en-US" dirty="0">
                <a:latin typeface="charter"/>
              </a:rPr>
              <a:t>that can </a:t>
            </a:r>
            <a:r>
              <a:rPr lang="en-US" b="0" i="0" dirty="0">
                <a:effectLst/>
                <a:latin typeface="charter"/>
              </a:rPr>
              <a:t>indicate when treatment will be most effective for a disease.</a:t>
            </a:r>
          </a:p>
          <a:p>
            <a:r>
              <a:rPr lang="en-US" b="1" i="0" dirty="0">
                <a:effectLst/>
                <a:latin typeface="charter"/>
              </a:rPr>
              <a:t>Target engagement biomarkers and pharmacodynamic biomarkers </a:t>
            </a:r>
            <a:r>
              <a:rPr lang="en-US" i="0" dirty="0">
                <a:effectLst/>
                <a:latin typeface="charter"/>
              </a:rPr>
              <a:t>that can </a:t>
            </a:r>
            <a:r>
              <a:rPr lang="en-US" b="0" i="0" dirty="0">
                <a:effectLst/>
                <a:latin typeface="charter"/>
              </a:rPr>
              <a:t>indicate whether a treatment is engaging with a target and is causing a response. Showing a drug is working or if it is leading to side effects.</a:t>
            </a:r>
          </a:p>
          <a:p>
            <a:pPr marL="0" indent="0">
              <a:buNone/>
            </a:pPr>
            <a:endParaRPr lang="en-US" dirty="0">
              <a:solidFill>
                <a:srgbClr val="FF0000"/>
              </a:solidFill>
            </a:endParaRPr>
          </a:p>
        </p:txBody>
      </p:sp>
      <p:pic>
        <p:nvPicPr>
          <p:cNvPr id="4" name="Picture 3" descr="Diagram&#10;&#10;Description automatically generated">
            <a:extLst>
              <a:ext uri="{FF2B5EF4-FFF2-40B4-BE49-F238E27FC236}">
                <a16:creationId xmlns:a16="http://schemas.microsoft.com/office/drawing/2014/main" id="{5D6C4775-AA05-4F15-BE4B-5FCFE8D2C6BA}"/>
              </a:ext>
            </a:extLst>
          </p:cNvPr>
          <p:cNvPicPr>
            <a:picLocks noChangeAspect="1"/>
          </p:cNvPicPr>
          <p:nvPr/>
        </p:nvPicPr>
        <p:blipFill rotWithShape="1">
          <a:blip r:embed="rId3">
            <a:extLst>
              <a:ext uri="{28A0092B-C50C-407E-A947-70E740481C1C}">
                <a14:useLocalDpi xmlns:a14="http://schemas.microsoft.com/office/drawing/2010/main" val="0"/>
              </a:ext>
            </a:extLst>
          </a:blip>
          <a:srcRect l="38391" r="17929" b="40667"/>
          <a:stretch/>
        </p:blipFill>
        <p:spPr>
          <a:xfrm>
            <a:off x="428758" y="1925150"/>
            <a:ext cx="3840481" cy="3651739"/>
          </a:xfrm>
          <a:prstGeom prst="rect">
            <a:avLst/>
          </a:prstGeom>
        </p:spPr>
      </p:pic>
    </p:spTree>
    <p:extLst>
      <p:ext uri="{BB962C8B-B14F-4D97-AF65-F5344CB8AC3E}">
        <p14:creationId xmlns:p14="http://schemas.microsoft.com/office/powerpoint/2010/main" val="243451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457D-7F89-4E66-8217-3FDFAC23E2FF}"/>
              </a:ext>
            </a:extLst>
          </p:cNvPr>
          <p:cNvSpPr>
            <a:spLocks noGrp="1"/>
          </p:cNvSpPr>
          <p:nvPr>
            <p:ph type="title"/>
          </p:nvPr>
        </p:nvSpPr>
        <p:spPr/>
        <p:txBody>
          <a:bodyPr/>
          <a:lstStyle/>
          <a:p>
            <a:r>
              <a:rPr lang="en-US" dirty="0"/>
              <a:t>What types of Biomarkers are there?</a:t>
            </a:r>
          </a:p>
        </p:txBody>
      </p:sp>
      <p:pic>
        <p:nvPicPr>
          <p:cNvPr id="5" name="Content Placeholder 4">
            <a:extLst>
              <a:ext uri="{FF2B5EF4-FFF2-40B4-BE49-F238E27FC236}">
                <a16:creationId xmlns:a16="http://schemas.microsoft.com/office/drawing/2014/main" id="{D93FFFF8-EA80-4B11-ACB8-9A0A1BF791A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5269" t="72994"/>
          <a:stretch/>
        </p:blipFill>
        <p:spPr>
          <a:xfrm>
            <a:off x="4009378" y="1518107"/>
            <a:ext cx="2096032" cy="1602155"/>
          </a:xfrm>
        </p:spPr>
      </p:pic>
      <p:pic>
        <p:nvPicPr>
          <p:cNvPr id="6" name="Content Placeholder 4">
            <a:extLst>
              <a:ext uri="{FF2B5EF4-FFF2-40B4-BE49-F238E27FC236}">
                <a16:creationId xmlns:a16="http://schemas.microsoft.com/office/drawing/2014/main" id="{5998DF2F-6CB8-4128-89AB-ECEBEC844C29}"/>
              </a:ext>
            </a:extLst>
          </p:cNvPr>
          <p:cNvPicPr>
            <a:picLocks noChangeAspect="1"/>
          </p:cNvPicPr>
          <p:nvPr/>
        </p:nvPicPr>
        <p:blipFill rotWithShape="1">
          <a:blip r:embed="rId3">
            <a:extLst>
              <a:ext uri="{28A0092B-C50C-407E-A947-70E740481C1C}">
                <a14:useLocalDpi xmlns:a14="http://schemas.microsoft.com/office/drawing/2010/main" val="0"/>
              </a:ext>
            </a:extLst>
          </a:blip>
          <a:srcRect t="72994" r="72219"/>
          <a:stretch/>
        </p:blipFill>
        <p:spPr>
          <a:xfrm>
            <a:off x="732017" y="1589471"/>
            <a:ext cx="2354449" cy="1602155"/>
          </a:xfrm>
          <a:prstGeom prst="rect">
            <a:avLst/>
          </a:prstGeom>
        </p:spPr>
      </p:pic>
      <p:pic>
        <p:nvPicPr>
          <p:cNvPr id="7" name="Content Placeholder 4">
            <a:extLst>
              <a:ext uri="{FF2B5EF4-FFF2-40B4-BE49-F238E27FC236}">
                <a16:creationId xmlns:a16="http://schemas.microsoft.com/office/drawing/2014/main" id="{C0B9F017-173E-4CFF-AF77-1A7618569411}"/>
              </a:ext>
            </a:extLst>
          </p:cNvPr>
          <p:cNvPicPr>
            <a:picLocks noChangeAspect="1"/>
          </p:cNvPicPr>
          <p:nvPr/>
        </p:nvPicPr>
        <p:blipFill rotWithShape="1">
          <a:blip r:embed="rId3">
            <a:extLst>
              <a:ext uri="{28A0092B-C50C-407E-A947-70E740481C1C}">
                <a14:useLocalDpi xmlns:a14="http://schemas.microsoft.com/office/drawing/2010/main" val="0"/>
              </a:ext>
            </a:extLst>
          </a:blip>
          <a:srcRect l="24128" t="70522" r="24075" b="2472"/>
          <a:stretch/>
        </p:blipFill>
        <p:spPr>
          <a:xfrm>
            <a:off x="6733684" y="1465036"/>
            <a:ext cx="4389983" cy="1602155"/>
          </a:xfrm>
          <a:prstGeom prst="rect">
            <a:avLst/>
          </a:prstGeom>
        </p:spPr>
      </p:pic>
      <p:cxnSp>
        <p:nvCxnSpPr>
          <p:cNvPr id="11" name="Straight Connector 10">
            <a:extLst>
              <a:ext uri="{FF2B5EF4-FFF2-40B4-BE49-F238E27FC236}">
                <a16:creationId xmlns:a16="http://schemas.microsoft.com/office/drawing/2014/main" id="{6B2DA865-0107-4D2A-A2CC-C8885165C3A3}"/>
              </a:ext>
            </a:extLst>
          </p:cNvPr>
          <p:cNvCxnSpPr/>
          <p:nvPr/>
        </p:nvCxnSpPr>
        <p:spPr>
          <a:xfrm>
            <a:off x="3914287" y="1453315"/>
            <a:ext cx="0" cy="4829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A9CACD-2A35-4D94-AE5D-F7FFFC27173E}"/>
              </a:ext>
            </a:extLst>
          </p:cNvPr>
          <p:cNvCxnSpPr/>
          <p:nvPr/>
        </p:nvCxnSpPr>
        <p:spPr>
          <a:xfrm>
            <a:off x="6305013" y="1453315"/>
            <a:ext cx="0" cy="48299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301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1783F9E39C6143B2942F3815AD199D" ma:contentTypeVersion="13" ma:contentTypeDescription="Create a new document." ma:contentTypeScope="" ma:versionID="c5f9d831a499722bf1620d6787ce8ef9">
  <xsd:schema xmlns:xsd="http://www.w3.org/2001/XMLSchema" xmlns:xs="http://www.w3.org/2001/XMLSchema" xmlns:p="http://schemas.microsoft.com/office/2006/metadata/properties" xmlns:ns2="4f7f5c37-561b-4b06-8e12-e4d5776365ef" xmlns:ns3="166e0ee6-762f-4334-8215-880370ecf749" targetNamespace="http://schemas.microsoft.com/office/2006/metadata/properties" ma:root="true" ma:fieldsID="2fbeb563e2c790bd008335b132ccec5b" ns2:_="" ns3:_="">
    <xsd:import namespace="4f7f5c37-561b-4b06-8e12-e4d5776365ef"/>
    <xsd:import namespace="166e0ee6-762f-4334-8215-880370ecf7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f5c37-561b-4b06-8e12-e4d5776365e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6e0ee6-762f-4334-8215-880370ecf74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5F377F-3FA0-402C-8FB5-62D2A066BADA}">
  <ds:schemaRefs>
    <ds:schemaRef ds:uri="http://schemas.microsoft.com/sharepoint/v3/contenttype/forms"/>
  </ds:schemaRefs>
</ds:datastoreItem>
</file>

<file path=customXml/itemProps2.xml><?xml version="1.0" encoding="utf-8"?>
<ds:datastoreItem xmlns:ds="http://schemas.openxmlformats.org/officeDocument/2006/customXml" ds:itemID="{3C9427DC-8CCE-4C61-95B1-E0FD1B32B97A}">
  <ds:schemaRefs>
    <ds:schemaRef ds:uri="166e0ee6-762f-4334-8215-880370ecf749"/>
    <ds:schemaRef ds:uri="http://schemas.microsoft.com/office/2006/documentManagement/types"/>
    <ds:schemaRef ds:uri="http://purl.org/dc/elements/1.1/"/>
    <ds:schemaRef ds:uri="http://purl.org/dc/dcmitype/"/>
    <ds:schemaRef ds:uri="http://purl.org/dc/terms/"/>
    <ds:schemaRef ds:uri="http://schemas.microsoft.com/office/2006/metadata/properties"/>
    <ds:schemaRef ds:uri="4f7f5c37-561b-4b06-8e12-e4d5776365ef"/>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626E9B-E8AB-49C5-99B4-763209E8F321}"/>
</file>

<file path=docProps/app.xml><?xml version="1.0" encoding="utf-8"?>
<Properties xmlns="http://schemas.openxmlformats.org/officeDocument/2006/extended-properties" xmlns:vt="http://schemas.openxmlformats.org/officeDocument/2006/docPropsVTypes">
  <Template/>
  <TotalTime>3846</TotalTime>
  <Words>2225</Words>
  <Application>Microsoft Office PowerPoint</Application>
  <PresentationFormat>Widescreen</PresentationFormat>
  <Paragraphs>361</Paragraphs>
  <Slides>37</Slides>
  <Notes>34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2" baseType="lpstr">
      <vt:lpstr>AdvAVENIR-R</vt:lpstr>
      <vt:lpstr>Arial</vt:lpstr>
      <vt:lpstr>Arial</vt:lpstr>
      <vt:lpstr>Calibri</vt:lpstr>
      <vt:lpstr>Calibri Light</vt:lpstr>
      <vt:lpstr>charter</vt:lpstr>
      <vt:lpstr>NexusSerif</vt:lpstr>
      <vt:lpstr>Roboto</vt:lpstr>
      <vt:lpstr>Roboto Black</vt:lpstr>
      <vt:lpstr>Source Sans Pro</vt:lpstr>
      <vt:lpstr>STIX-Regular</vt:lpstr>
      <vt:lpstr>Symbol</vt:lpstr>
      <vt:lpstr>Times New Roman</vt:lpstr>
      <vt:lpstr>Office Theme</vt:lpstr>
      <vt:lpstr>Prism 8</vt:lpstr>
      <vt:lpstr>PowerPoint Presentation</vt:lpstr>
      <vt:lpstr>DISCLAIMER</vt:lpstr>
      <vt:lpstr>PRESENTER DISCLOSURES</vt:lpstr>
      <vt:lpstr>Clinical trial readiness</vt:lpstr>
      <vt:lpstr>PowerPoint Presentation</vt:lpstr>
      <vt:lpstr>Topics covered in this talk</vt:lpstr>
      <vt:lpstr>What is a biomarker? </vt:lpstr>
      <vt:lpstr>Why are biomarkers so valuable?</vt:lpstr>
      <vt:lpstr>What types of Biomarkers are there?</vt:lpstr>
      <vt:lpstr>What types of Biomarkers are there?</vt:lpstr>
      <vt:lpstr>What types of Biomarkers are there?</vt:lpstr>
      <vt:lpstr>Scale for Assessment and Rating of Ataxia</vt:lpstr>
      <vt:lpstr>  SARA utility in clinical studies</vt:lpstr>
      <vt:lpstr>Instrumented Data Exchange for Ataxia Study (IDEA)</vt:lpstr>
      <vt:lpstr>Wearable sensor for assessment of gait impairment in SCA</vt:lpstr>
      <vt:lpstr>These functional ataxia assessments, like SARA, are limited to only patients with ataxia symptoms…</vt:lpstr>
      <vt:lpstr>What types of Biomarkers are there?</vt:lpstr>
      <vt:lpstr>What types of Biomarkers are there?</vt:lpstr>
      <vt:lpstr>Magnetic Resonance Imaging (MRI)</vt:lpstr>
      <vt:lpstr>MRS (metabolites) assessment in humans</vt:lpstr>
      <vt:lpstr>MRS (metabolites) assessment in mice</vt:lpstr>
      <vt:lpstr>What types of Biomarkers are there?</vt:lpstr>
      <vt:lpstr>What types of Biomarkers are there?</vt:lpstr>
      <vt:lpstr>Biofluid collection</vt:lpstr>
      <vt:lpstr>Biofluid collection</vt:lpstr>
      <vt:lpstr>PowerPoint Presentation</vt:lpstr>
      <vt:lpstr>Goals of fluid biomarkers</vt:lpstr>
      <vt:lpstr>PowerPoint Presentation</vt:lpstr>
      <vt:lpstr>Example of a Surrogate markers: Neuronal health – NFL </vt:lpstr>
      <vt:lpstr>Confounding effect of aging on NFL in serum</vt:lpstr>
      <vt:lpstr>SCA Patient Cohorts</vt:lpstr>
      <vt:lpstr>Advantage to keeping the ataxias separate</vt:lpstr>
      <vt:lpstr>Topics covered in this talk</vt:lpstr>
      <vt:lpstr>PowerPoint Presentation</vt:lpstr>
      <vt:lpstr>PowerPoint Presentation</vt:lpstr>
      <vt:lpstr>Call for Action!</vt:lpstr>
      <vt:lpstr>Thank you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Utting, Mollie</dc:creator>
  <cp:lastModifiedBy>McLoughlin, Hayley</cp:lastModifiedBy>
  <cp:revision>42</cp:revision>
  <dcterms:created xsi:type="dcterms:W3CDTF">2022-01-14T16:59:00Z</dcterms:created>
  <dcterms:modified xsi:type="dcterms:W3CDTF">2022-02-24T00:55:14Z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0x010100B51783F9E39C6143B2942F3815AD199D</vt:lpwstr>
  </property>
</Properties>
</file>