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00"/>
  </p:notesMasterIdLst>
  <p:sldIdLst>
    <p:sldId id="256" r:id="rId2"/>
    <p:sldId id="257" r:id="rId3"/>
    <p:sldId id="258" r:id="rId4"/>
    <p:sldId id="261" r:id="rId5"/>
    <p:sldId id="262" r:id="rId6"/>
    <p:sldId id="263" r:id="rId7"/>
    <p:sldId id="265" r:id="rId8"/>
    <p:sldId id="384" r:id="rId9"/>
    <p:sldId id="270" r:id="rId10"/>
    <p:sldId id="271" r:id="rId11"/>
    <p:sldId id="260" r:id="rId12"/>
    <p:sldId id="272" r:id="rId13"/>
    <p:sldId id="281" r:id="rId14"/>
    <p:sldId id="273" r:id="rId15"/>
    <p:sldId id="368" r:id="rId16"/>
    <p:sldId id="305" r:id="rId17"/>
    <p:sldId id="367" r:id="rId18"/>
    <p:sldId id="282" r:id="rId19"/>
    <p:sldId id="308" r:id="rId20"/>
    <p:sldId id="369" r:id="rId21"/>
    <p:sldId id="343" r:id="rId22"/>
    <p:sldId id="316" r:id="rId23"/>
    <p:sldId id="315" r:id="rId24"/>
    <p:sldId id="311" r:id="rId25"/>
    <p:sldId id="313" r:id="rId26"/>
    <p:sldId id="395" r:id="rId27"/>
    <p:sldId id="326" r:id="rId28"/>
    <p:sldId id="327" r:id="rId29"/>
    <p:sldId id="318" r:id="rId30"/>
    <p:sldId id="319" r:id="rId31"/>
    <p:sldId id="386" r:id="rId32"/>
    <p:sldId id="385" r:id="rId33"/>
    <p:sldId id="387" r:id="rId34"/>
    <p:sldId id="320" r:id="rId35"/>
    <p:sldId id="307" r:id="rId36"/>
    <p:sldId id="389" r:id="rId37"/>
    <p:sldId id="328" r:id="rId38"/>
    <p:sldId id="321" r:id="rId39"/>
    <p:sldId id="372" r:id="rId40"/>
    <p:sldId id="374" r:id="rId41"/>
    <p:sldId id="373" r:id="rId42"/>
    <p:sldId id="322" r:id="rId43"/>
    <p:sldId id="370" r:id="rId44"/>
    <p:sldId id="323" r:id="rId45"/>
    <p:sldId id="289" r:id="rId46"/>
    <p:sldId id="375" r:id="rId47"/>
    <p:sldId id="346" r:id="rId48"/>
    <p:sldId id="325" r:id="rId49"/>
    <p:sldId id="293" r:id="rId50"/>
    <p:sldId id="331" r:id="rId51"/>
    <p:sldId id="296" r:id="rId52"/>
    <p:sldId id="324" r:id="rId53"/>
    <p:sldId id="298" r:id="rId54"/>
    <p:sldId id="332" r:id="rId55"/>
    <p:sldId id="300" r:id="rId56"/>
    <p:sldId id="333" r:id="rId57"/>
    <p:sldId id="335" r:id="rId58"/>
    <p:sldId id="330" r:id="rId59"/>
    <p:sldId id="294" r:id="rId60"/>
    <p:sldId id="344" r:id="rId61"/>
    <p:sldId id="353" r:id="rId62"/>
    <p:sldId id="354" r:id="rId63"/>
    <p:sldId id="362" r:id="rId64"/>
    <p:sldId id="363" r:id="rId65"/>
    <p:sldId id="359" r:id="rId66"/>
    <p:sldId id="361" r:id="rId67"/>
    <p:sldId id="358" r:id="rId68"/>
    <p:sldId id="356" r:id="rId69"/>
    <p:sldId id="364" r:id="rId70"/>
    <p:sldId id="357" r:id="rId71"/>
    <p:sldId id="390" r:id="rId72"/>
    <p:sldId id="383" r:id="rId73"/>
    <p:sldId id="394" r:id="rId74"/>
    <p:sldId id="382" r:id="rId75"/>
    <p:sldId id="381" r:id="rId76"/>
    <p:sldId id="345" r:id="rId77"/>
    <p:sldId id="348" r:id="rId78"/>
    <p:sldId id="347" r:id="rId79"/>
    <p:sldId id="295" r:id="rId80"/>
    <p:sldId id="377" r:id="rId81"/>
    <p:sldId id="314" r:id="rId82"/>
    <p:sldId id="297" r:id="rId83"/>
    <p:sldId id="317" r:id="rId84"/>
    <p:sldId id="393" r:id="rId85"/>
    <p:sldId id="366" r:id="rId86"/>
    <p:sldId id="349" r:id="rId87"/>
    <p:sldId id="303" r:id="rId88"/>
    <p:sldId id="290" r:id="rId89"/>
    <p:sldId id="284" r:id="rId90"/>
    <p:sldId id="304" r:id="rId91"/>
    <p:sldId id="350" r:id="rId92"/>
    <p:sldId id="351" r:id="rId93"/>
    <p:sldId id="352" r:id="rId94"/>
    <p:sldId id="378" r:id="rId95"/>
    <p:sldId id="337" r:id="rId96"/>
    <p:sldId id="259" r:id="rId97"/>
    <p:sldId id="365" r:id="rId98"/>
    <p:sldId id="37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B881EF-FB9B-4F6C-B0B3-F34C1C26548B}" v="3820" dt="2022-01-30T21:44:20.114"/>
    <p1510:client id="{748965A4-2ADF-429D-B278-932D9E02FA05}" v="485" dt="2022-02-08T03:36:05.887"/>
    <p1510:client id="{7CF6AA29-E082-403C-9E7D-F8FCC50A0956}" v="42" dt="2022-02-07T01:19:46.553"/>
    <p1510:client id="{9E9D4610-11B7-4907-A648-EEE20503A0FB}" v="487" dt="2022-02-06T18:55:58.199"/>
    <p1510:client id="{B2D07350-9602-44CD-8D60-00CD22C49E3F}" v="386" dt="2022-02-09T13:57:04.994"/>
    <p1510:client id="{E71C3A9E-339C-40AE-8F16-9F043CFE1908}" v="305" dt="2022-02-04T23:40:35.614"/>
    <p1510:client id="{FE186DFD-1320-4CC3-BD98-3E63A3611583}" v="1417" dt="2022-02-02T21:03:55.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1" d="100"/>
          <a:sy n="111" d="100"/>
        </p:scale>
        <p:origin x="30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2.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108"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06T18:36:32.089"/>
    </inkml:context>
    <inkml:brush xml:id="br0">
      <inkml:brushProperty name="width" value="0.35" units="cm"/>
      <inkml:brushProperty name="height" value="0.35" units="cm"/>
      <inkml:brushProperty name="color" value="#E71224"/>
    </inkml:brush>
  </inkml:definitions>
  <inkml:trace contextRef="#ctx0" brushRef="#br0">16990 6690 16383 0 0,'-8'-8'0'0'0,"-11"-11"0"0"0,-11-12 0 0 0,-9 1 0 0 0,-14-12 0 0 0,-7 1 0 0 0,-1 8 0 0 0,1 10 0 0 0,-6 8 0 0 0,0 7 0 0 0,3 4 0 0 0,4 4 0 0 0,-6 1 0 0 0,1 1 0 0 0,3 0 0 0 0,-5-1 0 0 0,0 0 0 0 0,3 0 0 0 0,4-1 0 0 0,-5 1 0 0 0,0-1 0 0 0,3 0 0 0 0,3 0 0 0 0,3 8 0 0 0,3 3 0 0 0,-7-1 0 0 0,-2-1 0 0 0,10 5 0 0 0,5 10 0 0 0,2-1 0 0 0,0-3 0 0 0,8 3 0 0 0,1-2 0 0 0,7 3 0 0 0,-9-2 0 0 0,-6 4 0 0 0,4 5 0 0 0,0-2 0 0 0,-1 2 0 0 0,6 4 0 0 0,8 5 0 0 0,10 4 0 0 0,6 2 0 0 0,-2 3 0 0 0,0 0 0 0 0,-7 1 0 0 0,1 0 0 0 0,3 0 0 0 0,-4-8 0 0 0,1-4 0 0 0,-5 1 0 0 0,-6 2 0 0 0,-8 2 0 0 0,4 11 0 0 0,-2-4 0 0 0,-3-2 0 0 0,5-1 0 0 0,8 0 0 0 0,8 0 0 0 0,8 1 0 0 0,-4 1 0 0 0,0-1 0 0 0,3 1 0 0 0,-5 9 0 0 0,-1 2 0 0 0,3 9 0 0 0,-4-9 0 0 0,-1-5 0 0 0,4-4 0 0 0,4-2 0 0 0,-4-1 0 0 0,-9 8 0 0 0,-9 2 0 0 0,2 1 0 0 0,-3-11 0 0 0,4-4 0 0 0,7 7 0 0 0,8 2 0 0 0,5 2 0 0 0,5 7 0 0 0,3 3 0 0 0,2-3 0 0 0,0-3 0 0 0,0-3 0 0 0,1-2 0 0 0,-1 5 0 0 0,-1 2 0 0 0,1-1 0 0 0,-1-3 0 0 0,0 6 0 0 0,0 1 0 0 0,0-3 0 0 0,0 6 0 0 0,0-1 0 0 0,0-3 0 0 0,0-4 0 0 0,0 5 0 0 0,0 0 0 0 0,0-2 0 0 0,0 4 0 0 0,0 0 0 0 0,0-3 0 0 0,0-4 0 0 0,0 5 0 0 0,8-1 0 0 0,3-1 0 0 0,8-5 0 0 0,1-2 0 0 0,-3-2 0 0 0,-5 5 0 0 0,4 3 0 0 0,0-2 0 0 0,-3-1 0 0 0,4-12 0 0 0,0-5 0 0 0,5-9 0 0 0,-1 6 0 0 0,4-2 0 0 0,6-9 0 0 0,7 1 0 0 0,13 3 0 0 0,6 5 0 0 0,2-4 0 0 0,-1 2 0 0 0,7 2 0 0 0,1-4 0 0 0,-3 1 0 0 0,-12 2 0 0 0,2-3 0 0 0,0-9 0 0 0,9 10 0 0 0,1-2 0 0 0,-2 3 0 0 0,-2-4 0 0 0,-11 0 0 0 0,-6 5 0 0 0,7-5 0 0 0,3-7 0 0 0,2-7 0 0 0,-1-7 0 0 0,8-4 0 0 0,2-4 0 0 0,-1 7 0 0 0,-4 2 0 0 0,6-1 0 0 0,0-2 0 0 0,-2 6 0 0 0,5 10 0 0 0,-1 0 0 0 0,6 5 0 0 0,-2-2 0 0 0,-4-6 0 0 0,-5-6 0 0 0,-4 3 0 0 0,4-2 0 0 0,1-2 0 0 0,-2-5 0 0 0,-3 5 0 0 0,-2 1 0 0 0,5-2 0 0 0,2-4 0 0 0,-2 6 0 0 0,-3 0 0 0 0,-2-2 0 0 0,6-3 0 0 0,1-3 0 0 0,-2-3 0 0 0,-2-2 0 0 0,-4 0 0 0 0,-1-2 0 0 0,6 1 0 0 0,2-1 0 0 0,-2 0 0 0 0,-1 1 0 0 0,5 0 0 0 0,1 0 0 0 0,-3 0 0 0 0,6 0 0 0 0,-1 0 0 0 0,-3 0 0 0 0,-3 0 0 0 0,-5 0 0 0 0,-2 0 0 0 0,-2 0 0 0 0,-2 0 0 0 0,0 0 0 0 0,-1 0 0 0 0,1 0 0 0 0,-1 0 0 0 0,1 0 0 0 0,0 0 0 0 0,0 0 0 0 0,-8-9 0 0 0,-12-10 0 0 0,-1-3 0 0 0,2 3 0 0 0,-4-4 0 0 0,-6-6 0 0 0,2-7 0 0 0,-3-6 0 0 0,3 5 0 0 0,-1-9 0 0 0,-5-4 0 0 0,4-2 0 0 0,-2-10 0 0 0,-4-1 0 0 0,4 0 0 0 0,7-5 0 0 0,0 1 0 0 0,-5 2 0 0 0,-5-3 0 0 0,-6 1 0 0 0,-4 3 0 0 0,-3 5 0 0 0,-2-5 0 0 0,-1 1 0 0 0,0 2 0 0 0,0 3 0 0 0,0-5 0 0 0,9 0 0 0 0,3 1 0 0 0,8 4 0 0 0,0-5 0 0 0,6 0 0 0 0,-1 1 0 0 0,-6-4 0 0 0,-4 0 0 0 0,2 11 0 0 0,8 7 0 0 0,-1 3 0 0 0,-4 1 0 0 0,-5 0 0 0 0,-5-2 0 0 0,-4-9 0 0 0,-3-4 0 0 0,-2 0 0 0 0,-1 2 0 0 0,0-7 0 0 0,0 0 0 0 0,0 1 0 0 0,1 5 0 0 0,-1-6 0 0 0,-7 0 0 0 0,-3 2 0 0 0,-8-4 0 0 0,-1 0 0 0 0,3-6 0 0 0,5 2 0 0 0,4 4 0 0 0,-5 5 0 0 0,0 4 0 0 0,-7-4 0 0 0,1-1 0 0 0,3 2 0 0 0,5 3 0 0 0,3-6 0 0 0,4 0 0 0 0,3 2 0 0 0,1-6 0 0 0,-17 1 0 0 0,-4 3 0 0 0,1 4 0 0 0,3 3 0 0 0,5 4 0 0 0,5 1 0 0 0,-5 2 0 0 0,-9 0 0 0 0,-9 0 0 0 0,-8 9 0 0 0,-6 3 0 0 0,-4 7 0 0 0,7 1 0 0 0,1-4 0 0 0,8-4 0 0 0,1-4 0 0 0,6-3 0 0 0,-2 5 0 0 0,-4-7 0 0 0,-5 4 0 0 0,3 1 0 0 0,-1-1 0 0 0,-11 7 0 0 0,-24-8 0 0 0,-8-5 0 0 0,1-2 0 0 0,13-1 0 0 0,1-1 0 0 0,2 1 0 0 0,3 8 0 0 0,3 4 0 0 0,2 8 0 0 0,2-7 0 0 0,1 3 0 0 0,-8 7 0 0 0,-3 8 0 0 0,1 0 0 0 0,1 3 0 0 0,-5 4 0 0 0,-1-12 0 0 0,2-2 0 0 0,4 3 0 0 0,2-2 0 0 0,4 4 0 0 0,1 4 0 0 0,1 7 0 0 0,1 4 0 0 0,9-5 0 0 0,3 0 0 0 0,-1 2 0 0 0,-3 2 0 0 0,-1-5 0 0 0,-4-1 0 0 0,8 2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06T18:36:32.090"/>
    </inkml:context>
    <inkml:brush xml:id="br0">
      <inkml:brushProperty name="width" value="0.35" units="cm"/>
      <inkml:brushProperty name="height" value="0.35" units="cm"/>
      <inkml:brushProperty name="color" value="#E71224"/>
    </inkml:brush>
  </inkml:definitions>
  <inkml:trace contextRef="#ctx0" brushRef="#br0">15796 6615 16383 0 0,'0'8'0'0'0,"0"11"0"0"0,0 20 0 0 0,8 2 0 0 0,11 4 0 0 0,3 1 0 0 0,-3 2 0 0 0,-4 10 0 0 0,3 2 0 0 0,-1 1 0 0 0,5-3 0 0 0,-1-2 0 0 0,3-11 0 0 0,7-5 0 0 0,-2 0 0 0 0,2 0 0 0 0,-3 3 0 0 0,-8 2 0 0 0,2-6 0 0 0,-3-3 0 0 0,4 3 0 0 0,6 10 0 0 0,-2 6 0 0 0,-5 1 0 0 0,2-8 0 0 0,13-13 0 0 0,9-12 0 0 0,5-10 0 0 0,11-7 0 0 0,3-5 0 0 0,-2-2 0 0 0,-2-1 0 0 0,-4-1 0 0 0,6 1 0 0 0,0 0 0 0 0,-2 1 0 0 0,-4 1 0 0 0,-2 0 0 0 0,-3-1 0 0 0,-1-7 0 0 0,-1-3 0 0 0,-2 1 0 0 0,-7-7 0 0 0,-12-9 0 0 0,-11-8 0 0 0,1-6 0 0 0,5-6 0 0 0,-2 6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06T18:36:32.091"/>
    </inkml:context>
    <inkml:brush xml:id="br0">
      <inkml:brushProperty name="width" value="0.35" units="cm"/>
      <inkml:brushProperty name="height" value="0.35" units="cm"/>
      <inkml:brushProperty name="color" value="#E71224"/>
    </inkml:brush>
  </inkml:definitions>
  <inkml:trace contextRef="#ctx0" brushRef="#br0">18045 11608 16383 0 0,'0'-8'0'0'0,"0"-12"0"0"0,0-10 0 0 0,0-8 0 0 0,0-15 0 0 0,0-7 0 0 0,0-1 0 0 0,0 1 0 0 0,0-6 0 0 0,0 0 0 0 0,0 3 0 0 0,0 3 0 0 0,0-4 0 0 0,0 0 0 0 0,8 3 0 0 0,11 3 0 0 0,3-5 0 0 0,-3-1 0 0 0,-4 3 0 0 0,3 3 0 0 0,8 12 0 0 0,-2-4 0 0 0,4-1 0 0 0,6-1 0 0 0,-3 1 0 0 0,-7 0 0 0 0,1 9 0 0 0,-4 3 0 0 0,-5 0 0 0 0,2 7 0 0 0,-1-9 0 0 0,-3-4 0 0 0,-5-5 0 0 0,5 0 0 0 0,0-2 0 0 0,-3-7 0 0 0,-3-3 0 0 0,6 0 0 0 0,0 4 0 0 0,-2-6 0 0 0,-3 0 0 0 0,5 10 0 0 0,9-2 0 0 0,0 1 0 0 0,-4 0 0 0 0,4-7 0 0 0,-3 0 0 0 0,5 0 0 0 0,-3-4 0 0 0,-5-1 0 0 0,-5 4 0 0 0,-5 3 0 0 0,5-4 0 0 0,0 0 0 0 0,-2 3 0 0 0,-2 3 0 0 0,-3-6 0 0 0,6 1 0 0 0,2 2 0 0 0,-3 3 0 0 0,-1-5 0 0 0,-4-1 0 0 0,-1-5 0 0 0,-3 0 0 0 0,0 3 0 0 0,-2-3 0 0 0,1 1 0 0 0,-1 4 0 0 0,1 4 0 0 0,0-3 0 0 0,-1-1 0 0 0,-16 3 0 0 0,-5 3 0 0 0,-8 4 0 0 0,2 2 0 0 0,5 1 0 0 0,-1 2 0 0 0,3 0 0 0 0,5 0 0 0 0,-12-8 0 0 0,0-2 0 0 0,4-1 0 0 0,6 3 0 0 0,6-7 0 0 0,6 0 0 0 0,-6 2 0 0 0,1 4 0 0 0,-8 2 0 0 0,1 3 0 0 0,2-6 0 0 0,5-1 0 0 0,-5 8 0 0 0,1 6 0 0 0,3 2 0 0 0,3 1 0 0 0,-5-2 0 0 0,0-1 0 0 0,2-1 0 0 0,3-10 0 0 0,4-2 0 0 0,-7 7 0 0 0,0 5 0 0 0,1 2 0 0 0,3-8 0 0 0,-6 5 0 0 0,0 2 0 0 0,2 1 0 0 0,-14-1 0 0 0,-11-8 0 0 0,-15-5 0 0 0,0 0 0 0 0,2 2 0 0 0,8 2 0 0 0,-4 2 0 0 0,4 2 0 0 0,2 1 0 0 0,8 0 0 0 0,-8 1 0 0 0,3 0 0 0 0,-1 0 0 0 0,-2 1 0 0 0,-2-1 0 0 0,-3 0 0 0 0,6-1 0 0 0,2 1 0 0 0,-2 0 0 0 0,-2 0 0 0 0,6 0 0 0 0,0 8 0 0 0,-2 3 0 0 0,5-1 0 0 0,9-2 0 0 0,-1-2 0 0 0,-5 6 0 0 0,3 1 0 0 0,6-2 0 0 0,-2-2 0 0 0,-6-4 0 0 0,-15-10 0 0 0,0-5 0 0 0,-9 0 0 0 0,4 1 0 0 0,1 2 0 0 0,1 2 0 0 0,0 2 0 0 0,-1 10 0 0 0,0-4 0 0 0,-2 4 0 0 0,9 3 0 0 0,2-2 0 0 0,-1-10 0 0 0,-10-5 0 0 0,-14-1 0 0 0,-4 1 0 0 0,1 1 0 0 0,3 10 0 0 0,3-4 0 0 0,5 7 0 0 0,11 1 0 0 0,5 9 0 0 0,0 9 0 0 0,7 0 0 0 0,1-5 0 0 0,-3 4 0 0 0,-4 4 0 0 0,4-1 0 0 0,0 2 0 0 0,6-4 0 0 0,-1 2 0 0 0,-4 4 0 0 0,-5-3 0 0 0,4-6 0 0 0,0 1 0 0 0,-3-4 0 0 0,-3 3 0 0 0,4-2 0 0 0,1 4 0 0 0,6-3 0 0 0,-1 3 0 0 0,-3-2 0 0 0,-4 3 0 0 0,-5-11 0 0 0,-3-1 0 0 0,-3-10 0 0 0,-1 3 0 0 0,0 7 0 0 0,-2 3 0 0 0,10-3 0 0 0,2 5 0 0 0,0 8 0 0 0,-2-1 0 0 0,-3 3 0 0 0,-9-3 0 0 0,-6-6 0 0 0,-8-14 0 0 0,-2-1 0 0 0,3 7 0 0 0,4 3 0 0 0,4 5 0 0 0,4 9 0 0 0,2 8 0 0 0,2-3 0 0 0,2 1 0 0 0,-1 3 0 0 0,-8-13 0 0 0,-2-3 0 0 0,8 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D74F5-CDAA-451C-8EBB-7F3A59E5AEDF}" type="datetimeFigureOut">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06B0B-49C8-496D-8ECF-6B9C1C7959BA}" type="slidenum">
              <a:t>‹#›</a:t>
            </a:fld>
            <a:endParaRPr lang="en-US"/>
          </a:p>
        </p:txBody>
      </p:sp>
    </p:spTree>
    <p:extLst>
      <p:ext uri="{BB962C8B-B14F-4D97-AF65-F5344CB8AC3E}">
        <p14:creationId xmlns:p14="http://schemas.microsoft.com/office/powerpoint/2010/main" val="2419074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greatest challenges faced by individuals with ataxia is an impairment in balance. </a:t>
            </a:r>
          </a:p>
          <a:p>
            <a:endParaRPr lang="en-US" dirty="0">
              <a:cs typeface="Calibri"/>
            </a:endParaRPr>
          </a:p>
          <a:p>
            <a:r>
              <a:rPr lang="en-US" dirty="0"/>
              <a:t>Prevalence </a:t>
            </a:r>
            <a:r>
              <a:rPr lang="en-US" dirty="0">
                <a:cs typeface="Calibri"/>
              </a:rPr>
              <a:t>above </a:t>
            </a:r>
            <a:endParaRPr lang="en-US" dirty="0"/>
          </a:p>
          <a:p>
            <a:endParaRPr lang="en-US" dirty="0"/>
          </a:p>
          <a:p>
            <a:pPr marL="171450" indent="-171450">
              <a:spcBef>
                <a:spcPts val="1000"/>
              </a:spcBef>
              <a:buFont typeface="Arial"/>
              <a:buChar char="•"/>
            </a:pPr>
            <a:r>
              <a:rPr lang="en-US" dirty="0"/>
              <a:t>So, if you have fallen- you are not alone. You are surrounded by a community who truly understands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F706B0B-49C8-496D-8ECF-6B9C1C7959BA}" type="slidenum">
              <a:t>3</a:t>
            </a:fld>
            <a:endParaRPr lang="en-US"/>
          </a:p>
        </p:txBody>
      </p:sp>
    </p:spTree>
    <p:extLst>
      <p:ext uri="{BB962C8B-B14F-4D97-AF65-F5344CB8AC3E}">
        <p14:creationId xmlns:p14="http://schemas.microsoft.com/office/powerpoint/2010/main" val="1073932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Why didn't I find improvements? </a:t>
            </a:r>
          </a:p>
        </p:txBody>
      </p:sp>
      <p:sp>
        <p:nvSpPr>
          <p:cNvPr id="4" name="Slide Number Placeholder 3"/>
          <p:cNvSpPr>
            <a:spLocks noGrp="1"/>
          </p:cNvSpPr>
          <p:nvPr>
            <p:ph type="sldNum" sz="quarter" idx="5"/>
          </p:nvPr>
        </p:nvSpPr>
        <p:spPr/>
        <p:txBody>
          <a:bodyPr/>
          <a:lstStyle/>
          <a:p>
            <a:fld id="{BF706B0B-49C8-496D-8ECF-6B9C1C7959BA}" type="slidenum">
              <a:rPr lang="en-US"/>
              <a:t>25</a:t>
            </a:fld>
            <a:endParaRPr lang="en-US"/>
          </a:p>
        </p:txBody>
      </p:sp>
    </p:spTree>
    <p:extLst>
      <p:ext uri="{BB962C8B-B14F-4D97-AF65-F5344CB8AC3E}">
        <p14:creationId xmlns:p14="http://schemas.microsoft.com/office/powerpoint/2010/main" val="72684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Why didn't I find improvements? </a:t>
            </a:r>
          </a:p>
        </p:txBody>
      </p:sp>
      <p:sp>
        <p:nvSpPr>
          <p:cNvPr id="4" name="Slide Number Placeholder 3"/>
          <p:cNvSpPr>
            <a:spLocks noGrp="1"/>
          </p:cNvSpPr>
          <p:nvPr>
            <p:ph type="sldNum" sz="quarter" idx="5"/>
          </p:nvPr>
        </p:nvSpPr>
        <p:spPr/>
        <p:txBody>
          <a:bodyPr/>
          <a:lstStyle/>
          <a:p>
            <a:fld id="{BF706B0B-49C8-496D-8ECF-6B9C1C7959BA}" type="slidenum">
              <a:rPr lang="en-US"/>
              <a:t>26</a:t>
            </a:fld>
            <a:endParaRPr lang="en-US"/>
          </a:p>
        </p:txBody>
      </p:sp>
    </p:spTree>
    <p:extLst>
      <p:ext uri="{BB962C8B-B14F-4D97-AF65-F5344CB8AC3E}">
        <p14:creationId xmlns:p14="http://schemas.microsoft.com/office/powerpoint/2010/main" val="2665966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 Studies below – improving cerebellums ability to organize sensory information </a:t>
            </a:r>
          </a:p>
        </p:txBody>
      </p:sp>
      <p:sp>
        <p:nvSpPr>
          <p:cNvPr id="4" name="Slide Number Placeholder 3"/>
          <p:cNvSpPr>
            <a:spLocks noGrp="1"/>
          </p:cNvSpPr>
          <p:nvPr>
            <p:ph type="sldNum" sz="quarter" idx="5"/>
          </p:nvPr>
        </p:nvSpPr>
        <p:spPr/>
        <p:txBody>
          <a:bodyPr/>
          <a:lstStyle/>
          <a:p>
            <a:fld id="{BF706B0B-49C8-496D-8ECF-6B9C1C7959BA}" type="slidenum">
              <a:rPr lang="en-US"/>
              <a:t>28</a:t>
            </a:fld>
            <a:endParaRPr lang="en-US"/>
          </a:p>
        </p:txBody>
      </p:sp>
    </p:spTree>
    <p:extLst>
      <p:ext uri="{BB962C8B-B14F-4D97-AF65-F5344CB8AC3E}">
        <p14:creationId xmlns:p14="http://schemas.microsoft.com/office/powerpoint/2010/main" val="414719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Evidence below... </a:t>
            </a:r>
            <a:r>
              <a:rPr lang="en-US" u="sng" dirty="0"/>
              <a:t>learn to improve their postural stability</a:t>
            </a:r>
            <a:r>
              <a:rPr lang="en-US" dirty="0"/>
              <a:t>.</a:t>
            </a:r>
          </a:p>
          <a:p>
            <a:endParaRPr lang="en-US" dirty="0">
              <a:cs typeface="Calibri"/>
            </a:endParaRPr>
          </a:p>
        </p:txBody>
      </p:sp>
      <p:sp>
        <p:nvSpPr>
          <p:cNvPr id="4" name="Slide Number Placeholder 3"/>
          <p:cNvSpPr>
            <a:spLocks noGrp="1"/>
          </p:cNvSpPr>
          <p:nvPr>
            <p:ph type="sldNum" sz="quarter" idx="5"/>
          </p:nvPr>
        </p:nvSpPr>
        <p:spPr/>
        <p:txBody>
          <a:bodyPr/>
          <a:lstStyle/>
          <a:p>
            <a:fld id="{BF706B0B-49C8-496D-8ECF-6B9C1C7959BA}" type="slidenum">
              <a:rPr lang="en-US"/>
              <a:t>30</a:t>
            </a:fld>
            <a:endParaRPr lang="en-US"/>
          </a:p>
        </p:txBody>
      </p:sp>
    </p:spTree>
    <p:extLst>
      <p:ext uri="{BB962C8B-B14F-4D97-AF65-F5344CB8AC3E}">
        <p14:creationId xmlns:p14="http://schemas.microsoft.com/office/powerpoint/2010/main" val="2846618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Evidence below... </a:t>
            </a:r>
            <a:r>
              <a:rPr lang="en-US" u="sng" dirty="0"/>
              <a:t>learn to improve their postural stability</a:t>
            </a:r>
            <a:r>
              <a:rPr lang="en-US" dirty="0"/>
              <a:t>.</a:t>
            </a:r>
          </a:p>
          <a:p>
            <a:endParaRPr lang="en-US" dirty="0">
              <a:cs typeface="Calibri"/>
            </a:endParaRPr>
          </a:p>
        </p:txBody>
      </p:sp>
      <p:sp>
        <p:nvSpPr>
          <p:cNvPr id="4" name="Slide Number Placeholder 3"/>
          <p:cNvSpPr>
            <a:spLocks noGrp="1"/>
          </p:cNvSpPr>
          <p:nvPr>
            <p:ph type="sldNum" sz="quarter" idx="5"/>
          </p:nvPr>
        </p:nvSpPr>
        <p:spPr/>
        <p:txBody>
          <a:bodyPr/>
          <a:lstStyle/>
          <a:p>
            <a:fld id="{BF706B0B-49C8-496D-8ECF-6B9C1C7959BA}" type="slidenum">
              <a:rPr lang="en-US"/>
              <a:t>31</a:t>
            </a:fld>
            <a:endParaRPr lang="en-US"/>
          </a:p>
        </p:txBody>
      </p:sp>
    </p:spTree>
    <p:extLst>
      <p:ext uri="{BB962C8B-B14F-4D97-AF65-F5344CB8AC3E}">
        <p14:creationId xmlns:p14="http://schemas.microsoft.com/office/powerpoint/2010/main" val="1074217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Talked about above- now what did they do???</a:t>
            </a:r>
          </a:p>
        </p:txBody>
      </p:sp>
      <p:sp>
        <p:nvSpPr>
          <p:cNvPr id="4" name="Slide Number Placeholder 3"/>
          <p:cNvSpPr>
            <a:spLocks noGrp="1"/>
          </p:cNvSpPr>
          <p:nvPr>
            <p:ph type="sldNum" sz="quarter" idx="5"/>
          </p:nvPr>
        </p:nvSpPr>
        <p:spPr/>
        <p:txBody>
          <a:bodyPr/>
          <a:lstStyle/>
          <a:p>
            <a:fld id="{BF706B0B-49C8-496D-8ECF-6B9C1C7959BA}" type="slidenum">
              <a:rPr lang="en-US"/>
              <a:t>41</a:t>
            </a:fld>
            <a:endParaRPr lang="en-US"/>
          </a:p>
        </p:txBody>
      </p:sp>
    </p:spTree>
    <p:extLst>
      <p:ext uri="{BB962C8B-B14F-4D97-AF65-F5344CB8AC3E}">
        <p14:creationId xmlns:p14="http://schemas.microsoft.com/office/powerpoint/2010/main" val="329113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5 studies show exergames </a:t>
            </a:r>
          </a:p>
        </p:txBody>
      </p:sp>
      <p:sp>
        <p:nvSpPr>
          <p:cNvPr id="4" name="Slide Number Placeholder 3"/>
          <p:cNvSpPr>
            <a:spLocks noGrp="1"/>
          </p:cNvSpPr>
          <p:nvPr>
            <p:ph type="sldNum" sz="quarter" idx="5"/>
          </p:nvPr>
        </p:nvSpPr>
        <p:spPr/>
        <p:txBody>
          <a:bodyPr/>
          <a:lstStyle/>
          <a:p>
            <a:fld id="{BF706B0B-49C8-496D-8ECF-6B9C1C7959BA}" type="slidenum">
              <a:rPr lang="en-US"/>
              <a:t>45</a:t>
            </a:fld>
            <a:endParaRPr lang="en-US"/>
          </a:p>
        </p:txBody>
      </p:sp>
    </p:spTree>
    <p:extLst>
      <p:ext uri="{BB962C8B-B14F-4D97-AF65-F5344CB8AC3E}">
        <p14:creationId xmlns:p14="http://schemas.microsoft.com/office/powerpoint/2010/main" val="2055372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While we can improve balance- we NEED to adapt our environment live life despite the problem:</a:t>
            </a:r>
            <a:endParaRPr lang="en-US" dirty="0"/>
          </a:p>
        </p:txBody>
      </p:sp>
      <p:sp>
        <p:nvSpPr>
          <p:cNvPr id="4" name="Slide Number Placeholder 3"/>
          <p:cNvSpPr>
            <a:spLocks noGrp="1"/>
          </p:cNvSpPr>
          <p:nvPr>
            <p:ph type="sldNum" sz="quarter" idx="5"/>
          </p:nvPr>
        </p:nvSpPr>
        <p:spPr/>
        <p:txBody>
          <a:bodyPr/>
          <a:lstStyle/>
          <a:p>
            <a:fld id="{BF706B0B-49C8-496D-8ECF-6B9C1C7959BA}" type="slidenum">
              <a:rPr lang="en-US"/>
              <a:t>61</a:t>
            </a:fld>
            <a:endParaRPr lang="en-US"/>
          </a:p>
        </p:txBody>
      </p:sp>
    </p:spTree>
    <p:extLst>
      <p:ext uri="{BB962C8B-B14F-4D97-AF65-F5344CB8AC3E}">
        <p14:creationId xmlns:p14="http://schemas.microsoft.com/office/powerpoint/2010/main" val="822022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walker dependent and walker smart</a:t>
            </a:r>
          </a:p>
        </p:txBody>
      </p:sp>
      <p:sp>
        <p:nvSpPr>
          <p:cNvPr id="4" name="Slide Number Placeholder 3"/>
          <p:cNvSpPr>
            <a:spLocks noGrp="1"/>
          </p:cNvSpPr>
          <p:nvPr>
            <p:ph type="sldNum" sz="quarter" idx="5"/>
          </p:nvPr>
        </p:nvSpPr>
        <p:spPr/>
        <p:txBody>
          <a:bodyPr/>
          <a:lstStyle/>
          <a:p>
            <a:fld id="{BF706B0B-49C8-496D-8ECF-6B9C1C7959BA}" type="slidenum">
              <a:rPr lang="en-US"/>
              <a:t>62</a:t>
            </a:fld>
            <a:endParaRPr lang="en-US"/>
          </a:p>
        </p:txBody>
      </p:sp>
    </p:spTree>
    <p:extLst>
      <p:ext uri="{BB962C8B-B14F-4D97-AF65-F5344CB8AC3E}">
        <p14:creationId xmlns:p14="http://schemas.microsoft.com/office/powerpoint/2010/main" val="892427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F706B0B-49C8-496D-8ECF-6B9C1C7959BA}" type="slidenum">
              <a:rPr lang="en-US"/>
              <a:t>77</a:t>
            </a:fld>
            <a:endParaRPr lang="en-US"/>
          </a:p>
        </p:txBody>
      </p:sp>
    </p:spTree>
    <p:extLst>
      <p:ext uri="{BB962C8B-B14F-4D97-AF65-F5344CB8AC3E}">
        <p14:creationId xmlns:p14="http://schemas.microsoft.com/office/powerpoint/2010/main" val="166537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why we fall by looking at the components that contribute to this prevalence. </a:t>
            </a:r>
          </a:p>
        </p:txBody>
      </p:sp>
      <p:sp>
        <p:nvSpPr>
          <p:cNvPr id="4" name="Slide Number Placeholder 3"/>
          <p:cNvSpPr>
            <a:spLocks noGrp="1"/>
          </p:cNvSpPr>
          <p:nvPr>
            <p:ph type="sldNum" sz="quarter" idx="5"/>
          </p:nvPr>
        </p:nvSpPr>
        <p:spPr/>
        <p:txBody>
          <a:bodyPr/>
          <a:lstStyle/>
          <a:p>
            <a:fld id="{BF706B0B-49C8-496D-8ECF-6B9C1C7959BA}" type="slidenum">
              <a:t>4</a:t>
            </a:fld>
            <a:endParaRPr lang="en-US"/>
          </a:p>
        </p:txBody>
      </p:sp>
    </p:spTree>
    <p:extLst>
      <p:ext uri="{BB962C8B-B14F-4D97-AF65-F5344CB8AC3E}">
        <p14:creationId xmlns:p14="http://schemas.microsoft.com/office/powerpoint/2010/main" val="4075757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Start with the cerebellum</a:t>
            </a:r>
          </a:p>
          <a:p>
            <a:endParaRPr lang="en-US" dirty="0">
              <a:cs typeface="Calibri"/>
            </a:endParaRPr>
          </a:p>
          <a:p>
            <a:r>
              <a:rPr lang="en-US" dirty="0">
                <a:cs typeface="Calibri"/>
              </a:rPr>
              <a:t>Cerebrum- large in front... cerebellum in back ….</a:t>
            </a:r>
            <a:r>
              <a:rPr lang="en-US" dirty="0"/>
              <a:t> Latin for little brain. </a:t>
            </a:r>
            <a:endParaRPr lang="en-US" dirty="0">
              <a:cs typeface="Calibri"/>
            </a:endParaRPr>
          </a:p>
        </p:txBody>
      </p:sp>
      <p:sp>
        <p:nvSpPr>
          <p:cNvPr id="4" name="Slide Number Placeholder 3"/>
          <p:cNvSpPr>
            <a:spLocks noGrp="1"/>
          </p:cNvSpPr>
          <p:nvPr>
            <p:ph type="sldNum" sz="quarter" idx="5"/>
          </p:nvPr>
        </p:nvSpPr>
        <p:spPr/>
        <p:txBody>
          <a:bodyPr/>
          <a:lstStyle/>
          <a:p>
            <a:fld id="{BF706B0B-49C8-496D-8ECF-6B9C1C7959BA}" type="slidenum">
              <a:t>5</a:t>
            </a:fld>
            <a:endParaRPr lang="en-US"/>
          </a:p>
        </p:txBody>
      </p:sp>
    </p:spTree>
    <p:extLst>
      <p:ext uri="{BB962C8B-B14F-4D97-AF65-F5344CB8AC3E}">
        <p14:creationId xmlns:p14="http://schemas.microsoft.com/office/powerpoint/2010/main" val="138215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Reaching- </a:t>
            </a:r>
            <a:endParaRPr lang="en-US" dirty="0"/>
          </a:p>
          <a:p>
            <a:pPr marL="285750" indent="-285750">
              <a:buFont typeface="Calibri"/>
              <a:buChar char="•"/>
            </a:pPr>
            <a:r>
              <a:rPr lang="en-US" dirty="0"/>
              <a:t>Limb send signals to the brain to tell it where it is in space</a:t>
            </a:r>
            <a:endParaRPr lang="en-US" dirty="0">
              <a:cs typeface="Calibri"/>
            </a:endParaRPr>
          </a:p>
          <a:p>
            <a:pPr marL="285750" indent="-285750">
              <a:buFont typeface="Calibri"/>
              <a:buChar char="•"/>
            </a:pPr>
            <a:r>
              <a:rPr lang="en-US" dirty="0"/>
              <a:t>Brain- is that where it is supposed to be?</a:t>
            </a:r>
            <a:endParaRPr lang="en-US" dirty="0">
              <a:cs typeface="Calibri"/>
            </a:endParaRPr>
          </a:p>
          <a:p>
            <a:pPr marL="285750" indent="-285750">
              <a:buFont typeface="Calibri"/>
              <a:buChar char="•"/>
            </a:pPr>
            <a:r>
              <a:rPr lang="en-US" dirty="0"/>
              <a:t>Sends motor signal to correct errors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F706B0B-49C8-496D-8ECF-6B9C1C7959BA}" type="slidenum">
              <a:t>6</a:t>
            </a:fld>
            <a:endParaRPr lang="en-US"/>
          </a:p>
        </p:txBody>
      </p:sp>
    </p:spTree>
    <p:extLst>
      <p:ext uri="{BB962C8B-B14F-4D97-AF65-F5344CB8AC3E}">
        <p14:creationId xmlns:p14="http://schemas.microsoft.com/office/powerpoint/2010/main" val="4223986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Components of Balance</a:t>
            </a:r>
          </a:p>
          <a:p>
            <a:pPr>
              <a:spcBef>
                <a:spcPts val="1000"/>
              </a:spcBef>
            </a:pPr>
            <a:r>
              <a:rPr lang="en-US" dirty="0"/>
              <a:t>- Sensory Systems</a:t>
            </a:r>
            <a:endParaRPr lang="en-US" dirty="0">
              <a:cs typeface="Calibri"/>
            </a:endParaRPr>
          </a:p>
          <a:p>
            <a:pPr>
              <a:spcBef>
                <a:spcPts val="1000"/>
              </a:spcBef>
            </a:pPr>
            <a:r>
              <a:rPr lang="en-US" dirty="0"/>
              <a:t>- Balance Strategies</a:t>
            </a:r>
            <a:endParaRPr lang="en-US" dirty="0">
              <a:cs typeface="Calibri"/>
            </a:endParaRPr>
          </a:p>
          <a:p>
            <a:pPr>
              <a:spcBef>
                <a:spcPts val="1000"/>
              </a:spcBef>
            </a:pPr>
            <a:r>
              <a:rPr lang="en-US" dirty="0"/>
              <a:t>- Muscle Weakness</a:t>
            </a:r>
            <a:endParaRPr lang="en-US" dirty="0">
              <a:cs typeface="Calibri"/>
            </a:endParaRPr>
          </a:p>
          <a:p>
            <a:pPr>
              <a:spcBef>
                <a:spcPts val="1000"/>
              </a:spcBef>
            </a:pPr>
            <a:r>
              <a:rPr lang="en-US" dirty="0"/>
              <a:t>- Fear of falling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F706B0B-49C8-496D-8ECF-6B9C1C7959BA}" type="slidenum">
              <a:t>7</a:t>
            </a:fld>
            <a:endParaRPr lang="en-US"/>
          </a:p>
        </p:txBody>
      </p:sp>
    </p:spTree>
    <p:extLst>
      <p:ext uri="{BB962C8B-B14F-4D97-AF65-F5344CB8AC3E}">
        <p14:creationId xmlns:p14="http://schemas.microsoft.com/office/powerpoint/2010/main" val="136244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Vicious Cycle </a:t>
            </a:r>
          </a:p>
        </p:txBody>
      </p:sp>
      <p:sp>
        <p:nvSpPr>
          <p:cNvPr id="4" name="Slide Number Placeholder 3"/>
          <p:cNvSpPr>
            <a:spLocks noGrp="1"/>
          </p:cNvSpPr>
          <p:nvPr>
            <p:ph type="sldNum" sz="quarter" idx="5"/>
          </p:nvPr>
        </p:nvSpPr>
        <p:spPr/>
        <p:txBody>
          <a:bodyPr/>
          <a:lstStyle/>
          <a:p>
            <a:fld id="{BF706B0B-49C8-496D-8ECF-6B9C1C7959BA}" type="slidenum">
              <a:t>10</a:t>
            </a:fld>
            <a:endParaRPr lang="en-US"/>
          </a:p>
        </p:txBody>
      </p:sp>
    </p:spTree>
    <p:extLst>
      <p:ext uri="{BB962C8B-B14F-4D97-AF65-F5344CB8AC3E}">
        <p14:creationId xmlns:p14="http://schemas.microsoft.com/office/powerpoint/2010/main" val="37559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Spent 12 minutes talking about compensatory strategies in "ataxia hacks" </a:t>
            </a:r>
          </a:p>
          <a:p>
            <a:r>
              <a:rPr lang="en-US" dirty="0">
                <a:cs typeface="Calibri"/>
              </a:rPr>
              <a:t>Therefore this presentation will spend the majority of time on remedial strategies. </a:t>
            </a:r>
          </a:p>
        </p:txBody>
      </p:sp>
      <p:sp>
        <p:nvSpPr>
          <p:cNvPr id="4" name="Slide Number Placeholder 3"/>
          <p:cNvSpPr>
            <a:spLocks noGrp="1"/>
          </p:cNvSpPr>
          <p:nvPr>
            <p:ph type="sldNum" sz="quarter" idx="5"/>
          </p:nvPr>
        </p:nvSpPr>
        <p:spPr/>
        <p:txBody>
          <a:bodyPr/>
          <a:lstStyle/>
          <a:p>
            <a:fld id="{BF706B0B-49C8-496D-8ECF-6B9C1C7959BA}" type="slidenum">
              <a:t>11</a:t>
            </a:fld>
            <a:endParaRPr lang="en-US"/>
          </a:p>
        </p:txBody>
      </p:sp>
    </p:spTree>
    <p:extLst>
      <p:ext uri="{BB962C8B-B14F-4D97-AF65-F5344CB8AC3E}">
        <p14:creationId xmlns:p14="http://schemas.microsoft.com/office/powerpoint/2010/main" val="92715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Strong evidence for neuroplasticity with stroke </a:t>
            </a:r>
          </a:p>
        </p:txBody>
      </p:sp>
      <p:sp>
        <p:nvSpPr>
          <p:cNvPr id="4" name="Slide Number Placeholder 3"/>
          <p:cNvSpPr>
            <a:spLocks noGrp="1"/>
          </p:cNvSpPr>
          <p:nvPr>
            <p:ph type="sldNum" sz="quarter" idx="5"/>
          </p:nvPr>
        </p:nvSpPr>
        <p:spPr/>
        <p:txBody>
          <a:bodyPr/>
          <a:lstStyle/>
          <a:p>
            <a:fld id="{BF706B0B-49C8-496D-8ECF-6B9C1C7959BA}" type="slidenum">
              <a:rPr lang="en-US"/>
              <a:t>16</a:t>
            </a:fld>
            <a:endParaRPr lang="en-US"/>
          </a:p>
        </p:txBody>
      </p:sp>
    </p:spTree>
    <p:extLst>
      <p:ext uri="{BB962C8B-B14F-4D97-AF65-F5344CB8AC3E}">
        <p14:creationId xmlns:p14="http://schemas.microsoft.com/office/powerpoint/2010/main" val="2715371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16 progressive ataxias- found gains! </a:t>
            </a:r>
          </a:p>
          <a:p>
            <a:r>
              <a:rPr lang="en-US" dirty="0">
                <a:cs typeface="Calibri"/>
              </a:rPr>
              <a:t>One of many studies I will show you </a:t>
            </a:r>
          </a:p>
        </p:txBody>
      </p:sp>
      <p:sp>
        <p:nvSpPr>
          <p:cNvPr id="4" name="Slide Number Placeholder 3"/>
          <p:cNvSpPr>
            <a:spLocks noGrp="1"/>
          </p:cNvSpPr>
          <p:nvPr>
            <p:ph type="sldNum" sz="quarter" idx="5"/>
          </p:nvPr>
        </p:nvSpPr>
        <p:spPr/>
        <p:txBody>
          <a:bodyPr/>
          <a:lstStyle/>
          <a:p>
            <a:fld id="{BF706B0B-49C8-496D-8ECF-6B9C1C7959BA}" type="slidenum">
              <a:rPr lang="en-US"/>
              <a:t>18</a:t>
            </a:fld>
            <a:endParaRPr lang="en-US"/>
          </a:p>
        </p:txBody>
      </p:sp>
    </p:spTree>
    <p:extLst>
      <p:ext uri="{BB962C8B-B14F-4D97-AF65-F5344CB8AC3E}">
        <p14:creationId xmlns:p14="http://schemas.microsoft.com/office/powerpoint/2010/main" val="1076436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2980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253140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14154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dirty="0"/>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2221011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96220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2/21/2022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9051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2/21/2022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090362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07045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26149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07765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8376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796027F-7875-4030-9381-8BD8C4F21935}"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26980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85806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796027F-7875-4030-9381-8BD8C4F21935}" type="datetimeFigureOut">
              <a:rPr lang="en-US" dirty="0"/>
              <a:t>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0259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796027F-7875-4030-9381-8BD8C4F21935}" type="datetimeFigureOut">
              <a:rPr lang="en-US" dirty="0"/>
              <a:t>2/21/2022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32327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7989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227201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2/21/2022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28670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8365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2/21/2022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3184044254"/>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7.png"/><Relationship Id="rId4" Type="http://schemas.openxmlformats.org/officeDocument/2006/relationships/customXml" Target="../ink/ink1.xml"/><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jpeg"/></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 Id="rId5" Type="http://schemas.openxmlformats.org/officeDocument/2006/relationships/image" Target="../media/image55.jpeg"/><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8.xml"/><Relationship Id="rId5" Type="http://schemas.openxmlformats.org/officeDocument/2006/relationships/image" Target="../media/image59.jpeg"/><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doi.org/10.1093/ptj/77.5.534"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340" y="412261"/>
            <a:ext cx="11326580" cy="3329581"/>
          </a:xfrm>
        </p:spPr>
        <p:txBody>
          <a:bodyPr/>
          <a:lstStyle/>
          <a:p>
            <a:pPr algn="ctr"/>
            <a:r>
              <a:rPr lang="en-US" sz="5400" dirty="0"/>
              <a:t>Balance and Fall Prevention  in Cerebellar Ataxia</a:t>
            </a:r>
          </a:p>
        </p:txBody>
      </p:sp>
      <p:sp>
        <p:nvSpPr>
          <p:cNvPr id="3" name="Subtitle 2"/>
          <p:cNvSpPr>
            <a:spLocks noGrp="1"/>
          </p:cNvSpPr>
          <p:nvPr>
            <p:ph type="subTitle" idx="1"/>
          </p:nvPr>
        </p:nvSpPr>
        <p:spPr/>
        <p:txBody>
          <a:bodyPr/>
          <a:lstStyle/>
          <a:p>
            <a:r>
              <a:rPr lang="en-US" sz="4000" dirty="0"/>
              <a:t>Elizabeth </a:t>
            </a:r>
            <a:r>
              <a:rPr lang="en-US" sz="4000" dirty="0" err="1"/>
              <a:t>foss</a:t>
            </a:r>
            <a:r>
              <a:rPr lang="en-US" sz="4000" dirty="0"/>
              <a:t> OTR/l</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D60B-1A98-4A08-995B-FC566A3372D9}"/>
              </a:ext>
            </a:extLst>
          </p:cNvPr>
          <p:cNvSpPr>
            <a:spLocks noGrp="1"/>
          </p:cNvSpPr>
          <p:nvPr>
            <p:ph type="title"/>
          </p:nvPr>
        </p:nvSpPr>
        <p:spPr/>
        <p:txBody>
          <a:bodyPr/>
          <a:lstStyle/>
          <a:p>
            <a:r>
              <a:rPr lang="en-US" b="1" dirty="0">
                <a:ea typeface="+mj-lt"/>
                <a:cs typeface="+mj-lt"/>
              </a:rPr>
              <a:t>Fear of Falling!</a:t>
            </a:r>
            <a:endParaRPr lang="en-US" dirty="0"/>
          </a:p>
        </p:txBody>
      </p:sp>
      <p:sp>
        <p:nvSpPr>
          <p:cNvPr id="3" name="Content Placeholder 2">
            <a:extLst>
              <a:ext uri="{FF2B5EF4-FFF2-40B4-BE49-F238E27FC236}">
                <a16:creationId xmlns:a16="http://schemas.microsoft.com/office/drawing/2014/main" id="{7D4C827D-CAD4-425D-AE34-B172B12A4D4C}"/>
              </a:ext>
            </a:extLst>
          </p:cNvPr>
          <p:cNvSpPr>
            <a:spLocks noGrp="1"/>
          </p:cNvSpPr>
          <p:nvPr>
            <p:ph idx="1"/>
          </p:nvPr>
        </p:nvSpPr>
        <p:spPr>
          <a:xfrm>
            <a:off x="1103312" y="2052918"/>
            <a:ext cx="8958086" cy="466300"/>
          </a:xfrm>
        </p:spPr>
        <p:txBody>
          <a:bodyPr vert="horz" lIns="91440" tIns="45720" rIns="91440" bIns="45720" rtlCol="0" anchor="t">
            <a:normAutofit/>
          </a:bodyPr>
          <a:lstStyle/>
          <a:p>
            <a:pPr marL="0" indent="0">
              <a:buNone/>
            </a:pPr>
            <a:endParaRPr lang="en-US" b="1" dirty="0">
              <a:ea typeface="+mj-lt"/>
              <a:cs typeface="+mj-lt"/>
            </a:endParaRPr>
          </a:p>
          <a:p>
            <a:pPr>
              <a:buClr>
                <a:srgbClr val="EF53A5"/>
              </a:buClr>
            </a:pPr>
            <a:endParaRPr lang="en-US" b="1" dirty="0">
              <a:ea typeface="+mj-lt"/>
              <a:cs typeface="+mj-lt"/>
            </a:endParaRPr>
          </a:p>
          <a:p>
            <a:pPr>
              <a:buClr>
                <a:srgbClr val="EF53A5"/>
              </a:buClr>
            </a:pPr>
            <a:endParaRPr lang="en-US" dirty="0"/>
          </a:p>
        </p:txBody>
      </p:sp>
      <p:sp>
        <p:nvSpPr>
          <p:cNvPr id="5" name="Oval 4">
            <a:extLst>
              <a:ext uri="{FF2B5EF4-FFF2-40B4-BE49-F238E27FC236}">
                <a16:creationId xmlns:a16="http://schemas.microsoft.com/office/drawing/2014/main" id="{FB8E15BB-853A-4093-A3AF-BB105E85EFE3}"/>
              </a:ext>
            </a:extLst>
          </p:cNvPr>
          <p:cNvSpPr/>
          <p:nvPr/>
        </p:nvSpPr>
        <p:spPr>
          <a:xfrm>
            <a:off x="4015220" y="2052493"/>
            <a:ext cx="3544454" cy="3174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B573E1-E308-43C8-9F70-4EF88525D127}"/>
              </a:ext>
            </a:extLst>
          </p:cNvPr>
          <p:cNvSpPr txBox="1"/>
          <p:nvPr/>
        </p:nvSpPr>
        <p:spPr>
          <a:xfrm>
            <a:off x="4282786" y="1419513"/>
            <a:ext cx="419792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Fear of Falling </a:t>
            </a:r>
          </a:p>
        </p:txBody>
      </p:sp>
      <p:sp>
        <p:nvSpPr>
          <p:cNvPr id="7" name="TextBox 6">
            <a:extLst>
              <a:ext uri="{FF2B5EF4-FFF2-40B4-BE49-F238E27FC236}">
                <a16:creationId xmlns:a16="http://schemas.microsoft.com/office/drawing/2014/main" id="{B8D6FAA2-518B-459A-AB42-1B85D6B96EDF}"/>
              </a:ext>
            </a:extLst>
          </p:cNvPr>
          <p:cNvSpPr txBox="1"/>
          <p:nvPr/>
        </p:nvSpPr>
        <p:spPr>
          <a:xfrm>
            <a:off x="7600661" y="3132570"/>
            <a:ext cx="42441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Less Physical Activity</a:t>
            </a:r>
          </a:p>
        </p:txBody>
      </p:sp>
      <p:sp>
        <p:nvSpPr>
          <p:cNvPr id="8" name="TextBox 7">
            <a:extLst>
              <a:ext uri="{FF2B5EF4-FFF2-40B4-BE49-F238E27FC236}">
                <a16:creationId xmlns:a16="http://schemas.microsoft.com/office/drawing/2014/main" id="{47DAFE00-E247-4FEA-BF58-CEE59CFE23A8}"/>
              </a:ext>
            </a:extLst>
          </p:cNvPr>
          <p:cNvSpPr txBox="1"/>
          <p:nvPr/>
        </p:nvSpPr>
        <p:spPr>
          <a:xfrm>
            <a:off x="2882901" y="5330536"/>
            <a:ext cx="59759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Increased </a:t>
            </a:r>
          </a:p>
          <a:p>
            <a:r>
              <a:rPr lang="en-US" sz="3200" dirty="0"/>
              <a:t>Weakness and Unsteadiness </a:t>
            </a:r>
            <a:endParaRPr lang="en-US" dirty="0"/>
          </a:p>
        </p:txBody>
      </p:sp>
      <p:sp>
        <p:nvSpPr>
          <p:cNvPr id="9" name="TextBox 8">
            <a:extLst>
              <a:ext uri="{FF2B5EF4-FFF2-40B4-BE49-F238E27FC236}">
                <a16:creationId xmlns:a16="http://schemas.microsoft.com/office/drawing/2014/main" id="{7BC6560B-7038-4C6F-BA8B-B48DC142189D}"/>
              </a:ext>
            </a:extLst>
          </p:cNvPr>
          <p:cNvSpPr txBox="1"/>
          <p:nvPr/>
        </p:nvSpPr>
        <p:spPr>
          <a:xfrm>
            <a:off x="393412" y="3187412"/>
            <a:ext cx="362065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Increased Risk for</a:t>
            </a:r>
          </a:p>
          <a:p>
            <a:pPr algn="ctr"/>
            <a:r>
              <a:rPr lang="en-US" sz="3200" dirty="0"/>
              <a:t>Falling</a:t>
            </a:r>
          </a:p>
        </p:txBody>
      </p:sp>
      <p:sp>
        <p:nvSpPr>
          <p:cNvPr id="10" name="Arrow: Right 9">
            <a:extLst>
              <a:ext uri="{FF2B5EF4-FFF2-40B4-BE49-F238E27FC236}">
                <a16:creationId xmlns:a16="http://schemas.microsoft.com/office/drawing/2014/main" id="{E4444B74-CF42-46FA-9BF4-4811E61FB243}"/>
              </a:ext>
            </a:extLst>
          </p:cNvPr>
          <p:cNvSpPr/>
          <p:nvPr/>
        </p:nvSpPr>
        <p:spPr>
          <a:xfrm rot="2100000">
            <a:off x="7251324" y="1886874"/>
            <a:ext cx="1524000" cy="727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7216BADD-8F81-49E7-A65C-0ED0331651B7}"/>
              </a:ext>
            </a:extLst>
          </p:cNvPr>
          <p:cNvSpPr/>
          <p:nvPr/>
        </p:nvSpPr>
        <p:spPr>
          <a:xfrm rot="2280000">
            <a:off x="7834061" y="3852505"/>
            <a:ext cx="831272" cy="1547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66CD31F4-EFE0-482C-A9F2-F5275904991D}"/>
              </a:ext>
            </a:extLst>
          </p:cNvPr>
          <p:cNvSpPr/>
          <p:nvPr/>
        </p:nvSpPr>
        <p:spPr>
          <a:xfrm rot="-2100000">
            <a:off x="3073639" y="4148508"/>
            <a:ext cx="900545" cy="13623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98B5B9FB-9436-4CC7-A189-E8C6F453E1F1}"/>
              </a:ext>
            </a:extLst>
          </p:cNvPr>
          <p:cNvSpPr/>
          <p:nvPr/>
        </p:nvSpPr>
        <p:spPr>
          <a:xfrm rot="2580000">
            <a:off x="3106471" y="1726190"/>
            <a:ext cx="831272" cy="12353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6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45AE-3EBB-4239-92A6-CA9059D205FD}"/>
              </a:ext>
            </a:extLst>
          </p:cNvPr>
          <p:cNvSpPr>
            <a:spLocks noGrp="1"/>
          </p:cNvSpPr>
          <p:nvPr>
            <p:ph type="title"/>
          </p:nvPr>
        </p:nvSpPr>
        <p:spPr/>
        <p:txBody>
          <a:bodyPr/>
          <a:lstStyle/>
          <a:p>
            <a:r>
              <a:rPr lang="en-US" b="1" dirty="0">
                <a:ea typeface="+mj-lt"/>
                <a:cs typeface="+mj-lt"/>
              </a:rPr>
              <a:t>Ataxia and Falls</a:t>
            </a:r>
            <a:endParaRPr lang="en-US" dirty="0">
              <a:ea typeface="+mj-lt"/>
              <a:cs typeface="+mj-lt"/>
            </a:endParaRPr>
          </a:p>
        </p:txBody>
      </p:sp>
      <p:sp>
        <p:nvSpPr>
          <p:cNvPr id="3" name="Content Placeholder 2">
            <a:extLst>
              <a:ext uri="{FF2B5EF4-FFF2-40B4-BE49-F238E27FC236}">
                <a16:creationId xmlns:a16="http://schemas.microsoft.com/office/drawing/2014/main" id="{C4B94091-2591-491D-8C36-5BC619CAC534}"/>
              </a:ext>
            </a:extLst>
          </p:cNvPr>
          <p:cNvSpPr>
            <a:spLocks noGrp="1"/>
          </p:cNvSpPr>
          <p:nvPr>
            <p:ph idx="1"/>
          </p:nvPr>
        </p:nvSpPr>
        <p:spPr>
          <a:xfrm>
            <a:off x="641494" y="1856646"/>
            <a:ext cx="10689904" cy="4899753"/>
          </a:xfrm>
        </p:spPr>
        <p:txBody>
          <a:bodyPr vert="horz" lIns="91440" tIns="45720" rIns="91440" bIns="45720" rtlCol="0" anchor="t">
            <a:normAutofit/>
          </a:bodyPr>
          <a:lstStyle/>
          <a:p>
            <a:r>
              <a:rPr lang="en-US" sz="3200" dirty="0">
                <a:ea typeface="+mj-lt"/>
                <a:cs typeface="+mj-lt"/>
              </a:rPr>
              <a:t>So what can we do about this prevalence? </a:t>
            </a:r>
          </a:p>
          <a:p>
            <a:pPr>
              <a:buClr>
                <a:srgbClr val="EF53A5"/>
              </a:buClr>
            </a:pPr>
            <a:endParaRPr lang="en-US" sz="3200" dirty="0">
              <a:ea typeface="+mj-lt"/>
              <a:cs typeface="+mj-lt"/>
            </a:endParaRPr>
          </a:p>
          <a:p>
            <a:pPr>
              <a:buClr>
                <a:srgbClr val="EF53A5"/>
              </a:buClr>
            </a:pPr>
            <a:r>
              <a:rPr lang="en-US" sz="3200" b="1" dirty="0">
                <a:ea typeface="+mj-lt"/>
                <a:cs typeface="+mj-lt"/>
              </a:rPr>
              <a:t>Remediation</a:t>
            </a:r>
            <a:r>
              <a:rPr lang="en-US" sz="3200" dirty="0">
                <a:ea typeface="+mj-lt"/>
                <a:cs typeface="+mj-lt"/>
              </a:rPr>
              <a:t>- interventions to restore impairments</a:t>
            </a:r>
            <a:endParaRPr lang="en-US"/>
          </a:p>
          <a:p>
            <a:pPr>
              <a:buClr>
                <a:srgbClr val="EF53A5"/>
              </a:buClr>
            </a:pPr>
            <a:endParaRPr lang="en-US" sz="3200" dirty="0">
              <a:ea typeface="+mj-lt"/>
              <a:cs typeface="+mj-lt"/>
            </a:endParaRPr>
          </a:p>
          <a:p>
            <a:pPr>
              <a:buClr>
                <a:srgbClr val="EF53A5"/>
              </a:buClr>
            </a:pPr>
            <a:r>
              <a:rPr lang="en-US" sz="3200" b="1" dirty="0"/>
              <a:t>Compensation- </a:t>
            </a:r>
            <a:r>
              <a:rPr lang="en-US" sz="3200" dirty="0"/>
              <a:t>interventions to offset the problem- strategies to live life despite balance impairments</a:t>
            </a:r>
          </a:p>
          <a:p>
            <a:pPr>
              <a:buClr>
                <a:srgbClr val="EF53A5"/>
              </a:buClr>
            </a:pPr>
            <a:endParaRPr lang="en-US" sz="3200" dirty="0"/>
          </a:p>
          <a:p>
            <a:pPr>
              <a:buClr>
                <a:srgbClr val="EF53A5"/>
              </a:buClr>
            </a:pPr>
            <a:endParaRPr lang="en-US" dirty="0"/>
          </a:p>
        </p:txBody>
      </p:sp>
    </p:spTree>
    <p:extLst>
      <p:ext uri="{BB962C8B-B14F-4D97-AF65-F5344CB8AC3E}">
        <p14:creationId xmlns:p14="http://schemas.microsoft.com/office/powerpoint/2010/main" val="967501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A8FAB6-9B9B-43C1-993D-8CBA8A898E0F}"/>
              </a:ext>
            </a:extLst>
          </p:cNvPr>
          <p:cNvSpPr>
            <a:spLocks noGrp="1"/>
          </p:cNvSpPr>
          <p:nvPr>
            <p:ph idx="1"/>
          </p:nvPr>
        </p:nvSpPr>
        <p:spPr>
          <a:xfrm>
            <a:off x="987857" y="2214554"/>
            <a:ext cx="10505177" cy="4195481"/>
          </a:xfrm>
        </p:spPr>
        <p:txBody>
          <a:bodyPr vert="horz" lIns="91440" tIns="45720" rIns="91440" bIns="45720" rtlCol="0" anchor="t">
            <a:normAutofit/>
          </a:bodyPr>
          <a:lstStyle/>
          <a:p>
            <a:pPr marL="0" indent="0">
              <a:buNone/>
            </a:pPr>
            <a:endParaRPr lang="en-US" sz="4400" b="1" dirty="0">
              <a:ea typeface="+mj-lt"/>
              <a:cs typeface="+mj-lt"/>
            </a:endParaRPr>
          </a:p>
          <a:p>
            <a:pPr marL="0" indent="0">
              <a:buNone/>
            </a:pPr>
            <a:r>
              <a:rPr lang="en-US" sz="4400" b="1" dirty="0">
                <a:ea typeface="+mj-lt"/>
                <a:cs typeface="+mj-lt"/>
              </a:rPr>
              <a:t>What can we do to "fix" the problem?</a:t>
            </a:r>
            <a:endParaRPr lang="en-US" sz="4400" dirty="0">
              <a:ea typeface="+mj-lt"/>
              <a:cs typeface="+mj-lt"/>
            </a:endParaRPr>
          </a:p>
        </p:txBody>
      </p:sp>
      <p:sp>
        <p:nvSpPr>
          <p:cNvPr id="5" name="Title 4">
            <a:extLst>
              <a:ext uri="{FF2B5EF4-FFF2-40B4-BE49-F238E27FC236}">
                <a16:creationId xmlns:a16="http://schemas.microsoft.com/office/drawing/2014/main" id="{AC293601-872A-42CA-9E40-AE440BE95C67}"/>
              </a:ext>
            </a:extLst>
          </p:cNvPr>
          <p:cNvSpPr>
            <a:spLocks noGrp="1"/>
          </p:cNvSpPr>
          <p:nvPr>
            <p:ph type="title"/>
          </p:nvPr>
        </p:nvSpPr>
        <p:spPr>
          <a:xfrm>
            <a:off x="3567111" y="1711173"/>
            <a:ext cx="9404723" cy="1400530"/>
          </a:xfrm>
        </p:spPr>
        <p:txBody>
          <a:bodyPr/>
          <a:lstStyle/>
          <a:p>
            <a:r>
              <a:rPr lang="en-US" sz="5400" b="1" dirty="0"/>
              <a:t>Remediation</a:t>
            </a:r>
            <a:endParaRPr lang="en-US" sz="5400" dirty="0"/>
          </a:p>
        </p:txBody>
      </p:sp>
    </p:spTree>
    <p:extLst>
      <p:ext uri="{BB962C8B-B14F-4D97-AF65-F5344CB8AC3E}">
        <p14:creationId xmlns:p14="http://schemas.microsoft.com/office/powerpoint/2010/main" val="159751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7F2B-0170-4432-9620-395BBA90B54C}"/>
              </a:ext>
            </a:extLst>
          </p:cNvPr>
          <p:cNvSpPr>
            <a:spLocks noGrp="1"/>
          </p:cNvSpPr>
          <p:nvPr>
            <p:ph type="title"/>
          </p:nvPr>
        </p:nvSpPr>
        <p:spPr/>
        <p:txBody>
          <a:bodyPr/>
          <a:lstStyle/>
          <a:p>
            <a:r>
              <a:rPr lang="en-US" b="1" dirty="0">
                <a:ea typeface="+mj-lt"/>
                <a:cs typeface="+mj-lt"/>
              </a:rPr>
              <a:t>Categories of Ataxia</a:t>
            </a:r>
          </a:p>
        </p:txBody>
      </p:sp>
      <p:sp>
        <p:nvSpPr>
          <p:cNvPr id="3" name="Content Placeholder 2">
            <a:extLst>
              <a:ext uri="{FF2B5EF4-FFF2-40B4-BE49-F238E27FC236}">
                <a16:creationId xmlns:a16="http://schemas.microsoft.com/office/drawing/2014/main" id="{D78E463B-6DDE-4D47-B2DF-4E418B6D6F78}"/>
              </a:ext>
            </a:extLst>
          </p:cNvPr>
          <p:cNvSpPr>
            <a:spLocks noGrp="1"/>
          </p:cNvSpPr>
          <p:nvPr>
            <p:ph idx="1"/>
          </p:nvPr>
        </p:nvSpPr>
        <p:spPr>
          <a:xfrm>
            <a:off x="1045585" y="1487191"/>
            <a:ext cx="10470541" cy="4195481"/>
          </a:xfrm>
        </p:spPr>
        <p:txBody>
          <a:bodyPr vert="horz" lIns="91440" tIns="45720" rIns="91440" bIns="45720" rtlCol="0" anchor="t">
            <a:noAutofit/>
          </a:bodyPr>
          <a:lstStyle/>
          <a:p>
            <a:r>
              <a:rPr lang="en-US" sz="3200" b="1" dirty="0">
                <a:ea typeface="+mj-lt"/>
                <a:cs typeface="+mj-lt"/>
              </a:rPr>
              <a:t>Acquired-</a:t>
            </a:r>
            <a:r>
              <a:rPr lang="en-US" sz="3000" dirty="0">
                <a:ea typeface="+mj-lt"/>
                <a:cs typeface="+mj-lt"/>
              </a:rPr>
              <a:t> Caused by an external factor that results in damage to the brain</a:t>
            </a:r>
            <a:endParaRPr lang="en-US" sz="3000" dirty="0"/>
          </a:p>
          <a:p>
            <a:pPr lvl="1">
              <a:buClr>
                <a:srgbClr val="EF53A5"/>
              </a:buClr>
            </a:pPr>
            <a:r>
              <a:rPr lang="en-US" sz="2400" dirty="0">
                <a:ea typeface="+mj-lt"/>
                <a:cs typeface="+mj-lt"/>
              </a:rPr>
              <a:t>Some examples include:  stroke, brain injury, cancer </a:t>
            </a:r>
            <a:endParaRPr lang="en-US" sz="2400" dirty="0"/>
          </a:p>
          <a:p>
            <a:pPr>
              <a:buClr>
                <a:srgbClr val="EF53A5"/>
              </a:buClr>
            </a:pPr>
            <a:endParaRPr lang="en-US" sz="2400" dirty="0">
              <a:ea typeface="+mj-lt"/>
              <a:cs typeface="+mj-lt"/>
            </a:endParaRPr>
          </a:p>
          <a:p>
            <a:pPr>
              <a:buClr>
                <a:srgbClr val="EF53A5"/>
              </a:buClr>
            </a:pPr>
            <a:r>
              <a:rPr lang="en-US" sz="3200" b="1" dirty="0">
                <a:ea typeface="+mj-lt"/>
                <a:cs typeface="+mj-lt"/>
              </a:rPr>
              <a:t>Inherited-</a:t>
            </a:r>
            <a:r>
              <a:rPr lang="en-US" sz="2800" dirty="0">
                <a:ea typeface="+mj-lt"/>
                <a:cs typeface="+mj-lt"/>
              </a:rPr>
              <a:t> </a:t>
            </a:r>
            <a:r>
              <a:rPr lang="en-US" sz="3000" dirty="0">
                <a:ea typeface="+mj-lt"/>
                <a:cs typeface="+mj-lt"/>
              </a:rPr>
              <a:t>Caused by an internal factor with a genetic component that results in a degeneration of the brain. </a:t>
            </a:r>
          </a:p>
          <a:p>
            <a:pPr lvl="1">
              <a:buClr>
                <a:srgbClr val="EF53A5"/>
              </a:buClr>
            </a:pPr>
            <a:r>
              <a:rPr lang="en-US" sz="2400" dirty="0">
                <a:ea typeface="+mj-lt"/>
                <a:cs typeface="+mj-lt"/>
              </a:rPr>
              <a:t>Many types- however many unknown types as well  </a:t>
            </a:r>
            <a:endParaRPr lang="en-US" sz="2400"/>
          </a:p>
          <a:p>
            <a:pPr>
              <a:buClr>
                <a:srgbClr val="EF53A5"/>
              </a:buClr>
            </a:pPr>
            <a:endParaRPr lang="en-US" dirty="0"/>
          </a:p>
        </p:txBody>
      </p:sp>
    </p:spTree>
    <p:extLst>
      <p:ext uri="{BB962C8B-B14F-4D97-AF65-F5344CB8AC3E}">
        <p14:creationId xmlns:p14="http://schemas.microsoft.com/office/powerpoint/2010/main" val="379334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7AD3E9-4079-4172-BE8D-B22E068BA9D5}"/>
              </a:ext>
            </a:extLst>
          </p:cNvPr>
          <p:cNvSpPr>
            <a:spLocks noGrp="1"/>
          </p:cNvSpPr>
          <p:nvPr>
            <p:ph idx="1"/>
          </p:nvPr>
        </p:nvSpPr>
        <p:spPr>
          <a:xfrm>
            <a:off x="-155472" y="2164084"/>
            <a:ext cx="12294722" cy="4195481"/>
          </a:xfrm>
        </p:spPr>
        <p:txBody>
          <a:bodyPr vert="horz" lIns="91440" tIns="45720" rIns="91440" bIns="45720" rtlCol="0" anchor="t">
            <a:normAutofit/>
          </a:bodyPr>
          <a:lstStyle/>
          <a:p>
            <a:pPr marL="0" indent="0" algn="ctr">
              <a:buNone/>
            </a:pPr>
            <a:r>
              <a:rPr lang="en-US" sz="4400" dirty="0"/>
              <a:t>Can Exercise improve balance in </a:t>
            </a:r>
            <a:endParaRPr lang="en-US"/>
          </a:p>
          <a:p>
            <a:pPr marL="0" indent="0" algn="ctr">
              <a:buNone/>
            </a:pPr>
            <a:r>
              <a:rPr lang="en-US" sz="4400" dirty="0">
                <a:ea typeface="+mj-lt"/>
                <a:cs typeface="+mj-lt"/>
              </a:rPr>
              <a:t>Acquired </a:t>
            </a:r>
            <a:r>
              <a:rPr lang="en-US" sz="4400" dirty="0"/>
              <a:t>Ataxia? </a:t>
            </a:r>
            <a:endParaRPr lang="en-US" dirty="0"/>
          </a:p>
        </p:txBody>
      </p:sp>
    </p:spTree>
    <p:extLst>
      <p:ext uri="{BB962C8B-B14F-4D97-AF65-F5344CB8AC3E}">
        <p14:creationId xmlns:p14="http://schemas.microsoft.com/office/powerpoint/2010/main" val="395153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8E463B-6DDE-4D47-B2DF-4E418B6D6F78}"/>
              </a:ext>
            </a:extLst>
          </p:cNvPr>
          <p:cNvSpPr>
            <a:spLocks noGrp="1"/>
          </p:cNvSpPr>
          <p:nvPr>
            <p:ph idx="1"/>
          </p:nvPr>
        </p:nvSpPr>
        <p:spPr>
          <a:xfrm>
            <a:off x="966949" y="3168335"/>
            <a:ext cx="10470541" cy="2823882"/>
          </a:xfrm>
        </p:spPr>
        <p:txBody>
          <a:bodyPr vert="horz" lIns="91440" tIns="45720" rIns="91440" bIns="45720" rtlCol="0" anchor="t">
            <a:noAutofit/>
          </a:bodyPr>
          <a:lstStyle/>
          <a:p>
            <a:pPr>
              <a:lnSpc>
                <a:spcPct val="170000"/>
              </a:lnSpc>
              <a:buClr>
                <a:srgbClr val="EF53A5"/>
              </a:buClr>
            </a:pPr>
            <a:r>
              <a:rPr lang="en-US" sz="2800" b="1" dirty="0">
                <a:ea typeface="+mj-lt"/>
                <a:cs typeface="+mj-lt"/>
              </a:rPr>
              <a:t>Neuroplasticity</a:t>
            </a:r>
            <a:endParaRPr lang="en-US" sz="2800" dirty="0">
              <a:ea typeface="+mj-lt"/>
              <a:cs typeface="+mj-lt"/>
            </a:endParaRPr>
          </a:p>
          <a:p>
            <a:pPr lvl="1">
              <a:buClr>
                <a:srgbClr val="EF53A5"/>
              </a:buClr>
            </a:pPr>
            <a:r>
              <a:rPr lang="en-US" sz="2800" dirty="0"/>
              <a:t>Brains ability to grow new neural networks through growth and reorganization</a:t>
            </a:r>
            <a:endParaRPr lang="en-US" sz="2800">
              <a:ea typeface="+mj-lt"/>
              <a:cs typeface="+mj-lt"/>
            </a:endParaRPr>
          </a:p>
          <a:p>
            <a:pPr lvl="1">
              <a:lnSpc>
                <a:spcPct val="170000"/>
              </a:lnSpc>
              <a:buClr>
                <a:srgbClr val="EF53A5"/>
              </a:buClr>
            </a:pPr>
            <a:r>
              <a:rPr lang="en-US" sz="2800" dirty="0"/>
              <a:t>Create new connections!</a:t>
            </a:r>
            <a:endParaRPr lang="en-US" sz="2800">
              <a:ea typeface="+mj-lt"/>
              <a:cs typeface="+mj-lt"/>
            </a:endParaRPr>
          </a:p>
          <a:p>
            <a:pPr>
              <a:buClr>
                <a:srgbClr val="EF53A5"/>
              </a:buClr>
            </a:pPr>
            <a:endParaRPr lang="en-US" sz="2800" dirty="0"/>
          </a:p>
          <a:p>
            <a:pPr>
              <a:buClr>
                <a:srgbClr val="EF53A5"/>
              </a:buClr>
            </a:pPr>
            <a:endParaRPr lang="en-US" dirty="0"/>
          </a:p>
        </p:txBody>
      </p:sp>
      <p:sp>
        <p:nvSpPr>
          <p:cNvPr id="4" name="TextBox 3">
            <a:extLst>
              <a:ext uri="{FF2B5EF4-FFF2-40B4-BE49-F238E27FC236}">
                <a16:creationId xmlns:a16="http://schemas.microsoft.com/office/drawing/2014/main" id="{AF7BA436-41E0-4ACE-A05A-CCCD8FC56A12}"/>
              </a:ext>
            </a:extLst>
          </p:cNvPr>
          <p:cNvSpPr txBox="1"/>
          <p:nvPr/>
        </p:nvSpPr>
        <p:spPr>
          <a:xfrm>
            <a:off x="1730829" y="947057"/>
            <a:ext cx="905691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dirty="0"/>
              <a:t>YES!!!</a:t>
            </a:r>
          </a:p>
          <a:p>
            <a:pPr algn="ctr"/>
            <a:r>
              <a:rPr lang="en-US" sz="3600" b="1" dirty="0"/>
              <a:t>Exercise CAN help Acquired Ataxia </a:t>
            </a:r>
          </a:p>
        </p:txBody>
      </p:sp>
    </p:spTree>
    <p:extLst>
      <p:ext uri="{BB962C8B-B14F-4D97-AF65-F5344CB8AC3E}">
        <p14:creationId xmlns:p14="http://schemas.microsoft.com/office/powerpoint/2010/main" val="347253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a:xfrm>
            <a:off x="646111" y="452718"/>
            <a:ext cx="11332813" cy="1400530"/>
          </a:xfrm>
        </p:spPr>
        <p:txBody>
          <a:bodyPr/>
          <a:lstStyle/>
          <a:p>
            <a:r>
              <a:rPr lang="en-US" dirty="0">
                <a:ea typeface="+mj-lt"/>
                <a:cs typeface="+mj-lt"/>
              </a:rPr>
              <a:t>Exercise and Acquired Ataxias </a:t>
            </a:r>
            <a:endParaRPr lang="en-US" dirty="0"/>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729417" y="1900163"/>
            <a:ext cx="10320449" cy="4680390"/>
          </a:xfrm>
        </p:spPr>
        <p:txBody>
          <a:bodyPr vert="horz" lIns="91440" tIns="45720" rIns="91440" bIns="45720" rtlCol="0" anchor="t">
            <a:normAutofit lnSpcReduction="10000"/>
          </a:bodyPr>
          <a:lstStyle/>
          <a:p>
            <a:pPr marL="457200" lvl="1" indent="0">
              <a:buClr>
                <a:srgbClr val="B31166">
                  <a:lumMod val="60000"/>
                  <a:lumOff val="40000"/>
                </a:srgbClr>
              </a:buClr>
              <a:buNone/>
            </a:pPr>
            <a:r>
              <a:rPr lang="en-US" sz="3200" b="1" dirty="0"/>
              <a:t>"Functional recovery after rehabilitation for cerebellar</a:t>
            </a:r>
            <a:r>
              <a:rPr lang="en-US" sz="3200" b="1" dirty="0">
                <a:ea typeface="+mj-lt"/>
                <a:cs typeface="+mj-lt"/>
              </a:rPr>
              <a:t> stroke"</a:t>
            </a:r>
            <a:endParaRPr lang="en-US" sz="3200" dirty="0">
              <a:ea typeface="+mj-lt"/>
              <a:cs typeface="+mj-lt"/>
            </a:endParaRPr>
          </a:p>
          <a:p>
            <a:pPr marL="457200" lvl="1" indent="0">
              <a:buNone/>
            </a:pPr>
            <a:r>
              <a:rPr lang="en-US" sz="1400" dirty="0">
                <a:ea typeface="+mj-lt"/>
                <a:cs typeface="+mj-lt"/>
              </a:rPr>
              <a:t>Kelly PJ, Stein J, Shafqat S, Eskey C, Doherty D, Chang Y, </a:t>
            </a:r>
            <a:r>
              <a:rPr lang="en-US" sz="1400" dirty="0" err="1">
                <a:ea typeface="+mj-lt"/>
                <a:cs typeface="+mj-lt"/>
              </a:rPr>
              <a:t>Kurina</a:t>
            </a:r>
            <a:r>
              <a:rPr lang="en-US" sz="1400" dirty="0">
                <a:ea typeface="+mj-lt"/>
                <a:cs typeface="+mj-lt"/>
              </a:rPr>
              <a:t> A, Furie KL. Functional recovery after rehabilitation for cerebellar stroke. Stroke. 2001 Feb;32(2):530-4. </a:t>
            </a:r>
            <a:r>
              <a:rPr lang="en-US" sz="1400" dirty="0" err="1">
                <a:ea typeface="+mj-lt"/>
                <a:cs typeface="+mj-lt"/>
              </a:rPr>
              <a:t>doi</a:t>
            </a:r>
            <a:r>
              <a:rPr lang="en-US" sz="1400" dirty="0">
                <a:ea typeface="+mj-lt"/>
                <a:cs typeface="+mj-lt"/>
              </a:rPr>
              <a:t>: 10.1161/01.str.32.2.530. PMID: 11157193.</a:t>
            </a:r>
            <a:endParaRPr lang="en-US" sz="1400" dirty="0"/>
          </a:p>
          <a:p>
            <a:pPr marL="457200" lvl="1" indent="0">
              <a:buNone/>
            </a:pPr>
            <a:endParaRPr lang="en-US" sz="3200" b="1" dirty="0">
              <a:ea typeface="+mj-lt"/>
              <a:cs typeface="+mj-lt"/>
            </a:endParaRPr>
          </a:p>
          <a:p>
            <a:pPr>
              <a:buClr>
                <a:srgbClr val="EF53A5"/>
              </a:buClr>
            </a:pPr>
            <a:r>
              <a:rPr lang="en-US" sz="3200" dirty="0">
                <a:ea typeface="+mj-lt"/>
                <a:cs typeface="+mj-lt"/>
              </a:rPr>
              <a:t>"</a:t>
            </a:r>
            <a:r>
              <a:rPr lang="en-US" sz="3200" u="sng" dirty="0">
                <a:ea typeface="+mj-lt"/>
                <a:cs typeface="+mj-lt"/>
              </a:rPr>
              <a:t>Substantial improvement</a:t>
            </a:r>
            <a:r>
              <a:rPr lang="en-US" sz="3200" dirty="0">
                <a:ea typeface="+mj-lt"/>
                <a:cs typeface="+mj-lt"/>
              </a:rPr>
              <a:t> of mean FIM score frequently occurs after rehabilitation after cerebellar infarction"</a:t>
            </a:r>
            <a:endParaRPr lang="en-US" dirty="0"/>
          </a:p>
          <a:p>
            <a:pPr lvl="1">
              <a:buClr>
                <a:srgbClr val="EF53A5"/>
              </a:buClr>
            </a:pPr>
            <a:endParaRPr lang="en-US" sz="1000" dirty="0">
              <a:ea typeface="+mj-lt"/>
              <a:cs typeface="+mj-lt"/>
            </a:endParaRPr>
          </a:p>
          <a:p>
            <a:pPr>
              <a:buNone/>
            </a:pPr>
            <a:br>
              <a:rPr lang="en-US" dirty="0">
                <a:ea typeface="+mj-lt"/>
                <a:cs typeface="+mj-lt"/>
              </a:rPr>
            </a:br>
            <a:endParaRPr lang="en-US" dirty="0">
              <a:ea typeface="+mj-lt"/>
              <a:cs typeface="+mj-lt"/>
            </a:endParaRPr>
          </a:p>
          <a:p>
            <a:pPr marL="0" indent="0">
              <a:buNone/>
            </a:pPr>
            <a:endParaRPr lang="en-US" dirty="0"/>
          </a:p>
          <a:p>
            <a:pPr marL="0" indent="0">
              <a:buClr>
                <a:srgbClr val="EF53A5"/>
              </a:buClr>
              <a:buNone/>
            </a:pPr>
            <a:endParaRPr lang="en-US" dirty="0"/>
          </a:p>
        </p:txBody>
      </p:sp>
    </p:spTree>
    <p:extLst>
      <p:ext uri="{BB962C8B-B14F-4D97-AF65-F5344CB8AC3E}">
        <p14:creationId xmlns:p14="http://schemas.microsoft.com/office/powerpoint/2010/main" val="199921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7AD3E9-4079-4172-BE8D-B22E068BA9D5}"/>
              </a:ext>
            </a:extLst>
          </p:cNvPr>
          <p:cNvSpPr>
            <a:spLocks noGrp="1"/>
          </p:cNvSpPr>
          <p:nvPr>
            <p:ph idx="1"/>
          </p:nvPr>
        </p:nvSpPr>
        <p:spPr>
          <a:xfrm>
            <a:off x="-144586" y="1979027"/>
            <a:ext cx="12294722" cy="4195481"/>
          </a:xfrm>
        </p:spPr>
        <p:txBody>
          <a:bodyPr vert="horz" lIns="91440" tIns="45720" rIns="91440" bIns="45720" rtlCol="0" anchor="t">
            <a:normAutofit/>
          </a:bodyPr>
          <a:lstStyle/>
          <a:p>
            <a:pPr marL="0" indent="0" algn="ctr">
              <a:buNone/>
            </a:pPr>
            <a:r>
              <a:rPr lang="en-US" sz="4400" dirty="0"/>
              <a:t>Can Exercise improve balance in </a:t>
            </a:r>
            <a:endParaRPr lang="en-US"/>
          </a:p>
          <a:p>
            <a:pPr marL="0" indent="0" algn="ctr">
              <a:buNone/>
            </a:pPr>
            <a:r>
              <a:rPr lang="en-US" sz="4400" dirty="0">
                <a:ea typeface="+mj-lt"/>
                <a:cs typeface="+mj-lt"/>
              </a:rPr>
              <a:t>Progressive and Degenerative </a:t>
            </a:r>
            <a:r>
              <a:rPr lang="en-US" sz="4400" dirty="0"/>
              <a:t>Ataxia? </a:t>
            </a:r>
            <a:endParaRPr lang="en-US" dirty="0"/>
          </a:p>
        </p:txBody>
      </p:sp>
    </p:spTree>
    <p:extLst>
      <p:ext uri="{BB962C8B-B14F-4D97-AF65-F5344CB8AC3E}">
        <p14:creationId xmlns:p14="http://schemas.microsoft.com/office/powerpoint/2010/main" val="3596802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719872" y="4383383"/>
            <a:ext cx="11140176" cy="4680390"/>
          </a:xfrm>
        </p:spPr>
        <p:txBody>
          <a:bodyPr vert="horz" lIns="91440" tIns="45720" rIns="91440" bIns="45720" rtlCol="0" anchor="t">
            <a:normAutofit/>
          </a:bodyPr>
          <a:lstStyle/>
          <a:p>
            <a:pPr>
              <a:buClr>
                <a:srgbClr val="EF53A5"/>
              </a:buClr>
            </a:pPr>
            <a:endParaRPr lang="en-US" dirty="0">
              <a:ea typeface="+mj-lt"/>
              <a:cs typeface="+mj-lt"/>
            </a:endParaRPr>
          </a:p>
          <a:p>
            <a:pPr>
              <a:buClr>
                <a:srgbClr val="EF53A5"/>
              </a:buClr>
            </a:pPr>
            <a:endParaRPr lang="en-US" sz="2800" dirty="0">
              <a:ea typeface="+mj-lt"/>
              <a:cs typeface="+mj-lt"/>
            </a:endParaRPr>
          </a:p>
          <a:p>
            <a:pPr>
              <a:buClr>
                <a:srgbClr val="EF53A5"/>
              </a:buClr>
            </a:pPr>
            <a:endParaRPr lang="en-US" dirty="0"/>
          </a:p>
          <a:p>
            <a:pPr>
              <a:buClr>
                <a:srgbClr val="EF53A5"/>
              </a:buClr>
            </a:pPr>
            <a:endParaRPr lang="en-US" dirty="0"/>
          </a:p>
          <a:p>
            <a:pPr>
              <a:buClr>
                <a:srgbClr val="EF53A5"/>
              </a:buClr>
            </a:pPr>
            <a:endParaRPr lang="en-US" dirty="0"/>
          </a:p>
          <a:p>
            <a:pPr marL="0" indent="0">
              <a:buClr>
                <a:srgbClr val="EF53A5"/>
              </a:buClr>
              <a:buNone/>
            </a:pPr>
            <a:endParaRPr lang="en-US" dirty="0"/>
          </a:p>
          <a:p>
            <a:pPr marL="0" indent="0">
              <a:buClr>
                <a:srgbClr val="EF53A5"/>
              </a:buClr>
              <a:buNone/>
            </a:pPr>
            <a:endParaRPr lang="en-US" dirty="0"/>
          </a:p>
        </p:txBody>
      </p:sp>
      <p:pic>
        <p:nvPicPr>
          <p:cNvPr id="4" name="Picture 4" descr="Background pattern&#10;&#10;Description automatically generated">
            <a:extLst>
              <a:ext uri="{FF2B5EF4-FFF2-40B4-BE49-F238E27FC236}">
                <a16:creationId xmlns:a16="http://schemas.microsoft.com/office/drawing/2014/main" id="{A5C5ED1B-5239-42B5-92A8-606931BD54D9}"/>
              </a:ext>
            </a:extLst>
          </p:cNvPr>
          <p:cNvPicPr>
            <a:picLocks noChangeAspect="1"/>
          </p:cNvPicPr>
          <p:nvPr/>
        </p:nvPicPr>
        <p:blipFill>
          <a:blip r:embed="rId3"/>
          <a:stretch>
            <a:fillRect/>
          </a:stretch>
        </p:blipFill>
        <p:spPr>
          <a:xfrm>
            <a:off x="2567797" y="645544"/>
            <a:ext cx="6941387" cy="4661138"/>
          </a:xfrm>
          <a:prstGeom prst="rect">
            <a:avLst/>
          </a:prstGeom>
        </p:spPr>
      </p:pic>
      <p:sp>
        <p:nvSpPr>
          <p:cNvPr id="7" name="TextBox 6">
            <a:extLst>
              <a:ext uri="{FF2B5EF4-FFF2-40B4-BE49-F238E27FC236}">
                <a16:creationId xmlns:a16="http://schemas.microsoft.com/office/drawing/2014/main" id="{3B225A4E-69DB-44E6-9783-B4ED07EBC5B0}"/>
              </a:ext>
            </a:extLst>
          </p:cNvPr>
          <p:cNvSpPr txBox="1"/>
          <p:nvPr/>
        </p:nvSpPr>
        <p:spPr>
          <a:xfrm>
            <a:off x="2840966" y="5443268"/>
            <a:ext cx="76602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Dr </a:t>
            </a:r>
            <a:r>
              <a:rPr lang="en-US" sz="3200" dirty="0" err="1"/>
              <a:t>llg</a:t>
            </a:r>
            <a:r>
              <a:rPr lang="en-US" sz="3200" dirty="0"/>
              <a:t>, Doris </a:t>
            </a:r>
            <a:r>
              <a:rPr lang="en-US" sz="3200" dirty="0" err="1"/>
              <a:t>Brutz</a:t>
            </a:r>
            <a:r>
              <a:rPr lang="en-US" sz="3200" dirty="0"/>
              <a:t> and Colleagues </a:t>
            </a:r>
          </a:p>
        </p:txBody>
      </p:sp>
    </p:spTree>
    <p:extLst>
      <p:ext uri="{BB962C8B-B14F-4D97-AF65-F5344CB8AC3E}">
        <p14:creationId xmlns:p14="http://schemas.microsoft.com/office/powerpoint/2010/main" val="68142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8E463B-6DDE-4D47-B2DF-4E418B6D6F78}"/>
              </a:ext>
            </a:extLst>
          </p:cNvPr>
          <p:cNvSpPr>
            <a:spLocks noGrp="1"/>
          </p:cNvSpPr>
          <p:nvPr>
            <p:ph idx="1"/>
          </p:nvPr>
        </p:nvSpPr>
        <p:spPr>
          <a:xfrm>
            <a:off x="957180" y="3432104"/>
            <a:ext cx="10470541" cy="2823882"/>
          </a:xfrm>
        </p:spPr>
        <p:txBody>
          <a:bodyPr vert="horz" lIns="91440" tIns="45720" rIns="91440" bIns="45720" rtlCol="0" anchor="t">
            <a:noAutofit/>
          </a:bodyPr>
          <a:lstStyle/>
          <a:p>
            <a:pPr>
              <a:lnSpc>
                <a:spcPct val="170000"/>
              </a:lnSpc>
              <a:buClr>
                <a:srgbClr val="EF53A5"/>
              </a:buClr>
            </a:pPr>
            <a:r>
              <a:rPr lang="en-US" sz="2800" b="1" dirty="0">
                <a:ea typeface="+mj-lt"/>
                <a:cs typeface="+mj-lt"/>
              </a:rPr>
              <a:t>Neuroplasticity</a:t>
            </a:r>
            <a:endParaRPr lang="en-US" sz="2800" dirty="0">
              <a:ea typeface="+mj-lt"/>
              <a:cs typeface="+mj-lt"/>
            </a:endParaRPr>
          </a:p>
          <a:p>
            <a:pPr lvl="1">
              <a:buClr>
                <a:srgbClr val="EF53A5"/>
              </a:buClr>
            </a:pPr>
            <a:r>
              <a:rPr lang="en-US" sz="2800" dirty="0"/>
              <a:t>Brains ability to grow new neural networks through growth and reorganization</a:t>
            </a:r>
            <a:endParaRPr lang="en-US" sz="2800">
              <a:ea typeface="+mj-lt"/>
              <a:cs typeface="+mj-lt"/>
            </a:endParaRPr>
          </a:p>
          <a:p>
            <a:pPr lvl="1">
              <a:lnSpc>
                <a:spcPct val="170000"/>
              </a:lnSpc>
              <a:buClr>
                <a:srgbClr val="EF53A5"/>
              </a:buClr>
            </a:pPr>
            <a:r>
              <a:rPr lang="en-US" sz="2800" dirty="0"/>
              <a:t>Create new connections!</a:t>
            </a:r>
            <a:endParaRPr lang="en-US" sz="2800">
              <a:ea typeface="+mj-lt"/>
              <a:cs typeface="+mj-lt"/>
            </a:endParaRPr>
          </a:p>
          <a:p>
            <a:pPr>
              <a:buClr>
                <a:srgbClr val="EF53A5"/>
              </a:buClr>
            </a:pPr>
            <a:endParaRPr lang="en-US" sz="2800" dirty="0"/>
          </a:p>
          <a:p>
            <a:pPr>
              <a:buClr>
                <a:srgbClr val="EF53A5"/>
              </a:buClr>
            </a:pPr>
            <a:endParaRPr lang="en-US" dirty="0"/>
          </a:p>
        </p:txBody>
      </p:sp>
      <p:sp>
        <p:nvSpPr>
          <p:cNvPr id="4" name="TextBox 3">
            <a:extLst>
              <a:ext uri="{FF2B5EF4-FFF2-40B4-BE49-F238E27FC236}">
                <a16:creationId xmlns:a16="http://schemas.microsoft.com/office/drawing/2014/main" id="{AF7BA436-41E0-4ACE-A05A-CCCD8FC56A12}"/>
              </a:ext>
            </a:extLst>
          </p:cNvPr>
          <p:cNvSpPr txBox="1"/>
          <p:nvPr/>
        </p:nvSpPr>
        <p:spPr>
          <a:xfrm>
            <a:off x="-65313" y="772886"/>
            <a:ext cx="125076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dirty="0"/>
              <a:t>YES!!!</a:t>
            </a:r>
          </a:p>
          <a:p>
            <a:pPr algn="ctr"/>
            <a:r>
              <a:rPr lang="en-US" sz="3500" b="1" dirty="0"/>
              <a:t>Exercise CAN help Progressive &amp; Degenerative Ataxia </a:t>
            </a:r>
          </a:p>
        </p:txBody>
      </p:sp>
    </p:spTree>
    <p:extLst>
      <p:ext uri="{BB962C8B-B14F-4D97-AF65-F5344CB8AC3E}">
        <p14:creationId xmlns:p14="http://schemas.microsoft.com/office/powerpoint/2010/main" val="1109582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D39B-5929-4E99-9B7D-7D7576AFE0BD}"/>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D92A491E-EE07-4221-8AB9-38F3B52C2913}"/>
              </a:ext>
            </a:extLst>
          </p:cNvPr>
          <p:cNvSpPr>
            <a:spLocks noGrp="1"/>
          </p:cNvSpPr>
          <p:nvPr>
            <p:ph idx="1"/>
          </p:nvPr>
        </p:nvSpPr>
        <p:spPr>
          <a:xfrm>
            <a:off x="878620" y="1154149"/>
            <a:ext cx="8946541" cy="4195481"/>
          </a:xfrm>
        </p:spPr>
        <p:txBody>
          <a:bodyPr vert="horz" lIns="91440" tIns="45720" rIns="91440" bIns="45720" rtlCol="0" anchor="t">
            <a:noAutofit/>
          </a:bodyPr>
          <a:lstStyle/>
          <a:p>
            <a:pPr marL="0" indent="0">
              <a:buNone/>
            </a:pPr>
            <a:endParaRPr lang="en-US" dirty="0">
              <a:ea typeface="+mj-lt"/>
              <a:cs typeface="+mj-lt"/>
            </a:endParaRPr>
          </a:p>
          <a:p>
            <a:pPr>
              <a:buClr>
                <a:srgbClr val="EF53A5"/>
              </a:buClr>
            </a:pPr>
            <a:r>
              <a:rPr lang="en-US" sz="3200" b="1" dirty="0">
                <a:ea typeface="+mj-lt"/>
                <a:cs typeface="+mj-lt"/>
              </a:rPr>
              <a:t>Prevalence of Falls in Ataxia</a:t>
            </a:r>
            <a:endParaRPr lang="en-US" sz="3200" dirty="0">
              <a:ea typeface="+mj-lt"/>
              <a:cs typeface="+mj-lt"/>
            </a:endParaRPr>
          </a:p>
          <a:p>
            <a:pPr>
              <a:buClr>
                <a:srgbClr val="EF53A5"/>
              </a:buClr>
            </a:pPr>
            <a:r>
              <a:rPr lang="en-US" sz="3200" b="1" dirty="0">
                <a:ea typeface="+mj-lt"/>
                <a:cs typeface="+mj-lt"/>
              </a:rPr>
              <a:t>Role of the Cerebellum with Balance</a:t>
            </a:r>
          </a:p>
          <a:p>
            <a:pPr>
              <a:buClr>
                <a:srgbClr val="EF53A5"/>
              </a:buClr>
            </a:pPr>
            <a:r>
              <a:rPr lang="en-US" sz="3200" b="1" dirty="0">
                <a:ea typeface="+mj-lt"/>
                <a:cs typeface="+mj-lt"/>
              </a:rPr>
              <a:t>Remediation</a:t>
            </a:r>
            <a:r>
              <a:rPr lang="en-US" sz="3200" dirty="0">
                <a:ea typeface="+mj-lt"/>
                <a:cs typeface="+mj-lt"/>
              </a:rPr>
              <a:t>- interventions to restore impairments</a:t>
            </a:r>
          </a:p>
          <a:p>
            <a:pPr>
              <a:buClr>
                <a:srgbClr val="EF53A5"/>
              </a:buClr>
            </a:pPr>
            <a:r>
              <a:rPr lang="en-US" sz="3200" b="1" dirty="0">
                <a:ea typeface="+mj-lt"/>
                <a:cs typeface="+mj-lt"/>
              </a:rPr>
              <a:t>Compensation- </a:t>
            </a:r>
            <a:r>
              <a:rPr lang="en-US" sz="3200" dirty="0">
                <a:ea typeface="+mj-lt"/>
                <a:cs typeface="+mj-lt"/>
              </a:rPr>
              <a:t>interventions to offset the problem- live life despite the impairments</a:t>
            </a:r>
          </a:p>
          <a:p>
            <a:pPr>
              <a:buClr>
                <a:srgbClr val="EF53A5"/>
              </a:buClr>
            </a:pPr>
            <a:r>
              <a:rPr lang="en-US" sz="3200" b="1" dirty="0">
                <a:ea typeface="+mj-lt"/>
                <a:cs typeface="+mj-lt"/>
              </a:rPr>
              <a:t>Summary of Resources </a:t>
            </a:r>
            <a:endParaRPr lang="en-US" sz="3200" dirty="0">
              <a:ea typeface="+mj-lt"/>
              <a:cs typeface="+mj-lt"/>
            </a:endParaRPr>
          </a:p>
          <a:p>
            <a:pPr>
              <a:buClr>
                <a:srgbClr val="EF53A5"/>
              </a:buClr>
            </a:pPr>
            <a:endParaRPr lang="en-US" dirty="0"/>
          </a:p>
        </p:txBody>
      </p:sp>
    </p:spTree>
    <p:extLst>
      <p:ext uri="{BB962C8B-B14F-4D97-AF65-F5344CB8AC3E}">
        <p14:creationId xmlns:p14="http://schemas.microsoft.com/office/powerpoint/2010/main" val="1238172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2308-F1D0-4070-ADBC-D745920892F9}"/>
              </a:ext>
            </a:extLst>
          </p:cNvPr>
          <p:cNvSpPr>
            <a:spLocks noGrp="1"/>
          </p:cNvSpPr>
          <p:nvPr>
            <p:ph type="title"/>
          </p:nvPr>
        </p:nvSpPr>
        <p:spPr>
          <a:xfrm>
            <a:off x="646111" y="452718"/>
            <a:ext cx="11908437" cy="932445"/>
          </a:xfrm>
        </p:spPr>
        <p:txBody>
          <a:bodyPr/>
          <a:lstStyle/>
          <a:p>
            <a:r>
              <a:rPr lang="en-US" sz="3200" b="1" dirty="0">
                <a:ea typeface="+mj-lt"/>
                <a:cs typeface="+mj-lt"/>
              </a:rPr>
              <a:t>Exercise and Progressive, Degenerative Ataxias</a:t>
            </a:r>
            <a:endParaRPr lang="en-US" sz="3200" b="1" dirty="0"/>
          </a:p>
        </p:txBody>
      </p:sp>
      <p:sp>
        <p:nvSpPr>
          <p:cNvPr id="3" name="Content Placeholder 2">
            <a:extLst>
              <a:ext uri="{FF2B5EF4-FFF2-40B4-BE49-F238E27FC236}">
                <a16:creationId xmlns:a16="http://schemas.microsoft.com/office/drawing/2014/main" id="{535F8C8A-9489-4634-8C4E-CFF319E99DC8}"/>
              </a:ext>
            </a:extLst>
          </p:cNvPr>
          <p:cNvSpPr>
            <a:spLocks noGrp="1"/>
          </p:cNvSpPr>
          <p:nvPr>
            <p:ph idx="1"/>
          </p:nvPr>
        </p:nvSpPr>
        <p:spPr>
          <a:xfrm>
            <a:off x="844724" y="1778927"/>
            <a:ext cx="10492312" cy="4770575"/>
          </a:xfrm>
        </p:spPr>
        <p:txBody>
          <a:bodyPr vert="horz" lIns="91440" tIns="45720" rIns="91440" bIns="45720" rtlCol="0" anchor="t">
            <a:normAutofit fontScale="92500" lnSpcReduction="10000"/>
          </a:bodyPr>
          <a:lstStyle/>
          <a:p>
            <a:r>
              <a:rPr lang="en-US" sz="3200" b="1" dirty="0">
                <a:ea typeface="+mj-lt"/>
                <a:cs typeface="+mj-lt"/>
              </a:rPr>
              <a:t>"Intensive coordinative training improves motor performance in degenerative cerebellar disease"</a:t>
            </a:r>
            <a:endParaRPr lang="en-US" sz="3200" dirty="0">
              <a:ea typeface="+mj-lt"/>
              <a:cs typeface="+mj-lt"/>
            </a:endParaRPr>
          </a:p>
          <a:p>
            <a:pPr lvl="1">
              <a:buClr>
                <a:srgbClr val="EF53A5"/>
              </a:buClr>
            </a:pPr>
            <a:r>
              <a:rPr lang="en-US" sz="1600" dirty="0">
                <a:ea typeface="+mj-lt"/>
                <a:cs typeface="+mj-lt"/>
              </a:rPr>
              <a:t>Ilg W, </a:t>
            </a:r>
            <a:r>
              <a:rPr lang="en-US" sz="1600" dirty="0" err="1">
                <a:ea typeface="+mj-lt"/>
                <a:cs typeface="+mj-lt"/>
              </a:rPr>
              <a:t>Synofzik</a:t>
            </a:r>
            <a:r>
              <a:rPr lang="en-US" sz="1600" dirty="0">
                <a:ea typeface="+mj-lt"/>
                <a:cs typeface="+mj-lt"/>
              </a:rPr>
              <a:t> M, </a:t>
            </a:r>
            <a:r>
              <a:rPr lang="en-US" sz="1600" dirty="0" err="1">
                <a:ea typeface="+mj-lt"/>
                <a:cs typeface="+mj-lt"/>
              </a:rPr>
              <a:t>Brötz</a:t>
            </a:r>
            <a:r>
              <a:rPr lang="en-US" sz="1600" dirty="0">
                <a:ea typeface="+mj-lt"/>
                <a:cs typeface="+mj-lt"/>
              </a:rPr>
              <a:t> D, Burkard S, Giese MA, </a:t>
            </a:r>
            <a:r>
              <a:rPr lang="en-US" sz="1600" dirty="0" err="1">
                <a:ea typeface="+mj-lt"/>
                <a:cs typeface="+mj-lt"/>
              </a:rPr>
              <a:t>Schöls</a:t>
            </a:r>
            <a:r>
              <a:rPr lang="en-US" sz="1600" dirty="0">
                <a:ea typeface="+mj-lt"/>
                <a:cs typeface="+mj-lt"/>
              </a:rPr>
              <a:t> L. Intensive coordinative training improves motor performance in degenerative cerebellar disease. Neurology. 2009 Dec 1;73(22):1823-30. </a:t>
            </a:r>
            <a:r>
              <a:rPr lang="en-US" sz="1600" dirty="0" err="1">
                <a:ea typeface="+mj-lt"/>
                <a:cs typeface="+mj-lt"/>
              </a:rPr>
              <a:t>doi</a:t>
            </a:r>
            <a:r>
              <a:rPr lang="en-US" sz="1600" dirty="0">
                <a:ea typeface="+mj-lt"/>
                <a:cs typeface="+mj-lt"/>
              </a:rPr>
              <a:t>: 10.1212/WNL.0b013e3181c33adf. </a:t>
            </a:r>
            <a:r>
              <a:rPr lang="en-US" sz="1600" dirty="0" err="1">
                <a:ea typeface="+mj-lt"/>
                <a:cs typeface="+mj-lt"/>
              </a:rPr>
              <a:t>Epub</a:t>
            </a:r>
            <a:r>
              <a:rPr lang="en-US" sz="1600" dirty="0">
                <a:ea typeface="+mj-lt"/>
                <a:cs typeface="+mj-lt"/>
              </a:rPr>
              <a:t> 2009 Oct 28. PMID: 19864636.</a:t>
            </a:r>
          </a:p>
          <a:p>
            <a:pPr lvl="1">
              <a:buClr>
                <a:srgbClr val="EF53A5"/>
              </a:buClr>
            </a:pPr>
            <a:endParaRPr lang="en-US" sz="3200" dirty="0">
              <a:ea typeface="+mj-lt"/>
              <a:cs typeface="+mj-lt"/>
            </a:endParaRPr>
          </a:p>
          <a:p>
            <a:pPr>
              <a:buClr>
                <a:srgbClr val="EF53A5"/>
              </a:buClr>
            </a:pPr>
            <a:r>
              <a:rPr lang="en-US" sz="3200" dirty="0">
                <a:ea typeface="+mj-lt"/>
                <a:cs typeface="+mj-lt"/>
              </a:rPr>
              <a:t>"In patients with cerebellar ataxia, coordinative training </a:t>
            </a:r>
            <a:r>
              <a:rPr lang="en-US" sz="3200" u="sng" dirty="0">
                <a:ea typeface="+mj-lt"/>
                <a:cs typeface="+mj-lt"/>
              </a:rPr>
              <a:t>improves motor performance</a:t>
            </a:r>
            <a:r>
              <a:rPr lang="en-US" sz="3200" dirty="0">
                <a:ea typeface="+mj-lt"/>
                <a:cs typeface="+mj-lt"/>
              </a:rPr>
              <a:t> and </a:t>
            </a:r>
            <a:r>
              <a:rPr lang="en-US" sz="3200" u="sng" dirty="0">
                <a:ea typeface="+mj-lt"/>
                <a:cs typeface="+mj-lt"/>
              </a:rPr>
              <a:t>reduces ataxia symptoms</a:t>
            </a:r>
            <a:r>
              <a:rPr lang="en-US" sz="3200" dirty="0">
                <a:ea typeface="+mj-lt"/>
                <a:cs typeface="+mj-lt"/>
              </a:rPr>
              <a:t>, enabling them to achieve personally meaningful goals in everyday life." </a:t>
            </a:r>
            <a:endParaRPr lang="en-US" sz="3200" dirty="0"/>
          </a:p>
        </p:txBody>
      </p:sp>
    </p:spTree>
    <p:extLst>
      <p:ext uri="{BB962C8B-B14F-4D97-AF65-F5344CB8AC3E}">
        <p14:creationId xmlns:p14="http://schemas.microsoft.com/office/powerpoint/2010/main" val="2411184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9CC2-F262-4C43-A0B5-96856C2FABEF}"/>
              </a:ext>
            </a:extLst>
          </p:cNvPr>
          <p:cNvSpPr>
            <a:spLocks noGrp="1"/>
          </p:cNvSpPr>
          <p:nvPr>
            <p:ph type="title"/>
          </p:nvPr>
        </p:nvSpPr>
        <p:spPr>
          <a:xfrm>
            <a:off x="-646980" y="394991"/>
            <a:ext cx="13653450" cy="1400530"/>
          </a:xfrm>
        </p:spPr>
        <p:txBody>
          <a:bodyPr/>
          <a:lstStyle/>
          <a:p>
            <a:pPr algn="ctr"/>
            <a:r>
              <a:rPr lang="en-US" sz="4000" dirty="0">
                <a:ea typeface="+mj-lt"/>
                <a:cs typeface="+mj-lt"/>
              </a:rPr>
              <a:t>Evidence Based Exercise Modalities  for Ataxia</a:t>
            </a:r>
            <a:endParaRPr lang="en-US" sz="4000"/>
          </a:p>
        </p:txBody>
      </p:sp>
      <p:sp>
        <p:nvSpPr>
          <p:cNvPr id="3" name="Content Placeholder 2">
            <a:extLst>
              <a:ext uri="{FF2B5EF4-FFF2-40B4-BE49-F238E27FC236}">
                <a16:creationId xmlns:a16="http://schemas.microsoft.com/office/drawing/2014/main" id="{80897E2B-7859-44AF-BBDD-0AF0B0E1D4AD}"/>
              </a:ext>
            </a:extLst>
          </p:cNvPr>
          <p:cNvSpPr>
            <a:spLocks noGrp="1"/>
          </p:cNvSpPr>
          <p:nvPr>
            <p:ph idx="1"/>
          </p:nvPr>
        </p:nvSpPr>
        <p:spPr>
          <a:xfrm>
            <a:off x="849314" y="1290919"/>
            <a:ext cx="8958086" cy="5026753"/>
          </a:xfrm>
        </p:spPr>
        <p:txBody>
          <a:bodyPr vert="horz" lIns="91440" tIns="45720" rIns="91440" bIns="45720" rtlCol="0" anchor="t">
            <a:noAutofit/>
          </a:bodyPr>
          <a:lstStyle/>
          <a:p>
            <a:pPr lvl="1">
              <a:buClr>
                <a:srgbClr val="EF53A5"/>
              </a:buClr>
            </a:pPr>
            <a:r>
              <a:rPr lang="en-US" sz="2500" b="1" dirty="0">
                <a:ea typeface="+mj-lt"/>
                <a:cs typeface="+mj-lt"/>
              </a:rPr>
              <a:t>Physical/Occupational Therapy </a:t>
            </a:r>
          </a:p>
          <a:p>
            <a:pPr lvl="1">
              <a:buClr>
                <a:srgbClr val="EF53A5"/>
              </a:buClr>
            </a:pPr>
            <a:r>
              <a:rPr lang="en-US" sz="2500" b="1" dirty="0">
                <a:ea typeface="+mj-lt"/>
                <a:cs typeface="+mj-lt"/>
              </a:rPr>
              <a:t>Balance Training</a:t>
            </a:r>
            <a:endParaRPr lang="en-US" sz="2500">
              <a:ea typeface="+mj-lt"/>
              <a:cs typeface="+mj-lt"/>
            </a:endParaRPr>
          </a:p>
          <a:p>
            <a:pPr lvl="1">
              <a:buClr>
                <a:srgbClr val="EF53A5"/>
              </a:buClr>
            </a:pPr>
            <a:r>
              <a:rPr lang="en-US" sz="2500" b="1" dirty="0">
                <a:ea typeface="+mj-lt"/>
                <a:cs typeface="+mj-lt"/>
              </a:rPr>
              <a:t>Core Stability Training</a:t>
            </a:r>
            <a:endParaRPr lang="en-US" sz="2500">
              <a:ea typeface="+mj-lt"/>
              <a:cs typeface="+mj-lt"/>
            </a:endParaRPr>
          </a:p>
          <a:p>
            <a:pPr lvl="1">
              <a:buClr>
                <a:srgbClr val="EF53A5"/>
              </a:buClr>
            </a:pPr>
            <a:r>
              <a:rPr lang="en-US" sz="2500" b="1" dirty="0">
                <a:ea typeface="+mj-lt"/>
                <a:cs typeface="+mj-lt"/>
              </a:rPr>
              <a:t>Coordination Training</a:t>
            </a:r>
            <a:endParaRPr lang="en-US" sz="2500">
              <a:ea typeface="+mj-lt"/>
              <a:cs typeface="+mj-lt"/>
            </a:endParaRPr>
          </a:p>
          <a:p>
            <a:pPr lvl="1">
              <a:buClr>
                <a:srgbClr val="EF53A5"/>
              </a:buClr>
            </a:pPr>
            <a:r>
              <a:rPr lang="en-US" sz="2500" b="1" dirty="0">
                <a:ea typeface="+mj-lt"/>
                <a:cs typeface="+mj-lt"/>
              </a:rPr>
              <a:t>Exergames</a:t>
            </a:r>
            <a:endParaRPr lang="en-US" sz="2500">
              <a:ea typeface="+mj-lt"/>
              <a:cs typeface="+mj-lt"/>
            </a:endParaRPr>
          </a:p>
          <a:p>
            <a:pPr lvl="1">
              <a:buClr>
                <a:srgbClr val="EF53A5"/>
              </a:buClr>
            </a:pPr>
            <a:r>
              <a:rPr lang="en-US" sz="2500" b="1" dirty="0">
                <a:ea typeface="+mj-lt"/>
                <a:cs typeface="+mj-lt"/>
              </a:rPr>
              <a:t>Dance </a:t>
            </a:r>
          </a:p>
          <a:p>
            <a:pPr lvl="1">
              <a:buClr>
                <a:srgbClr val="EF53A5"/>
              </a:buClr>
            </a:pPr>
            <a:r>
              <a:rPr lang="en-US" sz="2500" b="1" dirty="0">
                <a:ea typeface="+mj-lt"/>
                <a:cs typeface="+mj-lt"/>
              </a:rPr>
              <a:t>Cycling</a:t>
            </a:r>
          </a:p>
          <a:p>
            <a:pPr lvl="1">
              <a:buClr>
                <a:srgbClr val="EF53A5"/>
              </a:buClr>
            </a:pPr>
            <a:r>
              <a:rPr lang="en-US" sz="2500" b="1" dirty="0">
                <a:ea typeface="+mj-lt"/>
                <a:cs typeface="+mj-lt"/>
              </a:rPr>
              <a:t>Swimming</a:t>
            </a:r>
            <a:endParaRPr lang="en-US" sz="2500">
              <a:ea typeface="+mj-lt"/>
              <a:cs typeface="+mj-lt"/>
            </a:endParaRPr>
          </a:p>
          <a:p>
            <a:pPr lvl="1">
              <a:buClr>
                <a:srgbClr val="EF53A5"/>
              </a:buClr>
            </a:pPr>
            <a:r>
              <a:rPr lang="en-US" sz="2500" b="1" dirty="0">
                <a:ea typeface="+mj-lt"/>
                <a:cs typeface="+mj-lt"/>
              </a:rPr>
              <a:t>Balance Based Torso Weighting </a:t>
            </a:r>
          </a:p>
          <a:p>
            <a:pPr lvl="1">
              <a:buClr>
                <a:srgbClr val="EF53A5"/>
              </a:buClr>
            </a:pPr>
            <a:r>
              <a:rPr lang="en-US" sz="2500" b="1" dirty="0"/>
              <a:t>Whole Body Vibration </a:t>
            </a:r>
          </a:p>
          <a:p>
            <a:pPr lvl="1">
              <a:buClr>
                <a:srgbClr val="EF53A5"/>
              </a:buClr>
            </a:pPr>
            <a:endParaRPr lang="en-US" sz="2500" b="1" dirty="0"/>
          </a:p>
          <a:p>
            <a:pPr lvl="1">
              <a:buClr>
                <a:srgbClr val="EF53A5"/>
              </a:buClr>
            </a:pPr>
            <a:endParaRPr lang="en-US" sz="2500" dirty="0"/>
          </a:p>
        </p:txBody>
      </p:sp>
    </p:spTree>
    <p:extLst>
      <p:ext uri="{BB962C8B-B14F-4D97-AF65-F5344CB8AC3E}">
        <p14:creationId xmlns:p14="http://schemas.microsoft.com/office/powerpoint/2010/main" val="1814934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211E-B3B0-4A64-AE3C-930D76D75274}"/>
              </a:ext>
            </a:extLst>
          </p:cNvPr>
          <p:cNvSpPr>
            <a:spLocks noGrp="1"/>
          </p:cNvSpPr>
          <p:nvPr>
            <p:ph type="title"/>
          </p:nvPr>
        </p:nvSpPr>
        <p:spPr>
          <a:xfrm>
            <a:off x="1119475" y="2542445"/>
            <a:ext cx="9958904" cy="1400530"/>
          </a:xfrm>
        </p:spPr>
        <p:txBody>
          <a:bodyPr/>
          <a:lstStyle/>
          <a:p>
            <a:pPr algn="ctr"/>
            <a:r>
              <a:rPr lang="en-US" sz="4800" b="1" dirty="0"/>
              <a:t>Physical/Occupational Therapy </a:t>
            </a:r>
            <a:br>
              <a:rPr lang="en-US" sz="4800" b="1" dirty="0"/>
            </a:br>
            <a:r>
              <a:rPr lang="en-US" sz="4800" b="1" dirty="0"/>
              <a:t>&amp; Cerebellar Ataxia </a:t>
            </a:r>
          </a:p>
        </p:txBody>
      </p:sp>
    </p:spTree>
    <p:extLst>
      <p:ext uri="{BB962C8B-B14F-4D97-AF65-F5344CB8AC3E}">
        <p14:creationId xmlns:p14="http://schemas.microsoft.com/office/powerpoint/2010/main" val="35075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p:txBody>
          <a:bodyPr/>
          <a:lstStyle/>
          <a:p>
            <a:r>
              <a:rPr lang="en-US" dirty="0">
                <a:ea typeface="+mj-lt"/>
                <a:cs typeface="+mj-lt"/>
              </a:rPr>
              <a:t>Physical/Occupational Therapy </a:t>
            </a:r>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814676" y="1719089"/>
            <a:ext cx="10897721" cy="4680390"/>
          </a:xfrm>
        </p:spPr>
        <p:txBody>
          <a:bodyPr vert="horz" lIns="91440" tIns="45720" rIns="91440" bIns="45720" rtlCol="0" anchor="t">
            <a:normAutofit/>
          </a:bodyPr>
          <a:lstStyle/>
          <a:p>
            <a:pPr>
              <a:spcAft>
                <a:spcPts val="2100"/>
              </a:spcAft>
              <a:buClr>
                <a:srgbClr val="EF53A5"/>
              </a:buClr>
            </a:pPr>
            <a:r>
              <a:rPr lang="en-US" sz="2800" dirty="0">
                <a:ea typeface="+mj-lt"/>
                <a:cs typeface="+mj-lt"/>
              </a:rPr>
              <a:t>Systematic Review of nine studies </a:t>
            </a:r>
            <a:endParaRPr lang="en-US" dirty="0">
              <a:ea typeface="+mj-lt"/>
              <a:cs typeface="+mj-lt"/>
            </a:endParaRPr>
          </a:p>
          <a:p>
            <a:pPr>
              <a:spcAft>
                <a:spcPts val="2100"/>
              </a:spcAft>
              <a:buClr>
                <a:srgbClr val="EF53A5"/>
              </a:buClr>
            </a:pPr>
            <a:r>
              <a:rPr lang="en-US" sz="3200" u="sng" dirty="0">
                <a:ea typeface="+mj-lt"/>
                <a:cs typeface="+mj-lt"/>
              </a:rPr>
              <a:t>"All studies</a:t>
            </a:r>
            <a:r>
              <a:rPr lang="en-US" sz="3200" dirty="0">
                <a:ea typeface="+mj-lt"/>
                <a:cs typeface="+mj-lt"/>
              </a:rPr>
              <a:t> reported </a:t>
            </a:r>
            <a:r>
              <a:rPr lang="en-US" sz="3200" u="sng" dirty="0">
                <a:ea typeface="+mj-lt"/>
                <a:cs typeface="+mj-lt"/>
              </a:rPr>
              <a:t>positive effects</a:t>
            </a:r>
            <a:r>
              <a:rPr lang="en-US" sz="3200" dirty="0">
                <a:ea typeface="+mj-lt"/>
                <a:cs typeface="+mj-lt"/>
              </a:rPr>
              <a:t> of physiotherapy over a range of outcomes measured, in particular balance, gait and function"</a:t>
            </a:r>
            <a:endParaRPr lang="en-US" dirty="0"/>
          </a:p>
          <a:p>
            <a:pPr>
              <a:buClr>
                <a:srgbClr val="EF53A5"/>
              </a:buClr>
            </a:pPr>
            <a:endParaRPr lang="en-US" sz="3200" u="sng" dirty="0">
              <a:ea typeface="+mj-lt"/>
              <a:cs typeface="+mj-lt"/>
            </a:endParaRPr>
          </a:p>
          <a:p>
            <a:pPr>
              <a:buClr>
                <a:srgbClr val="EF53A5"/>
              </a:buClr>
            </a:pPr>
            <a:r>
              <a:rPr lang="en-US" b="1" dirty="0"/>
              <a:t>"Effectiveness of physiotherapy for adults with cerebellar dysfunction: a systematic review"</a:t>
            </a:r>
            <a:endParaRPr lang="en-US" dirty="0">
              <a:ea typeface="+mj-lt"/>
              <a:cs typeface="+mj-lt"/>
            </a:endParaRPr>
          </a:p>
          <a:p>
            <a:pPr>
              <a:buClr>
                <a:srgbClr val="EF53A5"/>
              </a:buClr>
            </a:pPr>
            <a:r>
              <a:rPr lang="en-US" sz="1400" dirty="0">
                <a:ea typeface="+mj-lt"/>
                <a:cs typeface="+mj-lt"/>
              </a:rPr>
              <a:t>  Martin C, Tan D, Bragge P, </a:t>
            </a:r>
            <a:r>
              <a:rPr lang="en-US" sz="1400" dirty="0" err="1">
                <a:ea typeface="+mj-lt"/>
                <a:cs typeface="+mj-lt"/>
              </a:rPr>
              <a:t>Bialocerkowski</a:t>
            </a:r>
            <a:r>
              <a:rPr lang="en-US" sz="1400" dirty="0">
                <a:ea typeface="+mj-lt"/>
                <a:cs typeface="+mj-lt"/>
              </a:rPr>
              <a:t> A. Effectiveness of physiotherapy for adults with cerebellar dysfunction: a systematic review. Clinical Rehabilitation. 2009;23(1):15-26. doi:10.1177/0269215508097853</a:t>
            </a:r>
            <a:endParaRPr lang="en-US" dirty="0"/>
          </a:p>
          <a:p>
            <a:pPr>
              <a:buClr>
                <a:srgbClr val="EF53A5"/>
              </a:buClr>
            </a:pPr>
            <a:endParaRPr lang="en-US" dirty="0"/>
          </a:p>
          <a:p>
            <a:pPr>
              <a:buClr>
                <a:srgbClr val="EF53A5"/>
              </a:buClr>
            </a:pPr>
            <a:endParaRPr lang="en-US" dirty="0"/>
          </a:p>
          <a:p>
            <a:pPr>
              <a:buClr>
                <a:srgbClr val="EF53A5"/>
              </a:buClr>
            </a:pPr>
            <a:endParaRPr lang="en-US" dirty="0"/>
          </a:p>
          <a:p>
            <a:pPr marL="0" indent="0">
              <a:buClr>
                <a:srgbClr val="EF53A5"/>
              </a:buClr>
              <a:buNone/>
            </a:pPr>
            <a:endParaRPr lang="en-US" dirty="0"/>
          </a:p>
          <a:p>
            <a:pPr marL="0" indent="0">
              <a:buClr>
                <a:srgbClr val="EF53A5"/>
              </a:buClr>
              <a:buNone/>
            </a:pPr>
            <a:endParaRPr lang="en-US" dirty="0"/>
          </a:p>
        </p:txBody>
      </p:sp>
    </p:spTree>
    <p:extLst>
      <p:ext uri="{BB962C8B-B14F-4D97-AF65-F5344CB8AC3E}">
        <p14:creationId xmlns:p14="http://schemas.microsoft.com/office/powerpoint/2010/main" val="2348694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p:txBody>
          <a:bodyPr/>
          <a:lstStyle/>
          <a:p>
            <a:r>
              <a:rPr lang="en-US" dirty="0">
                <a:ea typeface="+mj-lt"/>
                <a:cs typeface="+mj-lt"/>
              </a:rPr>
              <a:t>Physical/Occupational Therapy </a:t>
            </a:r>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814676" y="1544918"/>
            <a:ext cx="10447449" cy="4680390"/>
          </a:xfrm>
        </p:spPr>
        <p:txBody>
          <a:bodyPr vert="horz" lIns="91440" tIns="45720" rIns="91440" bIns="45720" rtlCol="0" anchor="t">
            <a:normAutofit lnSpcReduction="10000"/>
          </a:bodyPr>
          <a:lstStyle/>
          <a:p>
            <a:pPr indent="0">
              <a:buClr>
                <a:srgbClr val="EF53A5"/>
              </a:buClr>
            </a:pPr>
            <a:r>
              <a:rPr lang="en-US" sz="2800" dirty="0">
                <a:ea typeface="+mj-lt"/>
                <a:cs typeface="+mj-lt"/>
              </a:rPr>
              <a:t>"This work is particularly </a:t>
            </a:r>
            <a:r>
              <a:rPr lang="en-US" sz="2800" u="sng" dirty="0">
                <a:ea typeface="+mj-lt"/>
                <a:cs typeface="+mj-lt"/>
              </a:rPr>
              <a:t>EXCITING </a:t>
            </a:r>
            <a:r>
              <a:rPr lang="en-US" sz="2800" dirty="0">
                <a:ea typeface="+mj-lt"/>
                <a:cs typeface="+mj-lt"/>
              </a:rPr>
              <a:t>because it shows that </a:t>
            </a:r>
            <a:r>
              <a:rPr lang="en-US" sz="2800" u="sng" dirty="0">
                <a:ea typeface="+mj-lt"/>
                <a:cs typeface="+mj-lt"/>
              </a:rPr>
              <a:t>individuals with cerebellar damage CAN learn to improve their movements. </a:t>
            </a:r>
            <a:endParaRPr lang="en-US" u="sng"/>
          </a:p>
          <a:p>
            <a:pPr indent="0">
              <a:buClr>
                <a:srgbClr val="EF53A5"/>
              </a:buClr>
              <a:buNone/>
            </a:pPr>
            <a:endParaRPr lang="en-US" sz="2800" dirty="0">
              <a:ea typeface="+mj-lt"/>
              <a:cs typeface="+mj-lt"/>
            </a:endParaRPr>
          </a:p>
          <a:p>
            <a:pPr indent="0">
              <a:buClr>
                <a:srgbClr val="EF53A5"/>
              </a:buClr>
            </a:pPr>
            <a:r>
              <a:rPr lang="en-US" sz="2800" dirty="0">
                <a:ea typeface="+mj-lt"/>
                <a:cs typeface="+mj-lt"/>
              </a:rPr>
              <a:t>"A new avenue for improving motor skills and functional performance </a:t>
            </a:r>
            <a:r>
              <a:rPr lang="en-US" sz="2800" u="sng" dirty="0">
                <a:ea typeface="+mj-lt"/>
                <a:cs typeface="+mj-lt"/>
              </a:rPr>
              <a:t>in a population of individuals PREVIOUSLY thought to have little chance for motor recovery."</a:t>
            </a:r>
            <a:endParaRPr lang="en-US" sz="2800" u="sng"/>
          </a:p>
          <a:p>
            <a:pPr indent="0">
              <a:buClr>
                <a:srgbClr val="EF53A5"/>
              </a:buClr>
              <a:buNone/>
            </a:pPr>
            <a:endParaRPr lang="en-US" sz="2800" u="sng" dirty="0">
              <a:ea typeface="+mj-lt"/>
              <a:cs typeface="+mj-lt"/>
            </a:endParaRPr>
          </a:p>
          <a:p>
            <a:pPr indent="0">
              <a:buClr>
                <a:srgbClr val="EF53A5"/>
              </a:buClr>
            </a:pPr>
            <a:r>
              <a:rPr lang="en-US" sz="2800" dirty="0">
                <a:ea typeface="+mj-lt"/>
                <a:cs typeface="+mj-lt"/>
              </a:rPr>
              <a:t>6 supplemental studies in resources section </a:t>
            </a:r>
          </a:p>
          <a:p>
            <a:pPr>
              <a:buClr>
                <a:srgbClr val="EF53A5"/>
              </a:buClr>
            </a:pPr>
            <a:endParaRPr lang="en-US" b="1" u="sng" dirty="0"/>
          </a:p>
          <a:p>
            <a:pPr>
              <a:buClr>
                <a:srgbClr val="EF53A5"/>
              </a:buClr>
            </a:pPr>
            <a:endParaRPr lang="en-US" dirty="0"/>
          </a:p>
          <a:p>
            <a:pPr>
              <a:buClr>
                <a:srgbClr val="EF53A5"/>
              </a:buClr>
            </a:pPr>
            <a:endParaRPr lang="en-US" dirty="0"/>
          </a:p>
          <a:p>
            <a:pPr>
              <a:buClr>
                <a:srgbClr val="EF53A5"/>
              </a:buClr>
            </a:pPr>
            <a:endParaRPr lang="en-US" dirty="0"/>
          </a:p>
          <a:p>
            <a:pPr marL="0" indent="0">
              <a:buClr>
                <a:srgbClr val="EF53A5"/>
              </a:buClr>
              <a:buNone/>
            </a:pPr>
            <a:endParaRPr lang="en-US" dirty="0"/>
          </a:p>
          <a:p>
            <a:pPr marL="0" indent="0">
              <a:buClr>
                <a:srgbClr val="EF53A5"/>
              </a:buClr>
              <a:buNone/>
            </a:pPr>
            <a:endParaRPr lang="en-US" dirty="0"/>
          </a:p>
        </p:txBody>
      </p:sp>
    </p:spTree>
    <p:extLst>
      <p:ext uri="{BB962C8B-B14F-4D97-AF65-F5344CB8AC3E}">
        <p14:creationId xmlns:p14="http://schemas.microsoft.com/office/powerpoint/2010/main" val="4245255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p:txBody>
          <a:bodyPr/>
          <a:lstStyle/>
          <a:p>
            <a:pPr algn="ctr"/>
            <a:r>
              <a:rPr lang="en-US" b="1" dirty="0"/>
              <a:t>PT/OT Limitations </a:t>
            </a:r>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803130" y="1417918"/>
            <a:ext cx="9858631" cy="4680390"/>
          </a:xfrm>
        </p:spPr>
        <p:txBody>
          <a:bodyPr vert="horz" lIns="91440" tIns="45720" rIns="91440" bIns="45720" rtlCol="0" anchor="t">
            <a:normAutofit lnSpcReduction="10000"/>
          </a:bodyPr>
          <a:lstStyle/>
          <a:p>
            <a:pPr lvl="1">
              <a:buClr>
                <a:srgbClr val="EF53A5"/>
              </a:buClr>
            </a:pPr>
            <a:endParaRPr lang="en-US" sz="1600" dirty="0">
              <a:ea typeface="+mj-lt"/>
              <a:cs typeface="+mj-lt"/>
            </a:endParaRPr>
          </a:p>
          <a:p>
            <a:pPr>
              <a:buClr>
                <a:srgbClr val="EF53A5"/>
              </a:buClr>
            </a:pPr>
            <a:r>
              <a:rPr lang="en-US" sz="2800" dirty="0">
                <a:ea typeface="+mj-lt"/>
                <a:cs typeface="+mj-lt"/>
              </a:rPr>
              <a:t>Only 11% of therapists felt they had the expertise to treat ataxia patients.</a:t>
            </a:r>
          </a:p>
          <a:p>
            <a:pPr>
              <a:buClr>
                <a:srgbClr val="EF53A5"/>
              </a:buClr>
            </a:pPr>
            <a:endParaRPr lang="en-US" sz="2800" dirty="0">
              <a:ea typeface="+mj-lt"/>
              <a:cs typeface="+mj-lt"/>
            </a:endParaRPr>
          </a:p>
          <a:p>
            <a:pPr>
              <a:buClr>
                <a:srgbClr val="EF53A5"/>
              </a:buClr>
            </a:pPr>
            <a:r>
              <a:rPr lang="en-US" sz="2800" dirty="0">
                <a:ea typeface="+mj-lt"/>
                <a:cs typeface="+mj-lt"/>
              </a:rPr>
              <a:t>Nearly 20% of patients changed therapists because they felt they did not receive appropriate guidance</a:t>
            </a:r>
            <a:endParaRPr lang="en-US"/>
          </a:p>
          <a:p>
            <a:pPr>
              <a:buClr>
                <a:srgbClr val="EF53A5"/>
              </a:buClr>
            </a:pPr>
            <a:endParaRPr lang="en-US" sz="2800" dirty="0">
              <a:ea typeface="+mj-lt"/>
              <a:cs typeface="+mj-lt"/>
            </a:endParaRPr>
          </a:p>
          <a:p>
            <a:pPr>
              <a:buClr>
                <a:srgbClr val="EF53A5"/>
              </a:buClr>
            </a:pPr>
            <a:r>
              <a:rPr lang="en-US" b="1" dirty="0"/>
              <a:t>"Treatment Options in Degenerative Cerebellar Ataxia: A Systematic Review"</a:t>
            </a:r>
            <a:endParaRPr lang="en-US" dirty="0">
              <a:ea typeface="+mj-lt"/>
              <a:cs typeface="+mj-lt"/>
            </a:endParaRPr>
          </a:p>
          <a:p>
            <a:pPr lvl="1">
              <a:buClr>
                <a:srgbClr val="EF53A5"/>
              </a:buClr>
            </a:pPr>
            <a:r>
              <a:rPr lang="en-US" sz="1400" dirty="0">
                <a:ea typeface="+mj-lt"/>
                <a:cs typeface="+mj-lt"/>
              </a:rPr>
              <a:t>Sarva H, Shanker VL. Treatment Options in Degenerative Cerebellar Ataxia: A Systematic Review. </a:t>
            </a:r>
            <a:r>
              <a:rPr lang="en-US" sz="1400" i="1" dirty="0">
                <a:ea typeface="+mj-lt"/>
                <a:cs typeface="+mj-lt"/>
              </a:rPr>
              <a:t>Mov </a:t>
            </a:r>
            <a:r>
              <a:rPr lang="en-US" sz="1400" i="1" dirty="0" err="1">
                <a:ea typeface="+mj-lt"/>
                <a:cs typeface="+mj-lt"/>
              </a:rPr>
              <a:t>Disord</a:t>
            </a:r>
            <a:r>
              <a:rPr lang="en-US" sz="1400" i="1" dirty="0">
                <a:ea typeface="+mj-lt"/>
                <a:cs typeface="+mj-lt"/>
              </a:rPr>
              <a:t> Clin </a:t>
            </a:r>
            <a:r>
              <a:rPr lang="en-US" sz="1400" i="1" dirty="0" err="1">
                <a:ea typeface="+mj-lt"/>
                <a:cs typeface="+mj-lt"/>
              </a:rPr>
              <a:t>Pract</a:t>
            </a:r>
            <a:r>
              <a:rPr lang="en-US" sz="1400" dirty="0">
                <a:ea typeface="+mj-lt"/>
                <a:cs typeface="+mj-lt"/>
              </a:rPr>
              <a:t>. 2014;1(4):291-298. Published 2014 Jun 12. doi:10.1002/mdc3.12057</a:t>
            </a:r>
            <a:endParaRPr lang="en-US" sz="1400" dirty="0"/>
          </a:p>
          <a:p>
            <a:pPr>
              <a:buClr>
                <a:srgbClr val="EF53A5"/>
              </a:buClr>
            </a:pPr>
            <a:endParaRPr lang="en-US" b="1" dirty="0"/>
          </a:p>
          <a:p>
            <a:pPr>
              <a:buClr>
                <a:srgbClr val="EF53A5"/>
              </a:buClr>
            </a:pPr>
            <a:endParaRPr lang="en-US" dirty="0"/>
          </a:p>
          <a:p>
            <a:pPr>
              <a:buClr>
                <a:srgbClr val="EF53A5"/>
              </a:buClr>
            </a:pPr>
            <a:endParaRPr lang="en-US" dirty="0"/>
          </a:p>
          <a:p>
            <a:pPr>
              <a:buClr>
                <a:srgbClr val="EF53A5"/>
              </a:buClr>
            </a:pPr>
            <a:endParaRPr lang="en-US" dirty="0"/>
          </a:p>
          <a:p>
            <a:pPr marL="0" indent="0">
              <a:buClr>
                <a:srgbClr val="EF53A5"/>
              </a:buClr>
              <a:buNone/>
            </a:pPr>
            <a:endParaRPr lang="en-US" dirty="0"/>
          </a:p>
          <a:p>
            <a:pPr marL="0" indent="0">
              <a:buClr>
                <a:srgbClr val="EF53A5"/>
              </a:buClr>
              <a:buNone/>
            </a:pPr>
            <a:endParaRPr lang="en-US" dirty="0"/>
          </a:p>
        </p:txBody>
      </p:sp>
    </p:spTree>
    <p:extLst>
      <p:ext uri="{BB962C8B-B14F-4D97-AF65-F5344CB8AC3E}">
        <p14:creationId xmlns:p14="http://schemas.microsoft.com/office/powerpoint/2010/main" val="3265756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p:txBody>
          <a:bodyPr/>
          <a:lstStyle/>
          <a:p>
            <a:pPr algn="ctr"/>
            <a:r>
              <a:rPr lang="en-US" b="1" dirty="0"/>
              <a:t>PT/OT Limitations </a:t>
            </a:r>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695669" y="1154148"/>
            <a:ext cx="9858631" cy="4680390"/>
          </a:xfrm>
        </p:spPr>
        <p:txBody>
          <a:bodyPr vert="horz" lIns="91440" tIns="45720" rIns="91440" bIns="45720" rtlCol="0" anchor="t">
            <a:normAutofit fontScale="92500" lnSpcReduction="20000"/>
          </a:bodyPr>
          <a:lstStyle/>
          <a:p>
            <a:pPr lvl="1">
              <a:buClr>
                <a:srgbClr val="EF53A5"/>
              </a:buClr>
            </a:pPr>
            <a:endParaRPr lang="en-US" sz="1600" dirty="0">
              <a:ea typeface="+mj-lt"/>
              <a:cs typeface="+mj-lt"/>
            </a:endParaRPr>
          </a:p>
          <a:p>
            <a:pPr>
              <a:lnSpc>
                <a:spcPct val="150000"/>
              </a:lnSpc>
              <a:buClr>
                <a:srgbClr val="EF53A5"/>
              </a:buClr>
            </a:pPr>
            <a:r>
              <a:rPr lang="en-US" sz="2800" dirty="0">
                <a:ea typeface="+mj-lt"/>
                <a:cs typeface="+mj-lt"/>
              </a:rPr>
              <a:t>Lack of clinical training/education</a:t>
            </a:r>
          </a:p>
          <a:p>
            <a:pPr>
              <a:lnSpc>
                <a:spcPct val="150000"/>
              </a:lnSpc>
              <a:buClr>
                <a:srgbClr val="EF53A5"/>
              </a:buClr>
            </a:pPr>
            <a:r>
              <a:rPr lang="en-US" sz="2800" dirty="0">
                <a:ea typeface="+mj-lt"/>
                <a:cs typeface="+mj-lt"/>
              </a:rPr>
              <a:t>Lack of focus on balance/coordination training </a:t>
            </a:r>
          </a:p>
          <a:p>
            <a:pPr lvl="1">
              <a:lnSpc>
                <a:spcPct val="150000"/>
              </a:lnSpc>
              <a:buClr>
                <a:srgbClr val="EF53A5"/>
              </a:buClr>
            </a:pPr>
            <a:r>
              <a:rPr lang="en-US" sz="2600" dirty="0"/>
              <a:t>Too much focus on strength training </a:t>
            </a:r>
          </a:p>
          <a:p>
            <a:pPr>
              <a:lnSpc>
                <a:spcPct val="150000"/>
              </a:lnSpc>
              <a:buClr>
                <a:srgbClr val="EF53A5"/>
              </a:buClr>
            </a:pPr>
            <a:r>
              <a:rPr lang="en-US" sz="2800" u="sng" dirty="0"/>
              <a:t>Under</a:t>
            </a:r>
            <a:r>
              <a:rPr lang="en-US" sz="2800" dirty="0"/>
              <a:t>challenging exercises </a:t>
            </a:r>
          </a:p>
          <a:p>
            <a:pPr lvl="1">
              <a:lnSpc>
                <a:spcPct val="150000"/>
              </a:lnSpc>
              <a:buClr>
                <a:srgbClr val="EF53A5"/>
              </a:buClr>
            </a:pPr>
            <a:r>
              <a:rPr lang="en-US" sz="2600" dirty="0"/>
              <a:t>Exercises NEED to be challenging!</a:t>
            </a:r>
          </a:p>
          <a:p>
            <a:pPr>
              <a:lnSpc>
                <a:spcPct val="150000"/>
              </a:lnSpc>
              <a:buClr>
                <a:srgbClr val="EF53A5"/>
              </a:buClr>
            </a:pPr>
            <a:r>
              <a:rPr lang="en-US" sz="2800" dirty="0"/>
              <a:t>Lack of carry over outside of the clinic </a:t>
            </a:r>
          </a:p>
          <a:p>
            <a:pPr lvl="1">
              <a:lnSpc>
                <a:spcPct val="150000"/>
              </a:lnSpc>
              <a:buClr>
                <a:srgbClr val="EF53A5"/>
              </a:buClr>
            </a:pPr>
            <a:r>
              <a:rPr lang="en-US" sz="2600" dirty="0"/>
              <a:t>Need receive and DO homework </a:t>
            </a:r>
          </a:p>
          <a:p>
            <a:pPr>
              <a:buClr>
                <a:srgbClr val="EF53A5"/>
              </a:buClr>
            </a:pPr>
            <a:endParaRPr lang="en-US" sz="2800" dirty="0"/>
          </a:p>
          <a:p>
            <a:pPr>
              <a:buClr>
                <a:srgbClr val="EF53A5"/>
              </a:buClr>
            </a:pPr>
            <a:endParaRPr lang="en-US" b="1" dirty="0"/>
          </a:p>
          <a:p>
            <a:pPr>
              <a:buClr>
                <a:srgbClr val="EF53A5"/>
              </a:buClr>
            </a:pPr>
            <a:endParaRPr lang="en-US" dirty="0"/>
          </a:p>
          <a:p>
            <a:pPr>
              <a:buClr>
                <a:srgbClr val="EF53A5"/>
              </a:buClr>
            </a:pPr>
            <a:endParaRPr lang="en-US" dirty="0"/>
          </a:p>
          <a:p>
            <a:pPr>
              <a:buClr>
                <a:srgbClr val="EF53A5"/>
              </a:buClr>
            </a:pPr>
            <a:endParaRPr lang="en-US" dirty="0"/>
          </a:p>
          <a:p>
            <a:pPr marL="0" indent="0">
              <a:buClr>
                <a:srgbClr val="EF53A5"/>
              </a:buClr>
              <a:buNone/>
            </a:pPr>
            <a:endParaRPr lang="en-US" dirty="0"/>
          </a:p>
          <a:p>
            <a:pPr marL="0" indent="0">
              <a:buClr>
                <a:srgbClr val="EF53A5"/>
              </a:buClr>
              <a:buNone/>
            </a:pPr>
            <a:endParaRPr lang="en-US" dirty="0"/>
          </a:p>
        </p:txBody>
      </p:sp>
    </p:spTree>
    <p:extLst>
      <p:ext uri="{BB962C8B-B14F-4D97-AF65-F5344CB8AC3E}">
        <p14:creationId xmlns:p14="http://schemas.microsoft.com/office/powerpoint/2010/main" val="830349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211E-B3B0-4A64-AE3C-930D76D75274}"/>
              </a:ext>
            </a:extLst>
          </p:cNvPr>
          <p:cNvSpPr>
            <a:spLocks noGrp="1"/>
          </p:cNvSpPr>
          <p:nvPr>
            <p:ph type="title"/>
          </p:nvPr>
        </p:nvSpPr>
        <p:spPr>
          <a:xfrm>
            <a:off x="1396566" y="2149900"/>
            <a:ext cx="9404723" cy="1400530"/>
          </a:xfrm>
        </p:spPr>
        <p:txBody>
          <a:bodyPr/>
          <a:lstStyle/>
          <a:p>
            <a:pPr algn="ctr"/>
            <a:r>
              <a:rPr lang="en-US" sz="6000" b="1" dirty="0"/>
              <a:t>Vestibular Rehabilitation</a:t>
            </a:r>
            <a:br>
              <a:rPr lang="en-US" sz="6000" b="1" dirty="0"/>
            </a:br>
            <a:r>
              <a:rPr lang="en-US" sz="4800" b="1" dirty="0">
                <a:ea typeface="+mj-lt"/>
                <a:cs typeface="+mj-lt"/>
              </a:rPr>
              <a:t>&amp; Cerebellar Ataxia</a:t>
            </a:r>
            <a:r>
              <a:rPr lang="en-US" sz="6000" b="1" dirty="0">
                <a:ea typeface="+mj-lt"/>
                <a:cs typeface="+mj-lt"/>
              </a:rPr>
              <a:t> </a:t>
            </a:r>
          </a:p>
        </p:txBody>
      </p:sp>
    </p:spTree>
    <p:extLst>
      <p:ext uri="{BB962C8B-B14F-4D97-AF65-F5344CB8AC3E}">
        <p14:creationId xmlns:p14="http://schemas.microsoft.com/office/powerpoint/2010/main" val="1024753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C61D2-7830-4D60-9FE7-9C4F29A043B8}"/>
              </a:ext>
            </a:extLst>
          </p:cNvPr>
          <p:cNvSpPr>
            <a:spLocks noGrp="1"/>
          </p:cNvSpPr>
          <p:nvPr>
            <p:ph type="title"/>
          </p:nvPr>
        </p:nvSpPr>
        <p:spPr/>
        <p:txBody>
          <a:bodyPr/>
          <a:lstStyle/>
          <a:p>
            <a:r>
              <a:rPr lang="en-US" dirty="0"/>
              <a:t>Vestibular Rehabilitation </a:t>
            </a:r>
          </a:p>
        </p:txBody>
      </p:sp>
      <p:sp>
        <p:nvSpPr>
          <p:cNvPr id="3" name="Content Placeholder 2">
            <a:extLst>
              <a:ext uri="{FF2B5EF4-FFF2-40B4-BE49-F238E27FC236}">
                <a16:creationId xmlns:a16="http://schemas.microsoft.com/office/drawing/2014/main" id="{324E64F9-31FE-4FF1-A168-98D35C04CE0D}"/>
              </a:ext>
            </a:extLst>
          </p:cNvPr>
          <p:cNvSpPr>
            <a:spLocks noGrp="1"/>
          </p:cNvSpPr>
          <p:nvPr>
            <p:ph idx="1"/>
          </p:nvPr>
        </p:nvSpPr>
        <p:spPr>
          <a:xfrm>
            <a:off x="875042" y="1222747"/>
            <a:ext cx="8946541" cy="4928725"/>
          </a:xfrm>
        </p:spPr>
        <p:txBody>
          <a:bodyPr vert="horz" lIns="91440" tIns="45720" rIns="91440" bIns="45720" rtlCol="0" anchor="t">
            <a:normAutofit/>
          </a:bodyPr>
          <a:lstStyle/>
          <a:p>
            <a:pPr>
              <a:lnSpc>
                <a:spcPct val="150000"/>
              </a:lnSpc>
            </a:pPr>
            <a:endParaRPr lang="en-US" sz="3600" dirty="0"/>
          </a:p>
          <a:p>
            <a:pPr>
              <a:lnSpc>
                <a:spcPct val="150000"/>
              </a:lnSpc>
              <a:buClr>
                <a:srgbClr val="EF53A5"/>
              </a:buClr>
            </a:pPr>
            <a:r>
              <a:rPr lang="en-US" sz="3600" dirty="0"/>
              <a:t>Reduce Dizziness</a:t>
            </a:r>
            <a:endParaRPr lang="en-US" dirty="0"/>
          </a:p>
          <a:p>
            <a:pPr>
              <a:lnSpc>
                <a:spcPct val="150000"/>
              </a:lnSpc>
              <a:buClr>
                <a:srgbClr val="EF53A5"/>
              </a:buClr>
            </a:pPr>
            <a:r>
              <a:rPr lang="en-US" sz="3600" dirty="0"/>
              <a:t>Reduce Falls</a:t>
            </a:r>
          </a:p>
          <a:p>
            <a:pPr>
              <a:lnSpc>
                <a:spcPct val="150000"/>
              </a:lnSpc>
              <a:buClr>
                <a:srgbClr val="EF53A5"/>
              </a:buClr>
            </a:pPr>
            <a:endParaRPr lang="en-US"/>
          </a:p>
          <a:p>
            <a:pPr>
              <a:lnSpc>
                <a:spcPct val="150000"/>
              </a:lnSpc>
              <a:buClr>
                <a:srgbClr val="EF53A5"/>
              </a:buClr>
            </a:pPr>
            <a:endParaRPr lang="en-US" sz="2800" dirty="0"/>
          </a:p>
          <a:p>
            <a:pPr>
              <a:lnSpc>
                <a:spcPct val="150000"/>
              </a:lnSpc>
              <a:buClr>
                <a:srgbClr val="EF53A5"/>
              </a:buClr>
            </a:pPr>
            <a:r>
              <a:rPr lang="en-US" sz="2800" dirty="0"/>
              <a:t>3 supplemental studies in resources section</a:t>
            </a:r>
            <a:r>
              <a:rPr lang="en-US" dirty="0"/>
              <a:t> </a:t>
            </a:r>
          </a:p>
        </p:txBody>
      </p:sp>
      <p:pic>
        <p:nvPicPr>
          <p:cNvPr id="4" name="Picture 4" descr="Text&#10;&#10;Description automatically generated">
            <a:extLst>
              <a:ext uri="{FF2B5EF4-FFF2-40B4-BE49-F238E27FC236}">
                <a16:creationId xmlns:a16="http://schemas.microsoft.com/office/drawing/2014/main" id="{1FA43913-DA89-47E2-AB81-079C7D3202AB}"/>
              </a:ext>
            </a:extLst>
          </p:cNvPr>
          <p:cNvPicPr>
            <a:picLocks noChangeAspect="1"/>
          </p:cNvPicPr>
          <p:nvPr/>
        </p:nvPicPr>
        <p:blipFill>
          <a:blip r:embed="rId3"/>
          <a:stretch>
            <a:fillRect/>
          </a:stretch>
        </p:blipFill>
        <p:spPr>
          <a:xfrm>
            <a:off x="5521695" y="1373291"/>
            <a:ext cx="5883563" cy="3309503"/>
          </a:xfrm>
          <a:prstGeom prst="rect">
            <a:avLst/>
          </a:prstGeom>
        </p:spPr>
      </p:pic>
      <p:sp>
        <p:nvSpPr>
          <p:cNvPr id="5" name="TextBox 4">
            <a:extLst>
              <a:ext uri="{FF2B5EF4-FFF2-40B4-BE49-F238E27FC236}">
                <a16:creationId xmlns:a16="http://schemas.microsoft.com/office/drawing/2014/main" id="{40E0F825-8006-4311-A6B7-C2FAA8F8ADFC}"/>
              </a:ext>
            </a:extLst>
          </p:cNvPr>
          <p:cNvSpPr txBox="1"/>
          <p:nvPr/>
        </p:nvSpPr>
        <p:spPr>
          <a:xfrm>
            <a:off x="5868721" y="4770583"/>
            <a:ext cx="57450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YouTube: "Little Steps, Big Gains" </a:t>
            </a:r>
          </a:p>
        </p:txBody>
      </p:sp>
    </p:spTree>
    <p:extLst>
      <p:ext uri="{BB962C8B-B14F-4D97-AF65-F5344CB8AC3E}">
        <p14:creationId xmlns:p14="http://schemas.microsoft.com/office/powerpoint/2010/main" val="1605306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38A4-E794-45CA-91EE-059B6D73F850}"/>
              </a:ext>
            </a:extLst>
          </p:cNvPr>
          <p:cNvSpPr>
            <a:spLocks noGrp="1"/>
          </p:cNvSpPr>
          <p:nvPr>
            <p:ph type="title"/>
          </p:nvPr>
        </p:nvSpPr>
        <p:spPr>
          <a:xfrm>
            <a:off x="184293" y="1918992"/>
            <a:ext cx="11598359" cy="1400530"/>
          </a:xfrm>
        </p:spPr>
        <p:txBody>
          <a:bodyPr/>
          <a:lstStyle/>
          <a:p>
            <a:pPr algn="ctr"/>
            <a:r>
              <a:rPr lang="en-US" sz="6600" b="1" dirty="0"/>
              <a:t>Balance Training</a:t>
            </a:r>
            <a:br>
              <a:rPr lang="en-US" sz="6600" b="1" dirty="0">
                <a:ea typeface="+mj-lt"/>
                <a:cs typeface="+mj-lt"/>
              </a:rPr>
            </a:br>
            <a:r>
              <a:rPr lang="en-US" sz="4800" b="1" dirty="0">
                <a:ea typeface="+mj-lt"/>
                <a:cs typeface="+mj-lt"/>
              </a:rPr>
              <a:t>&amp; Cerebellar Ataxia</a:t>
            </a:r>
            <a:r>
              <a:rPr lang="en-US" sz="4400" b="1" dirty="0">
                <a:ea typeface="+mj-lt"/>
                <a:cs typeface="+mj-lt"/>
              </a:rPr>
              <a:t> </a:t>
            </a:r>
            <a:r>
              <a:rPr lang="en-US" sz="4400" b="1" dirty="0"/>
              <a:t> </a:t>
            </a:r>
            <a:endParaRPr lang="en-US" sz="4400"/>
          </a:p>
        </p:txBody>
      </p:sp>
    </p:spTree>
    <p:extLst>
      <p:ext uri="{BB962C8B-B14F-4D97-AF65-F5344CB8AC3E}">
        <p14:creationId xmlns:p14="http://schemas.microsoft.com/office/powerpoint/2010/main" val="46546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AB24-F8C0-4B6D-9530-56325CCC8B17}"/>
              </a:ext>
            </a:extLst>
          </p:cNvPr>
          <p:cNvSpPr>
            <a:spLocks noGrp="1"/>
          </p:cNvSpPr>
          <p:nvPr>
            <p:ph type="title"/>
          </p:nvPr>
        </p:nvSpPr>
        <p:spPr/>
        <p:txBody>
          <a:bodyPr/>
          <a:lstStyle/>
          <a:p>
            <a:r>
              <a:rPr lang="en-US" dirty="0"/>
              <a:t>Ataxia and Falls</a:t>
            </a:r>
          </a:p>
        </p:txBody>
      </p:sp>
      <p:sp>
        <p:nvSpPr>
          <p:cNvPr id="3" name="Content Placeholder 2">
            <a:extLst>
              <a:ext uri="{FF2B5EF4-FFF2-40B4-BE49-F238E27FC236}">
                <a16:creationId xmlns:a16="http://schemas.microsoft.com/office/drawing/2014/main" id="{2300FC7D-2681-47AE-ACDE-A1AC6AF82188}"/>
              </a:ext>
            </a:extLst>
          </p:cNvPr>
          <p:cNvSpPr>
            <a:spLocks noGrp="1"/>
          </p:cNvSpPr>
          <p:nvPr>
            <p:ph idx="1"/>
          </p:nvPr>
        </p:nvSpPr>
        <p:spPr>
          <a:xfrm>
            <a:off x="645934" y="1431241"/>
            <a:ext cx="11029162" cy="4693711"/>
          </a:xfrm>
        </p:spPr>
        <p:txBody>
          <a:bodyPr vert="horz" lIns="91440" tIns="45720" rIns="91440" bIns="45720" rtlCol="0" anchor="t">
            <a:noAutofit/>
          </a:bodyPr>
          <a:lstStyle/>
          <a:p>
            <a:pPr>
              <a:buClr>
                <a:srgbClr val="EF53A5"/>
              </a:buClr>
            </a:pPr>
            <a:r>
              <a:rPr lang="en-US" sz="3200" dirty="0">
                <a:ea typeface="+mj-lt"/>
                <a:cs typeface="+mj-lt"/>
              </a:rPr>
              <a:t> In one study,</a:t>
            </a:r>
            <a:r>
              <a:rPr lang="en-US" sz="3200" b="1" dirty="0">
                <a:ea typeface="+mj-lt"/>
                <a:cs typeface="+mj-lt"/>
              </a:rPr>
              <a:t> 228 SCA</a:t>
            </a:r>
            <a:r>
              <a:rPr lang="en-US" sz="3200" dirty="0">
                <a:ea typeface="+mj-lt"/>
                <a:cs typeface="+mj-lt"/>
              </a:rPr>
              <a:t> patients were asked how many falls they had in the past year. </a:t>
            </a:r>
            <a:endParaRPr lang="en-US" dirty="0"/>
          </a:p>
          <a:p>
            <a:pPr lvl="1">
              <a:buClr>
                <a:srgbClr val="EF53A5"/>
              </a:buClr>
            </a:pPr>
            <a:r>
              <a:rPr lang="en-US" sz="3200" b="1" dirty="0">
                <a:ea typeface="+mj-lt"/>
                <a:cs typeface="+mj-lt"/>
              </a:rPr>
              <a:t>73.6%</a:t>
            </a:r>
            <a:r>
              <a:rPr lang="en-US" sz="3200" dirty="0">
                <a:ea typeface="+mj-lt"/>
                <a:cs typeface="+mj-lt"/>
              </a:rPr>
              <a:t> reported having at least one fall</a:t>
            </a:r>
          </a:p>
          <a:p>
            <a:pPr lvl="2">
              <a:buClr>
                <a:srgbClr val="EF53A5"/>
              </a:buClr>
            </a:pPr>
            <a:r>
              <a:rPr lang="en-US" sz="3000" b="1" dirty="0">
                <a:ea typeface="+mj-lt"/>
                <a:cs typeface="+mj-lt"/>
              </a:rPr>
              <a:t>74%</a:t>
            </a:r>
            <a:r>
              <a:rPr lang="en-US" sz="3000" dirty="0">
                <a:ea typeface="+mj-lt"/>
                <a:cs typeface="+mj-lt"/>
              </a:rPr>
              <a:t> reporting injury </a:t>
            </a:r>
            <a:endParaRPr lang="en-US" sz="3000" dirty="0"/>
          </a:p>
          <a:p>
            <a:pPr marL="914400" lvl="2" indent="0">
              <a:buClr>
                <a:srgbClr val="EF53A5"/>
              </a:buClr>
              <a:buNone/>
            </a:pPr>
            <a:endParaRPr lang="en-US" sz="3000" dirty="0">
              <a:ea typeface="+mj-lt"/>
              <a:cs typeface="+mj-lt"/>
            </a:endParaRPr>
          </a:p>
          <a:p>
            <a:pPr>
              <a:buClr>
                <a:srgbClr val="EF53A5"/>
              </a:buClr>
            </a:pPr>
            <a:r>
              <a:rPr lang="en-US" sz="3200" dirty="0">
                <a:ea typeface="+mj-lt"/>
                <a:cs typeface="+mj-lt"/>
              </a:rPr>
              <a:t>Another study instructed </a:t>
            </a:r>
            <a:r>
              <a:rPr lang="en-US" sz="3200" b="1" dirty="0">
                <a:ea typeface="+mj-lt"/>
                <a:cs typeface="+mj-lt"/>
              </a:rPr>
              <a:t>113</a:t>
            </a:r>
            <a:r>
              <a:rPr lang="en-US" sz="3200" dirty="0">
                <a:ea typeface="+mj-lt"/>
                <a:cs typeface="+mj-lt"/>
              </a:rPr>
              <a:t> patients with SCA to record their falls during a one-year diary.</a:t>
            </a:r>
          </a:p>
          <a:p>
            <a:pPr lvl="1">
              <a:buClr>
                <a:srgbClr val="EF53A5"/>
              </a:buClr>
            </a:pPr>
            <a:r>
              <a:rPr lang="en-US" sz="3200" b="1" dirty="0">
                <a:ea typeface="+mj-lt"/>
                <a:cs typeface="+mj-lt"/>
              </a:rPr>
              <a:t>84.1%</a:t>
            </a:r>
            <a:r>
              <a:rPr lang="en-US" sz="3200" dirty="0">
                <a:ea typeface="+mj-lt"/>
                <a:cs typeface="+mj-lt"/>
              </a:rPr>
              <a:t> reported at least one fall </a:t>
            </a:r>
          </a:p>
          <a:p>
            <a:pPr>
              <a:buClr>
                <a:srgbClr val="EF53A5"/>
              </a:buClr>
            </a:pPr>
            <a:endParaRPr lang="en-US" dirty="0"/>
          </a:p>
        </p:txBody>
      </p:sp>
    </p:spTree>
    <p:extLst>
      <p:ext uri="{BB962C8B-B14F-4D97-AF65-F5344CB8AC3E}">
        <p14:creationId xmlns:p14="http://schemas.microsoft.com/office/powerpoint/2010/main" val="193812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5BED-7345-4A1C-8E83-65818136FC01}"/>
              </a:ext>
            </a:extLst>
          </p:cNvPr>
          <p:cNvSpPr>
            <a:spLocks noGrp="1"/>
          </p:cNvSpPr>
          <p:nvPr>
            <p:ph type="title"/>
          </p:nvPr>
        </p:nvSpPr>
        <p:spPr/>
        <p:txBody>
          <a:bodyPr/>
          <a:lstStyle/>
          <a:p>
            <a:r>
              <a:rPr lang="en-US" dirty="0"/>
              <a:t>Ataxia and Balance Training </a:t>
            </a:r>
          </a:p>
        </p:txBody>
      </p:sp>
      <p:sp>
        <p:nvSpPr>
          <p:cNvPr id="3" name="Content Placeholder 2">
            <a:extLst>
              <a:ext uri="{FF2B5EF4-FFF2-40B4-BE49-F238E27FC236}">
                <a16:creationId xmlns:a16="http://schemas.microsoft.com/office/drawing/2014/main" id="{937B99CD-A63B-4882-B166-21DC7F457A6C}"/>
              </a:ext>
            </a:extLst>
          </p:cNvPr>
          <p:cNvSpPr>
            <a:spLocks noGrp="1"/>
          </p:cNvSpPr>
          <p:nvPr>
            <p:ph idx="1"/>
          </p:nvPr>
        </p:nvSpPr>
        <p:spPr>
          <a:xfrm>
            <a:off x="808542" y="1521827"/>
            <a:ext cx="10020268" cy="4507208"/>
          </a:xfrm>
        </p:spPr>
        <p:txBody>
          <a:bodyPr vert="horz" lIns="91440" tIns="45720" rIns="91440" bIns="45720" rtlCol="0" anchor="t">
            <a:normAutofit/>
          </a:bodyPr>
          <a:lstStyle/>
          <a:p>
            <a:pPr>
              <a:buClr>
                <a:srgbClr val="EF53A5"/>
              </a:buClr>
            </a:pPr>
            <a:r>
              <a:rPr lang="en-US" sz="3200" dirty="0">
                <a:ea typeface="+mj-lt"/>
                <a:cs typeface="+mj-lt"/>
              </a:rPr>
              <a:t>Proprioceptive Loading Exercise</a:t>
            </a:r>
            <a:endParaRPr lang="en-US" sz="3200" dirty="0"/>
          </a:p>
          <a:p>
            <a:pPr>
              <a:buClr>
                <a:srgbClr val="EF53A5"/>
              </a:buClr>
            </a:pPr>
            <a:r>
              <a:rPr lang="en-US" sz="3200" dirty="0">
                <a:ea typeface="+mj-lt"/>
                <a:cs typeface="+mj-lt"/>
              </a:rPr>
              <a:t>Sensory – Motor Adaptation</a:t>
            </a:r>
            <a:endParaRPr lang="en-US" sz="3200" dirty="0"/>
          </a:p>
          <a:p>
            <a:pPr>
              <a:buClr>
                <a:srgbClr val="EF53A5"/>
              </a:buClr>
            </a:pPr>
            <a:r>
              <a:rPr lang="en-US" sz="3200" dirty="0"/>
              <a:t>Improving Balance Strategies</a:t>
            </a:r>
          </a:p>
          <a:p>
            <a:pPr marL="0" indent="0">
              <a:buClr>
                <a:srgbClr val="EF53A5"/>
              </a:buClr>
              <a:buNone/>
            </a:pPr>
            <a:endParaRPr lang="en-US" sz="3200"/>
          </a:p>
          <a:p>
            <a:pPr>
              <a:buClr>
                <a:srgbClr val="EF53A5"/>
              </a:buClr>
            </a:pPr>
            <a:endParaRPr lang="en-US" sz="3200" b="1" dirty="0"/>
          </a:p>
        </p:txBody>
      </p:sp>
      <p:pic>
        <p:nvPicPr>
          <p:cNvPr id="7" name="Picture 4" descr="Text, whiteboard&#10;&#10;Description automatically generated">
            <a:extLst>
              <a:ext uri="{FF2B5EF4-FFF2-40B4-BE49-F238E27FC236}">
                <a16:creationId xmlns:a16="http://schemas.microsoft.com/office/drawing/2014/main" id="{7719A91A-8B9F-474C-A9A2-BE63037A3362}"/>
              </a:ext>
            </a:extLst>
          </p:cNvPr>
          <p:cNvPicPr>
            <a:picLocks noChangeAspect="1"/>
          </p:cNvPicPr>
          <p:nvPr/>
        </p:nvPicPr>
        <p:blipFill>
          <a:blip r:embed="rId3"/>
          <a:stretch>
            <a:fillRect/>
          </a:stretch>
        </p:blipFill>
        <p:spPr>
          <a:xfrm>
            <a:off x="3369117" y="3522676"/>
            <a:ext cx="4342247" cy="2434938"/>
          </a:xfrm>
          <a:prstGeom prst="rect">
            <a:avLst/>
          </a:prstGeom>
        </p:spPr>
      </p:pic>
      <p:sp>
        <p:nvSpPr>
          <p:cNvPr id="8" name="TextBox 7">
            <a:extLst>
              <a:ext uri="{FF2B5EF4-FFF2-40B4-BE49-F238E27FC236}">
                <a16:creationId xmlns:a16="http://schemas.microsoft.com/office/drawing/2014/main" id="{9CD5CD69-ACC9-48E3-A5E4-7CBAFC8A38CF}"/>
              </a:ext>
            </a:extLst>
          </p:cNvPr>
          <p:cNvSpPr txBox="1"/>
          <p:nvPr/>
        </p:nvSpPr>
        <p:spPr>
          <a:xfrm>
            <a:off x="3507317" y="6079067"/>
            <a:ext cx="47011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YouTube: "Little Steps, Big Gains"</a:t>
            </a:r>
          </a:p>
        </p:txBody>
      </p:sp>
    </p:spTree>
    <p:extLst>
      <p:ext uri="{BB962C8B-B14F-4D97-AF65-F5344CB8AC3E}">
        <p14:creationId xmlns:p14="http://schemas.microsoft.com/office/powerpoint/2010/main" val="4194776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5BED-7345-4A1C-8E83-65818136FC01}"/>
              </a:ext>
            </a:extLst>
          </p:cNvPr>
          <p:cNvSpPr>
            <a:spLocks noGrp="1"/>
          </p:cNvSpPr>
          <p:nvPr>
            <p:ph type="title"/>
          </p:nvPr>
        </p:nvSpPr>
        <p:spPr/>
        <p:txBody>
          <a:bodyPr/>
          <a:lstStyle/>
          <a:p>
            <a:r>
              <a:rPr lang="en-US" dirty="0"/>
              <a:t>Ataxia and Balance Training </a:t>
            </a:r>
          </a:p>
        </p:txBody>
      </p:sp>
      <p:sp>
        <p:nvSpPr>
          <p:cNvPr id="3" name="Content Placeholder 2">
            <a:extLst>
              <a:ext uri="{FF2B5EF4-FFF2-40B4-BE49-F238E27FC236}">
                <a16:creationId xmlns:a16="http://schemas.microsoft.com/office/drawing/2014/main" id="{937B99CD-A63B-4882-B166-21DC7F457A6C}"/>
              </a:ext>
            </a:extLst>
          </p:cNvPr>
          <p:cNvSpPr>
            <a:spLocks noGrp="1"/>
          </p:cNvSpPr>
          <p:nvPr>
            <p:ph idx="1"/>
          </p:nvPr>
        </p:nvSpPr>
        <p:spPr>
          <a:xfrm>
            <a:off x="808542" y="1648827"/>
            <a:ext cx="10020268" cy="4507208"/>
          </a:xfrm>
        </p:spPr>
        <p:txBody>
          <a:bodyPr vert="horz" lIns="91440" tIns="45720" rIns="91440" bIns="45720" rtlCol="0" anchor="t">
            <a:normAutofit lnSpcReduction="10000"/>
          </a:bodyPr>
          <a:lstStyle/>
          <a:p>
            <a:pPr>
              <a:buClr>
                <a:srgbClr val="EF53A5"/>
              </a:buClr>
            </a:pPr>
            <a:r>
              <a:rPr lang="en-US" sz="3200" dirty="0">
                <a:ea typeface="+mj-lt"/>
                <a:cs typeface="+mj-lt"/>
              </a:rPr>
              <a:t>Ataxia- Reduced Trunk Position Sense </a:t>
            </a:r>
          </a:p>
          <a:p>
            <a:pPr lvl="1">
              <a:buClr>
                <a:srgbClr val="EF53A5"/>
              </a:buClr>
            </a:pPr>
            <a:r>
              <a:rPr lang="en-US" sz="2800" b="1" dirty="0">
                <a:ea typeface="+mj-lt"/>
                <a:cs typeface="+mj-lt"/>
              </a:rPr>
              <a:t>Proprioceptive Based Exercises</a:t>
            </a:r>
            <a:endParaRPr lang="en-US" sz="2800" dirty="0">
              <a:ea typeface="+mj-lt"/>
              <a:cs typeface="+mj-lt"/>
            </a:endParaRPr>
          </a:p>
          <a:p>
            <a:pPr>
              <a:buClr>
                <a:srgbClr val="EF53A5"/>
              </a:buClr>
            </a:pPr>
            <a:endParaRPr lang="en-US" sz="3000" b="1" dirty="0">
              <a:ea typeface="+mj-lt"/>
              <a:cs typeface="+mj-lt"/>
            </a:endParaRPr>
          </a:p>
          <a:p>
            <a:pPr>
              <a:buClr>
                <a:srgbClr val="EF53A5"/>
              </a:buClr>
            </a:pPr>
            <a:r>
              <a:rPr lang="en-US" sz="3200" dirty="0">
                <a:ea typeface="+mj-lt"/>
                <a:cs typeface="+mj-lt"/>
              </a:rPr>
              <a:t>Slow vs fast movements to Improve Body Awareness</a:t>
            </a:r>
            <a:endParaRPr lang="en-US" sz="3200" dirty="0"/>
          </a:p>
          <a:p>
            <a:pPr lvl="1">
              <a:buClr>
                <a:srgbClr val="EF53A5"/>
              </a:buClr>
            </a:pPr>
            <a:r>
              <a:rPr lang="en-US" sz="3000" dirty="0">
                <a:ea typeface="+mj-lt"/>
                <a:cs typeface="+mj-lt"/>
              </a:rPr>
              <a:t>Tai-Chi</a:t>
            </a:r>
          </a:p>
          <a:p>
            <a:pPr lvl="1">
              <a:buClr>
                <a:srgbClr val="EF53A5"/>
              </a:buClr>
            </a:pPr>
            <a:r>
              <a:rPr lang="en-US" sz="3000" dirty="0"/>
              <a:t>Yoga</a:t>
            </a:r>
          </a:p>
          <a:p>
            <a:pPr lvl="1">
              <a:buClr>
                <a:srgbClr val="EF53A5"/>
              </a:buClr>
            </a:pPr>
            <a:r>
              <a:rPr lang="en-US" sz="3000" dirty="0"/>
              <a:t>Pilates </a:t>
            </a:r>
          </a:p>
          <a:p>
            <a:pPr>
              <a:buClr>
                <a:srgbClr val="EF53A5"/>
              </a:buClr>
            </a:pPr>
            <a:endParaRPr lang="en-US" sz="3200" b="1" dirty="0"/>
          </a:p>
        </p:txBody>
      </p:sp>
      <p:pic>
        <p:nvPicPr>
          <p:cNvPr id="5" name="Picture 5" descr="A picture containing text&#10;&#10;Description automatically generated">
            <a:extLst>
              <a:ext uri="{FF2B5EF4-FFF2-40B4-BE49-F238E27FC236}">
                <a16:creationId xmlns:a16="http://schemas.microsoft.com/office/drawing/2014/main" id="{781A637F-99B3-475E-B63D-5008072BD468}"/>
              </a:ext>
            </a:extLst>
          </p:cNvPr>
          <p:cNvPicPr>
            <a:picLocks noChangeAspect="1"/>
          </p:cNvPicPr>
          <p:nvPr/>
        </p:nvPicPr>
        <p:blipFill>
          <a:blip r:embed="rId3"/>
          <a:stretch>
            <a:fillRect/>
          </a:stretch>
        </p:blipFill>
        <p:spPr>
          <a:xfrm>
            <a:off x="4100945" y="3904384"/>
            <a:ext cx="3435927" cy="1935595"/>
          </a:xfrm>
          <a:prstGeom prst="rect">
            <a:avLst/>
          </a:prstGeom>
        </p:spPr>
      </p:pic>
      <p:sp>
        <p:nvSpPr>
          <p:cNvPr id="4" name="TextBox 3">
            <a:extLst>
              <a:ext uri="{FF2B5EF4-FFF2-40B4-BE49-F238E27FC236}">
                <a16:creationId xmlns:a16="http://schemas.microsoft.com/office/drawing/2014/main" id="{D14CCC35-FC1D-4D79-B670-76CC10294D91}"/>
              </a:ext>
            </a:extLst>
          </p:cNvPr>
          <p:cNvSpPr txBox="1"/>
          <p:nvPr/>
        </p:nvSpPr>
        <p:spPr>
          <a:xfrm>
            <a:off x="5426971" y="6010682"/>
            <a:ext cx="47011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YouTube: "Little Steps, Big Gains"</a:t>
            </a:r>
          </a:p>
        </p:txBody>
      </p:sp>
      <p:pic>
        <p:nvPicPr>
          <p:cNvPr id="6" name="Picture 6" descr="A picture containing text&#10;&#10;Description automatically generated">
            <a:extLst>
              <a:ext uri="{FF2B5EF4-FFF2-40B4-BE49-F238E27FC236}">
                <a16:creationId xmlns:a16="http://schemas.microsoft.com/office/drawing/2014/main" id="{5DF4B3B3-9F1C-4F1D-90E1-E3C771AE2D19}"/>
              </a:ext>
            </a:extLst>
          </p:cNvPr>
          <p:cNvPicPr>
            <a:picLocks noChangeAspect="1"/>
          </p:cNvPicPr>
          <p:nvPr/>
        </p:nvPicPr>
        <p:blipFill>
          <a:blip r:embed="rId4"/>
          <a:stretch>
            <a:fillRect/>
          </a:stretch>
        </p:blipFill>
        <p:spPr>
          <a:xfrm>
            <a:off x="7889631" y="3898167"/>
            <a:ext cx="3466123" cy="1943588"/>
          </a:xfrm>
          <a:prstGeom prst="rect">
            <a:avLst/>
          </a:prstGeom>
        </p:spPr>
      </p:pic>
    </p:spTree>
    <p:extLst>
      <p:ext uri="{BB962C8B-B14F-4D97-AF65-F5344CB8AC3E}">
        <p14:creationId xmlns:p14="http://schemas.microsoft.com/office/powerpoint/2010/main" val="2986188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C900-DF18-4800-B970-05E61ACFB7F9}"/>
              </a:ext>
            </a:extLst>
          </p:cNvPr>
          <p:cNvSpPr>
            <a:spLocks noGrp="1"/>
          </p:cNvSpPr>
          <p:nvPr>
            <p:ph type="title"/>
          </p:nvPr>
        </p:nvSpPr>
        <p:spPr/>
        <p:txBody>
          <a:bodyPr/>
          <a:lstStyle/>
          <a:p>
            <a:r>
              <a:rPr lang="en-US" dirty="0"/>
              <a:t>Ataxia and Balance Training </a:t>
            </a:r>
          </a:p>
        </p:txBody>
      </p:sp>
      <p:sp>
        <p:nvSpPr>
          <p:cNvPr id="3" name="Content Placeholder 2">
            <a:extLst>
              <a:ext uri="{FF2B5EF4-FFF2-40B4-BE49-F238E27FC236}">
                <a16:creationId xmlns:a16="http://schemas.microsoft.com/office/drawing/2014/main" id="{2DDAFA39-A314-440F-A8CC-01DC4B0ED1C6}"/>
              </a:ext>
            </a:extLst>
          </p:cNvPr>
          <p:cNvSpPr>
            <a:spLocks noGrp="1"/>
          </p:cNvSpPr>
          <p:nvPr>
            <p:ph idx="1"/>
          </p:nvPr>
        </p:nvSpPr>
        <p:spPr>
          <a:xfrm>
            <a:off x="476249" y="1593866"/>
            <a:ext cx="10803915" cy="4195481"/>
          </a:xfrm>
        </p:spPr>
        <p:txBody>
          <a:bodyPr vert="horz" lIns="91440" tIns="45720" rIns="91440" bIns="45720" rtlCol="0" anchor="t">
            <a:normAutofit/>
          </a:bodyPr>
          <a:lstStyle/>
          <a:p>
            <a:r>
              <a:rPr lang="en-US" sz="2400" dirty="0"/>
              <a:t>Sensory-Motor Adaptations</a:t>
            </a:r>
          </a:p>
          <a:p>
            <a:pPr lvl="1">
              <a:buClr>
                <a:srgbClr val="EF53A5"/>
              </a:buClr>
            </a:pPr>
            <a:r>
              <a:rPr lang="en-US" sz="2400" dirty="0"/>
              <a:t>Improve Brains ability to integrate incoming sensory information </a:t>
            </a:r>
          </a:p>
          <a:p>
            <a:pPr lvl="1">
              <a:buClr>
                <a:srgbClr val="EF53A5"/>
              </a:buClr>
            </a:pPr>
            <a:r>
              <a:rPr lang="en-US" sz="2400" dirty="0"/>
              <a:t>Balance Pads/Eyes Closed/Head Turns/Positional Changes </a:t>
            </a:r>
          </a:p>
          <a:p>
            <a:pPr lvl="1">
              <a:buClr>
                <a:srgbClr val="EF53A5"/>
              </a:buClr>
            </a:pPr>
            <a:r>
              <a:rPr lang="en-US" sz="2400" dirty="0"/>
              <a:t>Balance Based Torso Weighting </a:t>
            </a:r>
          </a:p>
          <a:p>
            <a:pPr>
              <a:buClr>
                <a:srgbClr val="EF53A5"/>
              </a:buClr>
            </a:pPr>
            <a:endParaRPr lang="en-US" dirty="0"/>
          </a:p>
        </p:txBody>
      </p:sp>
      <p:pic>
        <p:nvPicPr>
          <p:cNvPr id="4" name="Picture 4">
            <a:extLst>
              <a:ext uri="{FF2B5EF4-FFF2-40B4-BE49-F238E27FC236}">
                <a16:creationId xmlns:a16="http://schemas.microsoft.com/office/drawing/2014/main" id="{17747B74-D1C7-42C3-B2A5-FE3809B3DE07}"/>
              </a:ext>
            </a:extLst>
          </p:cNvPr>
          <p:cNvPicPr>
            <a:picLocks noChangeAspect="1"/>
          </p:cNvPicPr>
          <p:nvPr/>
        </p:nvPicPr>
        <p:blipFill>
          <a:blip r:embed="rId2"/>
          <a:stretch>
            <a:fillRect/>
          </a:stretch>
        </p:blipFill>
        <p:spPr>
          <a:xfrm>
            <a:off x="6188869" y="3121765"/>
            <a:ext cx="5088732" cy="2872687"/>
          </a:xfrm>
          <a:prstGeom prst="rect">
            <a:avLst/>
          </a:prstGeom>
        </p:spPr>
      </p:pic>
      <p:sp>
        <p:nvSpPr>
          <p:cNvPr id="6" name="TextBox 5">
            <a:extLst>
              <a:ext uri="{FF2B5EF4-FFF2-40B4-BE49-F238E27FC236}">
                <a16:creationId xmlns:a16="http://schemas.microsoft.com/office/drawing/2014/main" id="{D7D458F2-4E0E-45FD-9491-ACA083E68DD6}"/>
              </a:ext>
            </a:extLst>
          </p:cNvPr>
          <p:cNvSpPr txBox="1"/>
          <p:nvPr/>
        </p:nvSpPr>
        <p:spPr>
          <a:xfrm>
            <a:off x="6449484" y="6068484"/>
            <a:ext cx="47011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YouTube: "Little Steps, Big Gains"</a:t>
            </a:r>
          </a:p>
        </p:txBody>
      </p:sp>
    </p:spTree>
    <p:extLst>
      <p:ext uri="{BB962C8B-B14F-4D97-AF65-F5344CB8AC3E}">
        <p14:creationId xmlns:p14="http://schemas.microsoft.com/office/powerpoint/2010/main" val="2378733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C900-DF18-4800-B970-05E61ACFB7F9}"/>
              </a:ext>
            </a:extLst>
          </p:cNvPr>
          <p:cNvSpPr>
            <a:spLocks noGrp="1"/>
          </p:cNvSpPr>
          <p:nvPr>
            <p:ph type="title"/>
          </p:nvPr>
        </p:nvSpPr>
        <p:spPr/>
        <p:txBody>
          <a:bodyPr/>
          <a:lstStyle/>
          <a:p>
            <a:r>
              <a:rPr lang="en-US" dirty="0"/>
              <a:t>Ataxia and Balance Training </a:t>
            </a:r>
          </a:p>
        </p:txBody>
      </p:sp>
      <p:sp>
        <p:nvSpPr>
          <p:cNvPr id="3" name="Content Placeholder 2">
            <a:extLst>
              <a:ext uri="{FF2B5EF4-FFF2-40B4-BE49-F238E27FC236}">
                <a16:creationId xmlns:a16="http://schemas.microsoft.com/office/drawing/2014/main" id="{2DDAFA39-A314-440F-A8CC-01DC4B0ED1C6}"/>
              </a:ext>
            </a:extLst>
          </p:cNvPr>
          <p:cNvSpPr>
            <a:spLocks noGrp="1"/>
          </p:cNvSpPr>
          <p:nvPr>
            <p:ph idx="1"/>
          </p:nvPr>
        </p:nvSpPr>
        <p:spPr>
          <a:xfrm>
            <a:off x="476249" y="2123033"/>
            <a:ext cx="10803915" cy="4195481"/>
          </a:xfrm>
        </p:spPr>
        <p:txBody>
          <a:bodyPr vert="horz" lIns="91440" tIns="45720" rIns="91440" bIns="45720" rtlCol="0" anchor="t">
            <a:normAutofit/>
          </a:bodyPr>
          <a:lstStyle/>
          <a:p>
            <a:r>
              <a:rPr lang="en-US" sz="2800" dirty="0"/>
              <a:t>Improve Balance Recovery Strategies</a:t>
            </a:r>
          </a:p>
          <a:p>
            <a:pPr lvl="1">
              <a:buClr>
                <a:srgbClr val="EF53A5"/>
              </a:buClr>
            </a:pPr>
            <a:r>
              <a:rPr lang="en-US" sz="2800" dirty="0"/>
              <a:t>Ankles!!!</a:t>
            </a:r>
          </a:p>
          <a:p>
            <a:pPr lvl="2">
              <a:buClr>
                <a:srgbClr val="EF53A5"/>
              </a:buClr>
            </a:pPr>
            <a:r>
              <a:rPr lang="en-US" sz="2800" dirty="0"/>
              <a:t>Calf Raises </a:t>
            </a:r>
          </a:p>
          <a:p>
            <a:pPr lvl="1">
              <a:buClr>
                <a:srgbClr val="EF53A5"/>
              </a:buClr>
            </a:pPr>
            <a:r>
              <a:rPr lang="en-US" sz="2800" dirty="0"/>
              <a:t>Hips </a:t>
            </a:r>
          </a:p>
          <a:p>
            <a:pPr lvl="1">
              <a:buClr>
                <a:srgbClr val="EF53A5"/>
              </a:buClr>
            </a:pPr>
            <a:r>
              <a:rPr lang="en-US" sz="2800" dirty="0"/>
              <a:t>Stepping Strategies </a:t>
            </a:r>
          </a:p>
          <a:p>
            <a:pPr>
              <a:buClr>
                <a:srgbClr val="EF53A5"/>
              </a:buClr>
            </a:pPr>
            <a:endParaRPr lang="en-US" dirty="0"/>
          </a:p>
        </p:txBody>
      </p:sp>
      <p:sp>
        <p:nvSpPr>
          <p:cNvPr id="6" name="TextBox 5">
            <a:extLst>
              <a:ext uri="{FF2B5EF4-FFF2-40B4-BE49-F238E27FC236}">
                <a16:creationId xmlns:a16="http://schemas.microsoft.com/office/drawing/2014/main" id="{D7D458F2-4E0E-45FD-9491-ACA083E68DD6}"/>
              </a:ext>
            </a:extLst>
          </p:cNvPr>
          <p:cNvSpPr txBox="1"/>
          <p:nvPr/>
        </p:nvSpPr>
        <p:spPr>
          <a:xfrm>
            <a:off x="5814484" y="5708651"/>
            <a:ext cx="47011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YouTube: "Little Steps, Big Gains"</a:t>
            </a:r>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416E1B7C-531F-4AFA-B4CE-ECABD259C561}"/>
              </a:ext>
            </a:extLst>
          </p:cNvPr>
          <p:cNvPicPr>
            <a:picLocks noChangeAspect="1"/>
          </p:cNvPicPr>
          <p:nvPr/>
        </p:nvPicPr>
        <p:blipFill>
          <a:blip r:embed="rId2"/>
          <a:stretch>
            <a:fillRect/>
          </a:stretch>
        </p:blipFill>
        <p:spPr>
          <a:xfrm>
            <a:off x="5358783" y="2705877"/>
            <a:ext cx="5157162" cy="2880876"/>
          </a:xfrm>
          <a:prstGeom prst="rect">
            <a:avLst/>
          </a:prstGeom>
        </p:spPr>
      </p:pic>
    </p:spTree>
    <p:extLst>
      <p:ext uri="{BB962C8B-B14F-4D97-AF65-F5344CB8AC3E}">
        <p14:creationId xmlns:p14="http://schemas.microsoft.com/office/powerpoint/2010/main" val="551944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38A4-E794-45CA-91EE-059B6D73F850}"/>
              </a:ext>
            </a:extLst>
          </p:cNvPr>
          <p:cNvSpPr>
            <a:spLocks noGrp="1"/>
          </p:cNvSpPr>
          <p:nvPr>
            <p:ph type="title"/>
          </p:nvPr>
        </p:nvSpPr>
        <p:spPr>
          <a:xfrm>
            <a:off x="1119476" y="2346173"/>
            <a:ext cx="10270632" cy="1400530"/>
          </a:xfrm>
        </p:spPr>
        <p:txBody>
          <a:bodyPr/>
          <a:lstStyle/>
          <a:p>
            <a:pPr algn="ctr"/>
            <a:r>
              <a:rPr lang="en-US" sz="6600" b="1" dirty="0"/>
              <a:t>Core Stability Training</a:t>
            </a:r>
            <a:br>
              <a:rPr lang="en-US" sz="6600" b="1" dirty="0"/>
            </a:br>
            <a:r>
              <a:rPr lang="en-US" sz="4800" b="1" dirty="0">
                <a:ea typeface="+mj-lt"/>
                <a:cs typeface="+mj-lt"/>
              </a:rPr>
              <a:t>&amp; Cerebellar Ataxia</a:t>
            </a:r>
            <a:r>
              <a:rPr lang="en-US" sz="6600" b="1" dirty="0">
                <a:ea typeface="+mj-lt"/>
                <a:cs typeface="+mj-lt"/>
              </a:rPr>
              <a:t> </a:t>
            </a:r>
            <a:r>
              <a:rPr lang="en-US" sz="6600" b="1" dirty="0"/>
              <a:t> </a:t>
            </a:r>
            <a:endParaRPr lang="en-US" dirty="0"/>
          </a:p>
        </p:txBody>
      </p:sp>
    </p:spTree>
    <p:extLst>
      <p:ext uri="{BB962C8B-B14F-4D97-AF65-F5344CB8AC3E}">
        <p14:creationId xmlns:p14="http://schemas.microsoft.com/office/powerpoint/2010/main" val="626790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66D-CBAB-4953-A094-9A5F8D236DCC}"/>
              </a:ext>
            </a:extLst>
          </p:cNvPr>
          <p:cNvSpPr>
            <a:spLocks noGrp="1"/>
          </p:cNvSpPr>
          <p:nvPr>
            <p:ph type="title"/>
          </p:nvPr>
        </p:nvSpPr>
        <p:spPr/>
        <p:txBody>
          <a:bodyPr/>
          <a:lstStyle/>
          <a:p>
            <a:r>
              <a:rPr lang="en-US" dirty="0"/>
              <a:t>Core stability training</a:t>
            </a:r>
          </a:p>
        </p:txBody>
      </p:sp>
      <p:sp>
        <p:nvSpPr>
          <p:cNvPr id="3" name="Content Placeholder 2">
            <a:extLst>
              <a:ext uri="{FF2B5EF4-FFF2-40B4-BE49-F238E27FC236}">
                <a16:creationId xmlns:a16="http://schemas.microsoft.com/office/drawing/2014/main" id="{D17A5020-A73C-4938-8E7E-C3F25F8F5F84}"/>
              </a:ext>
            </a:extLst>
          </p:cNvPr>
          <p:cNvSpPr>
            <a:spLocks noGrp="1"/>
          </p:cNvSpPr>
          <p:nvPr>
            <p:ph idx="1"/>
          </p:nvPr>
        </p:nvSpPr>
        <p:spPr>
          <a:xfrm>
            <a:off x="745404" y="1683465"/>
            <a:ext cx="9927904" cy="4726571"/>
          </a:xfrm>
        </p:spPr>
        <p:txBody>
          <a:bodyPr vert="horz" lIns="91440" tIns="45720" rIns="91440" bIns="45720" rtlCol="0" anchor="t">
            <a:normAutofit/>
          </a:bodyPr>
          <a:lstStyle/>
          <a:p>
            <a:r>
              <a:rPr lang="en-US" sz="3200" dirty="0"/>
              <a:t>Ataxia- Lack of Core Stability during Gait </a:t>
            </a:r>
          </a:p>
          <a:p>
            <a:pPr>
              <a:buClr>
                <a:srgbClr val="EF53A5"/>
              </a:buClr>
            </a:pPr>
            <a:endParaRPr lang="en-US" sz="3200" dirty="0"/>
          </a:p>
          <a:p>
            <a:pPr>
              <a:buClr>
                <a:srgbClr val="EF53A5"/>
              </a:buClr>
            </a:pPr>
            <a:r>
              <a:rPr lang="en-US" sz="3600" dirty="0"/>
              <a:t>Modalities? </a:t>
            </a:r>
          </a:p>
          <a:p>
            <a:pPr lvl="1">
              <a:buClr>
                <a:srgbClr val="EF53A5"/>
              </a:buClr>
            </a:pPr>
            <a:r>
              <a:rPr lang="en-US" sz="3000" dirty="0"/>
              <a:t>Yoga</a:t>
            </a:r>
          </a:p>
          <a:p>
            <a:pPr lvl="1">
              <a:buClr>
                <a:srgbClr val="EF53A5"/>
              </a:buClr>
            </a:pPr>
            <a:r>
              <a:rPr lang="en-US" sz="3000" dirty="0"/>
              <a:t>Pilates</a:t>
            </a:r>
          </a:p>
          <a:p>
            <a:pPr lvl="1">
              <a:buClr>
                <a:srgbClr val="EF53A5"/>
              </a:buClr>
            </a:pPr>
            <a:r>
              <a:rPr lang="en-US" sz="3000" dirty="0"/>
              <a:t>Nordic Walking </a:t>
            </a:r>
          </a:p>
          <a:p>
            <a:pPr>
              <a:buClr>
                <a:srgbClr val="EF53A5"/>
              </a:buClr>
            </a:pPr>
            <a:endParaRPr lang="en-US" dirty="0"/>
          </a:p>
          <a:p>
            <a:pPr>
              <a:buClr>
                <a:srgbClr val="EF53A5"/>
              </a:buClr>
            </a:pPr>
            <a:endParaRPr lang="en-US" sz="3200" dirty="0"/>
          </a:p>
          <a:p>
            <a:pPr>
              <a:buClr>
                <a:srgbClr val="EF53A5"/>
              </a:buClr>
            </a:pPr>
            <a:endParaRPr lang="en-US" b="1" dirty="0"/>
          </a:p>
        </p:txBody>
      </p:sp>
      <p:pic>
        <p:nvPicPr>
          <p:cNvPr id="4" name="Picture 4">
            <a:extLst>
              <a:ext uri="{FF2B5EF4-FFF2-40B4-BE49-F238E27FC236}">
                <a16:creationId xmlns:a16="http://schemas.microsoft.com/office/drawing/2014/main" id="{6F465334-558E-4844-8AE3-47C37A0C5BF7}"/>
              </a:ext>
            </a:extLst>
          </p:cNvPr>
          <p:cNvPicPr>
            <a:picLocks noChangeAspect="1"/>
          </p:cNvPicPr>
          <p:nvPr/>
        </p:nvPicPr>
        <p:blipFill>
          <a:blip r:embed="rId2"/>
          <a:stretch>
            <a:fillRect/>
          </a:stretch>
        </p:blipFill>
        <p:spPr>
          <a:xfrm>
            <a:off x="6098310" y="2657475"/>
            <a:ext cx="4682836" cy="2628322"/>
          </a:xfrm>
          <a:prstGeom prst="rect">
            <a:avLst/>
          </a:prstGeom>
        </p:spPr>
      </p:pic>
      <p:sp>
        <p:nvSpPr>
          <p:cNvPr id="5" name="TextBox 4">
            <a:extLst>
              <a:ext uri="{FF2B5EF4-FFF2-40B4-BE49-F238E27FC236}">
                <a16:creationId xmlns:a16="http://schemas.microsoft.com/office/drawing/2014/main" id="{A798C804-5FAE-4073-81EC-BA0712A23943}"/>
              </a:ext>
            </a:extLst>
          </p:cNvPr>
          <p:cNvSpPr txBox="1"/>
          <p:nvPr/>
        </p:nvSpPr>
        <p:spPr>
          <a:xfrm>
            <a:off x="6029036" y="5370945"/>
            <a:ext cx="53640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YouTube: "Little Steps, Big Gains" </a:t>
            </a:r>
          </a:p>
        </p:txBody>
      </p:sp>
    </p:spTree>
    <p:extLst>
      <p:ext uri="{BB962C8B-B14F-4D97-AF65-F5344CB8AC3E}">
        <p14:creationId xmlns:p14="http://schemas.microsoft.com/office/powerpoint/2010/main" val="87939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CFE73-3D86-4E9C-ADB4-FF79681BCBA9}"/>
              </a:ext>
            </a:extLst>
          </p:cNvPr>
          <p:cNvSpPr>
            <a:spLocks noGrp="1"/>
          </p:cNvSpPr>
          <p:nvPr>
            <p:ph idx="1"/>
          </p:nvPr>
        </p:nvSpPr>
        <p:spPr>
          <a:xfrm>
            <a:off x="898158" y="431228"/>
            <a:ext cx="10167694" cy="5826941"/>
          </a:xfrm>
        </p:spPr>
        <p:txBody>
          <a:bodyPr vert="horz" lIns="91440" tIns="45720" rIns="91440" bIns="45720" rtlCol="0" anchor="t">
            <a:normAutofit/>
          </a:bodyPr>
          <a:lstStyle/>
          <a:p>
            <a:pPr lvl="1">
              <a:buClr>
                <a:srgbClr val="EF53A5"/>
              </a:buClr>
            </a:pPr>
            <a:endParaRPr lang="en-US" sz="1400" dirty="0">
              <a:ea typeface="+mj-lt"/>
              <a:cs typeface="+mj-lt"/>
            </a:endParaRPr>
          </a:p>
          <a:p>
            <a:pPr lvl="1">
              <a:buClr>
                <a:srgbClr val="EF53A5"/>
              </a:buClr>
            </a:pPr>
            <a:r>
              <a:rPr lang="en-US" sz="2800" dirty="0">
                <a:ea typeface="+mj-lt"/>
                <a:cs typeface="+mj-lt"/>
              </a:rPr>
              <a:t>6- week Home Exercise Program with Static and Dynamic Balance rather than direct gait training</a:t>
            </a:r>
          </a:p>
          <a:p>
            <a:pPr>
              <a:buClr>
                <a:srgbClr val="EF53A5"/>
              </a:buClr>
            </a:pPr>
            <a:endParaRPr lang="en-US" sz="2800" i="1" dirty="0"/>
          </a:p>
          <a:p>
            <a:pPr lvl="1">
              <a:buClr>
                <a:srgbClr val="EF53A5"/>
              </a:buClr>
            </a:pPr>
            <a:r>
              <a:rPr lang="en-US" sz="2800" dirty="0">
                <a:ea typeface="+mj-lt"/>
                <a:cs typeface="+mj-lt"/>
              </a:rPr>
              <a:t>"</a:t>
            </a:r>
            <a:r>
              <a:rPr lang="en-US" sz="2800" u="sng" dirty="0">
                <a:ea typeface="+mj-lt"/>
                <a:cs typeface="+mj-lt"/>
              </a:rPr>
              <a:t>Improvement in locomotor performance in people with cerebellar ataxia was observable after a six-week home balance exercise program."</a:t>
            </a:r>
            <a:endParaRPr lang="en-US" sz="2800" dirty="0">
              <a:ea typeface="+mj-lt"/>
              <a:cs typeface="+mj-lt"/>
            </a:endParaRPr>
          </a:p>
          <a:p>
            <a:pPr lvl="1">
              <a:buClr>
                <a:srgbClr val="EF53A5"/>
              </a:buClr>
            </a:pPr>
            <a:endParaRPr lang="en-US" sz="2800" u="sng" dirty="0"/>
          </a:p>
          <a:p>
            <a:pPr>
              <a:buClr>
                <a:srgbClr val="EF53A5"/>
              </a:buClr>
              <a:buFont typeface="Wingdings 3"/>
              <a:buChar char=""/>
            </a:pPr>
            <a:r>
              <a:rPr lang="en-US" b="1" dirty="0">
                <a:ea typeface="+mj-lt"/>
                <a:cs typeface="+mj-lt"/>
              </a:rPr>
              <a:t>"</a:t>
            </a:r>
            <a:r>
              <a:rPr lang="en-US" sz="2400" b="1" dirty="0">
                <a:ea typeface="+mj-lt"/>
                <a:cs typeface="+mj-lt"/>
              </a:rPr>
              <a:t>A Home Balance Exercise Program Improves Walking in People with Cerebellar Ataxia"</a:t>
            </a:r>
            <a:endParaRPr lang="en-US" sz="2400" dirty="0">
              <a:ea typeface="+mj-lt"/>
              <a:cs typeface="+mj-lt"/>
            </a:endParaRPr>
          </a:p>
          <a:p>
            <a:pPr marL="1028700" lvl="1">
              <a:buClr>
                <a:srgbClr val="EF53A5"/>
              </a:buClr>
              <a:buFont typeface="Wingdings 3"/>
              <a:buChar char=""/>
            </a:pPr>
            <a:r>
              <a:rPr lang="en-US" dirty="0"/>
              <a:t>Keller JL, Bastian AJ. A home balance exercise program improves walking in people with cerebellar ataxia. </a:t>
            </a:r>
            <a:r>
              <a:rPr lang="en-US" i="1" dirty="0" err="1"/>
              <a:t>Neurorehabil</a:t>
            </a:r>
            <a:r>
              <a:rPr lang="en-US" i="1" dirty="0"/>
              <a:t> Neural Repair</a:t>
            </a:r>
            <a:r>
              <a:rPr lang="en-US" dirty="0"/>
              <a:t>. 2014;28(8):770-778. doi:10.1177/1545968314522350</a:t>
            </a:r>
          </a:p>
          <a:p>
            <a:pPr lvl="1">
              <a:buClr>
                <a:srgbClr val="EF53A5"/>
              </a:buClr>
            </a:pPr>
            <a:endParaRPr lang="en-US" sz="1400" dirty="0"/>
          </a:p>
        </p:txBody>
      </p:sp>
    </p:spTree>
    <p:extLst>
      <p:ext uri="{BB962C8B-B14F-4D97-AF65-F5344CB8AC3E}">
        <p14:creationId xmlns:p14="http://schemas.microsoft.com/office/powerpoint/2010/main" val="3144705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547B1-A340-4BA2-A059-246962E83F8E}"/>
              </a:ext>
            </a:extLst>
          </p:cNvPr>
          <p:cNvSpPr>
            <a:spLocks noGrp="1"/>
          </p:cNvSpPr>
          <p:nvPr>
            <p:ph type="title"/>
          </p:nvPr>
        </p:nvSpPr>
        <p:spPr/>
        <p:txBody>
          <a:bodyPr/>
          <a:lstStyle/>
          <a:p>
            <a:r>
              <a:rPr lang="en-US" dirty="0">
                <a:ea typeface="+mj-lt"/>
                <a:cs typeface="+mj-lt"/>
              </a:rPr>
              <a:t>Core Stability Training </a:t>
            </a:r>
            <a:endParaRPr lang="en-US" dirty="0"/>
          </a:p>
        </p:txBody>
      </p:sp>
      <p:sp>
        <p:nvSpPr>
          <p:cNvPr id="3" name="Content Placeholder 2">
            <a:extLst>
              <a:ext uri="{FF2B5EF4-FFF2-40B4-BE49-F238E27FC236}">
                <a16:creationId xmlns:a16="http://schemas.microsoft.com/office/drawing/2014/main" id="{1B70720E-ECD9-4460-B73A-9EDE8B6043DE}"/>
              </a:ext>
            </a:extLst>
          </p:cNvPr>
          <p:cNvSpPr>
            <a:spLocks noGrp="1"/>
          </p:cNvSpPr>
          <p:nvPr>
            <p:ph idx="1"/>
          </p:nvPr>
        </p:nvSpPr>
        <p:spPr>
          <a:xfrm>
            <a:off x="595312" y="1798918"/>
            <a:ext cx="10389722" cy="4195481"/>
          </a:xfrm>
        </p:spPr>
        <p:txBody>
          <a:bodyPr vert="horz" lIns="91440" tIns="45720" rIns="91440" bIns="45720" rtlCol="0" anchor="t">
            <a:normAutofit/>
          </a:bodyPr>
          <a:lstStyle/>
          <a:p>
            <a:pPr>
              <a:buClr>
                <a:srgbClr val="EF53A5"/>
              </a:buClr>
            </a:pPr>
            <a:r>
              <a:rPr lang="en-US" sz="3200" dirty="0">
                <a:ea typeface="+mj-lt"/>
                <a:cs typeface="+mj-lt"/>
              </a:rPr>
              <a:t>"Core stability training can be included as an adjunct to conventional balance training in </a:t>
            </a:r>
            <a:r>
              <a:rPr lang="en-US" sz="3200" u="sng" dirty="0">
                <a:ea typeface="+mj-lt"/>
                <a:cs typeface="+mj-lt"/>
              </a:rPr>
              <a:t>improving dynamic balance in patients with progressive degenerative Cerebellar ataxia"</a:t>
            </a:r>
            <a:endParaRPr lang="en-US" sz="3200" b="1" dirty="0">
              <a:ea typeface="+mj-lt"/>
              <a:cs typeface="+mj-lt"/>
            </a:endParaRPr>
          </a:p>
          <a:p>
            <a:pPr>
              <a:buClr>
                <a:srgbClr val="EF53A5"/>
              </a:buClr>
            </a:pPr>
            <a:endParaRPr lang="en-US" sz="3200" b="1" dirty="0">
              <a:ea typeface="+mj-lt"/>
              <a:cs typeface="+mj-lt"/>
            </a:endParaRPr>
          </a:p>
          <a:p>
            <a:pPr>
              <a:buClr>
                <a:srgbClr val="EF53A5"/>
              </a:buClr>
            </a:pPr>
            <a:r>
              <a:rPr lang="en-US" b="1" dirty="0">
                <a:ea typeface="+mj-lt"/>
                <a:cs typeface="+mj-lt"/>
              </a:rPr>
              <a:t>"Core Stability Training with Conventional Balance Training Improves Dynamic Balance in Progressive Degenerative Cerebellar Ataxia"</a:t>
            </a:r>
            <a:endParaRPr lang="en-US">
              <a:ea typeface="+mj-lt"/>
              <a:cs typeface="+mj-lt"/>
            </a:endParaRPr>
          </a:p>
          <a:p>
            <a:pPr lvl="1">
              <a:buClr>
                <a:srgbClr val="EF53A5"/>
              </a:buClr>
            </a:pPr>
            <a:r>
              <a:rPr lang="en-US" sz="1400" dirty="0">
                <a:ea typeface="+mj-lt"/>
                <a:cs typeface="+mj-lt"/>
              </a:rPr>
              <a:t>TABBASSUM, Khan Neha et al. Core Stability Training with Conventional Balance Training Improves Dynamic Balance in Progressive Degenerative Cerebellar Ataxia. </a:t>
            </a:r>
            <a:r>
              <a:rPr lang="en-US" sz="1400" b="1" dirty="0">
                <a:ea typeface="+mj-lt"/>
                <a:cs typeface="+mj-lt"/>
              </a:rPr>
              <a:t>Indian Journal of Physiotherapy &amp; Occupational Therapy-An International Journal</a:t>
            </a:r>
            <a:r>
              <a:rPr lang="en-US" sz="1400" dirty="0">
                <a:ea typeface="+mj-lt"/>
                <a:cs typeface="+mj-lt"/>
              </a:rPr>
              <a:t>, [</a:t>
            </a:r>
            <a:r>
              <a:rPr lang="en-US" sz="1400" dirty="0" err="1">
                <a:ea typeface="+mj-lt"/>
                <a:cs typeface="+mj-lt"/>
              </a:rPr>
              <a:t>S.l.</a:t>
            </a:r>
            <a:r>
              <a:rPr lang="en-US" sz="1400" dirty="0">
                <a:ea typeface="+mj-lt"/>
                <a:cs typeface="+mj-lt"/>
              </a:rPr>
              <a:t>], p. 136-140, Dec. 2013. ISSN 0973-5674. </a:t>
            </a:r>
            <a:endParaRPr lang="en-US" dirty="0">
              <a:ea typeface="+mj-lt"/>
              <a:cs typeface="+mj-lt"/>
            </a:endParaRPr>
          </a:p>
          <a:p>
            <a:pPr marL="0" indent="0">
              <a:buClr>
                <a:srgbClr val="EF53A5"/>
              </a:buClr>
              <a:buNone/>
            </a:pPr>
            <a:endParaRPr lang="en-US" sz="1400" dirty="0">
              <a:ea typeface="+mj-lt"/>
              <a:cs typeface="+mj-lt"/>
            </a:endParaRPr>
          </a:p>
          <a:p>
            <a:pPr>
              <a:buClr>
                <a:srgbClr val="EF53A5"/>
              </a:buClr>
            </a:pPr>
            <a:endParaRPr lang="en-US" sz="2400" u="sng" dirty="0">
              <a:ea typeface="+mj-lt"/>
              <a:cs typeface="+mj-lt"/>
            </a:endParaRPr>
          </a:p>
          <a:p>
            <a:pPr>
              <a:buClr>
                <a:srgbClr val="EF53A5"/>
              </a:buClr>
            </a:pPr>
            <a:endParaRPr lang="en-US" dirty="0"/>
          </a:p>
        </p:txBody>
      </p:sp>
    </p:spTree>
    <p:extLst>
      <p:ext uri="{BB962C8B-B14F-4D97-AF65-F5344CB8AC3E}">
        <p14:creationId xmlns:p14="http://schemas.microsoft.com/office/powerpoint/2010/main" val="672687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38A4-E794-45CA-91EE-059B6D73F850}"/>
              </a:ext>
            </a:extLst>
          </p:cNvPr>
          <p:cNvSpPr>
            <a:spLocks noGrp="1"/>
          </p:cNvSpPr>
          <p:nvPr>
            <p:ph type="title"/>
          </p:nvPr>
        </p:nvSpPr>
        <p:spPr>
          <a:xfrm>
            <a:off x="865475" y="2138356"/>
            <a:ext cx="10455359" cy="1400530"/>
          </a:xfrm>
        </p:spPr>
        <p:txBody>
          <a:bodyPr/>
          <a:lstStyle/>
          <a:p>
            <a:pPr algn="ctr"/>
            <a:r>
              <a:rPr lang="en-US" sz="6600" b="1" dirty="0"/>
              <a:t>Coordination Training</a:t>
            </a:r>
            <a:br>
              <a:rPr lang="en-US" sz="6600" b="1" dirty="0"/>
            </a:br>
            <a:r>
              <a:rPr lang="en-US" sz="5400" b="1" dirty="0">
                <a:ea typeface="+mj-lt"/>
                <a:cs typeface="+mj-lt"/>
              </a:rPr>
              <a:t>&amp; Cerebellar Ataxia</a:t>
            </a:r>
            <a:r>
              <a:rPr lang="en-US" sz="6600" b="1" dirty="0">
                <a:ea typeface="+mj-lt"/>
                <a:cs typeface="+mj-lt"/>
              </a:rPr>
              <a:t> </a:t>
            </a:r>
            <a:r>
              <a:rPr lang="en-US" sz="6600" b="1" dirty="0"/>
              <a:t> </a:t>
            </a:r>
          </a:p>
        </p:txBody>
      </p:sp>
    </p:spTree>
    <p:extLst>
      <p:ext uri="{BB962C8B-B14F-4D97-AF65-F5344CB8AC3E}">
        <p14:creationId xmlns:p14="http://schemas.microsoft.com/office/powerpoint/2010/main" val="4089571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8169-DCAB-4309-BCD3-02571C214ED8}"/>
              </a:ext>
            </a:extLst>
          </p:cNvPr>
          <p:cNvSpPr>
            <a:spLocks noGrp="1"/>
          </p:cNvSpPr>
          <p:nvPr>
            <p:ph type="title"/>
          </p:nvPr>
        </p:nvSpPr>
        <p:spPr>
          <a:xfrm>
            <a:off x="341311" y="169689"/>
            <a:ext cx="11995522" cy="1400530"/>
          </a:xfrm>
        </p:spPr>
        <p:txBody>
          <a:bodyPr/>
          <a:lstStyle/>
          <a:p>
            <a:pPr algn="ctr">
              <a:spcBef>
                <a:spcPts val="1000"/>
              </a:spcBef>
            </a:pPr>
            <a:r>
              <a:rPr lang="en-US" sz="3200" b="1" dirty="0"/>
              <a:t>"Intensive coordinative training improves motor performance in degenerative cerebellar disease"</a:t>
            </a:r>
            <a:endParaRPr lang="en-US" sz="3200" dirty="0">
              <a:ea typeface="+mj-lt"/>
              <a:cs typeface="+mj-lt"/>
            </a:endParaRPr>
          </a:p>
          <a:p>
            <a:pPr marL="285750" lvl="1" indent="-285750">
              <a:spcBef>
                <a:spcPts val="1000"/>
              </a:spcBef>
              <a:buFont typeface="Arial"/>
              <a:buChar char="•"/>
            </a:pPr>
            <a:endParaRPr lang="en-US" dirty="0"/>
          </a:p>
        </p:txBody>
      </p:sp>
      <p:pic>
        <p:nvPicPr>
          <p:cNvPr id="4" name="Picture 4">
            <a:extLst>
              <a:ext uri="{FF2B5EF4-FFF2-40B4-BE49-F238E27FC236}">
                <a16:creationId xmlns:a16="http://schemas.microsoft.com/office/drawing/2014/main" id="{6F1F0B66-7E07-42DD-BCE5-40B13C3FC950}"/>
              </a:ext>
            </a:extLst>
          </p:cNvPr>
          <p:cNvPicPr>
            <a:picLocks noChangeAspect="1"/>
          </p:cNvPicPr>
          <p:nvPr/>
        </p:nvPicPr>
        <p:blipFill>
          <a:blip r:embed="rId2"/>
          <a:stretch>
            <a:fillRect/>
          </a:stretch>
        </p:blipFill>
        <p:spPr>
          <a:xfrm>
            <a:off x="185056" y="1416504"/>
            <a:ext cx="4005942" cy="2250621"/>
          </a:xfrm>
          <a:prstGeom prst="rect">
            <a:avLst/>
          </a:prstGeom>
        </p:spPr>
      </p:pic>
      <p:pic>
        <p:nvPicPr>
          <p:cNvPr id="6" name="Picture 6">
            <a:extLst>
              <a:ext uri="{FF2B5EF4-FFF2-40B4-BE49-F238E27FC236}">
                <a16:creationId xmlns:a16="http://schemas.microsoft.com/office/drawing/2014/main" id="{E7E73C9B-0DC9-4300-A6BA-B32BFDFF15F6}"/>
              </a:ext>
            </a:extLst>
          </p:cNvPr>
          <p:cNvPicPr>
            <a:picLocks noChangeAspect="1"/>
          </p:cNvPicPr>
          <p:nvPr/>
        </p:nvPicPr>
        <p:blipFill>
          <a:blip r:embed="rId3"/>
          <a:stretch>
            <a:fillRect/>
          </a:stretch>
        </p:blipFill>
        <p:spPr>
          <a:xfrm>
            <a:off x="8055429" y="1307647"/>
            <a:ext cx="3940628" cy="2217964"/>
          </a:xfrm>
          <a:prstGeom prst="rect">
            <a:avLst/>
          </a:prstGeom>
        </p:spPr>
      </p:pic>
      <p:pic>
        <p:nvPicPr>
          <p:cNvPr id="7" name="Picture 7" descr="A person sitting on a couch&#10;&#10;Description automatically generated">
            <a:extLst>
              <a:ext uri="{FF2B5EF4-FFF2-40B4-BE49-F238E27FC236}">
                <a16:creationId xmlns:a16="http://schemas.microsoft.com/office/drawing/2014/main" id="{665C1E1C-1D17-4A2B-BB5B-23D7CEDA6CD2}"/>
              </a:ext>
            </a:extLst>
          </p:cNvPr>
          <p:cNvPicPr>
            <a:picLocks noChangeAspect="1"/>
          </p:cNvPicPr>
          <p:nvPr/>
        </p:nvPicPr>
        <p:blipFill>
          <a:blip r:embed="rId4"/>
          <a:stretch>
            <a:fillRect/>
          </a:stretch>
        </p:blipFill>
        <p:spPr>
          <a:xfrm>
            <a:off x="130628" y="3854904"/>
            <a:ext cx="3788228" cy="2130878"/>
          </a:xfrm>
          <a:prstGeom prst="rect">
            <a:avLst/>
          </a:prstGeom>
        </p:spPr>
      </p:pic>
      <p:pic>
        <p:nvPicPr>
          <p:cNvPr id="9" name="Picture 9">
            <a:extLst>
              <a:ext uri="{FF2B5EF4-FFF2-40B4-BE49-F238E27FC236}">
                <a16:creationId xmlns:a16="http://schemas.microsoft.com/office/drawing/2014/main" id="{D790DFC0-E190-4C7A-B125-971B43CF1024}"/>
              </a:ext>
            </a:extLst>
          </p:cNvPr>
          <p:cNvPicPr>
            <a:picLocks noChangeAspect="1"/>
          </p:cNvPicPr>
          <p:nvPr/>
        </p:nvPicPr>
        <p:blipFill>
          <a:blip r:embed="rId5"/>
          <a:stretch>
            <a:fillRect/>
          </a:stretch>
        </p:blipFill>
        <p:spPr>
          <a:xfrm>
            <a:off x="7968342" y="3669846"/>
            <a:ext cx="4114800" cy="2315935"/>
          </a:xfrm>
          <a:prstGeom prst="rect">
            <a:avLst/>
          </a:prstGeom>
        </p:spPr>
      </p:pic>
      <p:pic>
        <p:nvPicPr>
          <p:cNvPr id="10" name="Picture 10">
            <a:extLst>
              <a:ext uri="{FF2B5EF4-FFF2-40B4-BE49-F238E27FC236}">
                <a16:creationId xmlns:a16="http://schemas.microsoft.com/office/drawing/2014/main" id="{E1A2729B-B212-44E3-B2CD-1733FFEEE0EB}"/>
              </a:ext>
            </a:extLst>
          </p:cNvPr>
          <p:cNvPicPr>
            <a:picLocks noChangeAspect="1"/>
          </p:cNvPicPr>
          <p:nvPr/>
        </p:nvPicPr>
        <p:blipFill>
          <a:blip r:embed="rId6"/>
          <a:stretch>
            <a:fillRect/>
          </a:stretch>
        </p:blipFill>
        <p:spPr>
          <a:xfrm>
            <a:off x="3864428" y="4235903"/>
            <a:ext cx="4376057" cy="2457450"/>
          </a:xfrm>
          <a:prstGeom prst="rect">
            <a:avLst/>
          </a:prstGeom>
        </p:spPr>
      </p:pic>
      <p:pic>
        <p:nvPicPr>
          <p:cNvPr id="11" name="Picture 11" descr="A picture containing floor, indoor, wall, living&#10;&#10;Description automatically generated">
            <a:extLst>
              <a:ext uri="{FF2B5EF4-FFF2-40B4-BE49-F238E27FC236}">
                <a16:creationId xmlns:a16="http://schemas.microsoft.com/office/drawing/2014/main" id="{A1AD40A6-B703-4CD6-97A0-E234C1B8A12C}"/>
              </a:ext>
            </a:extLst>
          </p:cNvPr>
          <p:cNvPicPr>
            <a:picLocks noChangeAspect="1"/>
          </p:cNvPicPr>
          <p:nvPr/>
        </p:nvPicPr>
        <p:blipFill>
          <a:blip r:embed="rId7"/>
          <a:stretch>
            <a:fillRect/>
          </a:stretch>
        </p:blipFill>
        <p:spPr>
          <a:xfrm>
            <a:off x="4049485" y="1830162"/>
            <a:ext cx="4005942" cy="2250620"/>
          </a:xfrm>
          <a:prstGeom prst="rect">
            <a:avLst/>
          </a:prstGeom>
        </p:spPr>
      </p:pic>
    </p:spTree>
    <p:extLst>
      <p:ext uri="{BB962C8B-B14F-4D97-AF65-F5344CB8AC3E}">
        <p14:creationId xmlns:p14="http://schemas.microsoft.com/office/powerpoint/2010/main" val="29058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AE5F8-1755-45B0-BA0B-53DCC3A14256}"/>
              </a:ext>
            </a:extLst>
          </p:cNvPr>
          <p:cNvSpPr>
            <a:spLocks noGrp="1"/>
          </p:cNvSpPr>
          <p:nvPr>
            <p:ph type="title"/>
          </p:nvPr>
        </p:nvSpPr>
        <p:spPr/>
        <p:txBody>
          <a:bodyPr/>
          <a:lstStyle/>
          <a:p>
            <a:r>
              <a:rPr lang="en-US" b="1" dirty="0">
                <a:ea typeface="+mj-lt"/>
                <a:cs typeface="+mj-lt"/>
              </a:rPr>
              <a:t>Why</a:t>
            </a:r>
            <a:r>
              <a:rPr lang="en-US" b="1" dirty="0"/>
              <a:t> do we fall? </a:t>
            </a:r>
          </a:p>
        </p:txBody>
      </p:sp>
      <p:sp>
        <p:nvSpPr>
          <p:cNvPr id="3" name="Content Placeholder 2">
            <a:extLst>
              <a:ext uri="{FF2B5EF4-FFF2-40B4-BE49-F238E27FC236}">
                <a16:creationId xmlns:a16="http://schemas.microsoft.com/office/drawing/2014/main" id="{D722C2A2-7ACC-4C5C-80DA-15F7816A3BB3}"/>
              </a:ext>
            </a:extLst>
          </p:cNvPr>
          <p:cNvSpPr>
            <a:spLocks noGrp="1"/>
          </p:cNvSpPr>
          <p:nvPr>
            <p:ph idx="1"/>
          </p:nvPr>
        </p:nvSpPr>
        <p:spPr>
          <a:xfrm>
            <a:off x="1028593" y="1509628"/>
            <a:ext cx="8946541" cy="4195481"/>
          </a:xfrm>
        </p:spPr>
        <p:txBody>
          <a:bodyPr vert="horz" lIns="91440" tIns="45720" rIns="91440" bIns="45720" rtlCol="0" anchor="t">
            <a:normAutofit fontScale="92500" lnSpcReduction="20000"/>
          </a:bodyPr>
          <a:lstStyle/>
          <a:p>
            <a:endParaRPr lang="en-US" sz="3200" dirty="0">
              <a:ea typeface="+mj-lt"/>
              <a:cs typeface="+mj-lt"/>
            </a:endParaRPr>
          </a:p>
          <a:p>
            <a:pPr>
              <a:lnSpc>
                <a:spcPct val="150000"/>
              </a:lnSpc>
              <a:buClr>
                <a:srgbClr val="EF53A5"/>
              </a:buClr>
            </a:pPr>
            <a:r>
              <a:rPr lang="en-US" sz="3400" b="1" dirty="0">
                <a:ea typeface="+mj-lt"/>
                <a:cs typeface="+mj-lt"/>
              </a:rPr>
              <a:t>Changes to the Cerebellum</a:t>
            </a:r>
            <a:endParaRPr lang="en-US" sz="3400">
              <a:ea typeface="+mj-lt"/>
              <a:cs typeface="+mj-lt"/>
            </a:endParaRPr>
          </a:p>
          <a:p>
            <a:pPr>
              <a:lnSpc>
                <a:spcPct val="150000"/>
              </a:lnSpc>
              <a:buClr>
                <a:srgbClr val="EF53A5"/>
              </a:buClr>
            </a:pPr>
            <a:r>
              <a:rPr lang="en-US" sz="3400" b="1" dirty="0">
                <a:ea typeface="+mj-lt"/>
                <a:cs typeface="+mj-lt"/>
              </a:rPr>
              <a:t>Altered Integration of Sensory Systems</a:t>
            </a:r>
            <a:endParaRPr lang="en-US" sz="3400" dirty="0">
              <a:ea typeface="+mj-lt"/>
              <a:cs typeface="+mj-lt"/>
            </a:endParaRPr>
          </a:p>
          <a:p>
            <a:pPr>
              <a:lnSpc>
                <a:spcPct val="150000"/>
              </a:lnSpc>
              <a:buClr>
                <a:srgbClr val="EF53A5"/>
              </a:buClr>
            </a:pPr>
            <a:r>
              <a:rPr lang="en-US" sz="3400" b="1" dirty="0">
                <a:ea typeface="+mj-lt"/>
                <a:cs typeface="+mj-lt"/>
              </a:rPr>
              <a:t>Delayed Balance Recovery Strategies</a:t>
            </a:r>
            <a:endParaRPr lang="en-US" sz="3400" dirty="0">
              <a:ea typeface="+mj-lt"/>
              <a:cs typeface="+mj-lt"/>
            </a:endParaRPr>
          </a:p>
          <a:p>
            <a:pPr>
              <a:lnSpc>
                <a:spcPct val="150000"/>
              </a:lnSpc>
              <a:buClr>
                <a:srgbClr val="EF53A5"/>
              </a:buClr>
            </a:pPr>
            <a:r>
              <a:rPr lang="en-US" sz="3400" b="1" dirty="0">
                <a:ea typeface="+mj-lt"/>
                <a:cs typeface="+mj-lt"/>
              </a:rPr>
              <a:t>Muscle Weakness</a:t>
            </a:r>
            <a:endParaRPr lang="en-US" sz="3400">
              <a:ea typeface="+mj-lt"/>
              <a:cs typeface="+mj-lt"/>
            </a:endParaRPr>
          </a:p>
          <a:p>
            <a:pPr>
              <a:lnSpc>
                <a:spcPct val="150000"/>
              </a:lnSpc>
              <a:buClr>
                <a:srgbClr val="EF53A5"/>
              </a:buClr>
            </a:pPr>
            <a:r>
              <a:rPr lang="en-US" sz="3400" b="1" dirty="0">
                <a:ea typeface="+mj-lt"/>
                <a:cs typeface="+mj-lt"/>
              </a:rPr>
              <a:t>Fear of Falling</a:t>
            </a:r>
            <a:endParaRPr lang="en-US" sz="3400">
              <a:ea typeface="+mj-lt"/>
              <a:cs typeface="+mj-lt"/>
            </a:endParaRPr>
          </a:p>
          <a:p>
            <a:pPr>
              <a:buClr>
                <a:srgbClr val="EF53A5"/>
              </a:buClr>
            </a:pPr>
            <a:endParaRPr lang="en-US" dirty="0"/>
          </a:p>
        </p:txBody>
      </p:sp>
    </p:spTree>
    <p:extLst>
      <p:ext uri="{BB962C8B-B14F-4D97-AF65-F5344CB8AC3E}">
        <p14:creationId xmlns:p14="http://schemas.microsoft.com/office/powerpoint/2010/main" val="615634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EA45B3-271B-498E-9D32-4CBA65859FE2}"/>
              </a:ext>
            </a:extLst>
          </p:cNvPr>
          <p:cNvSpPr txBox="1"/>
          <p:nvPr/>
        </p:nvSpPr>
        <p:spPr>
          <a:xfrm>
            <a:off x="3005574" y="5774174"/>
            <a:ext cx="713014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t>YouTube: "Little Steps, Big Gains" </a:t>
            </a:r>
          </a:p>
        </p:txBody>
      </p:sp>
      <p:pic>
        <p:nvPicPr>
          <p:cNvPr id="2" name="Picture 3" descr="A picture containing text, person, female, feet&#10;&#10;Description automatically generated">
            <a:extLst>
              <a:ext uri="{FF2B5EF4-FFF2-40B4-BE49-F238E27FC236}">
                <a16:creationId xmlns:a16="http://schemas.microsoft.com/office/drawing/2014/main" id="{DA653CA7-3EA2-419B-9D58-962D2F270222}"/>
              </a:ext>
            </a:extLst>
          </p:cNvPr>
          <p:cNvPicPr>
            <a:picLocks noChangeAspect="1"/>
          </p:cNvPicPr>
          <p:nvPr/>
        </p:nvPicPr>
        <p:blipFill>
          <a:blip r:embed="rId2"/>
          <a:stretch>
            <a:fillRect/>
          </a:stretch>
        </p:blipFill>
        <p:spPr>
          <a:xfrm>
            <a:off x="1500554" y="527783"/>
            <a:ext cx="9005276" cy="5079511"/>
          </a:xfrm>
          <a:prstGeom prst="rect">
            <a:avLst/>
          </a:prstGeom>
        </p:spPr>
      </p:pic>
    </p:spTree>
    <p:extLst>
      <p:ext uri="{BB962C8B-B14F-4D97-AF65-F5344CB8AC3E}">
        <p14:creationId xmlns:p14="http://schemas.microsoft.com/office/powerpoint/2010/main" val="3243537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a:xfrm>
            <a:off x="646111" y="452718"/>
            <a:ext cx="10974904" cy="788621"/>
          </a:xfrm>
        </p:spPr>
        <p:txBody>
          <a:bodyPr/>
          <a:lstStyle/>
          <a:p>
            <a:r>
              <a:rPr lang="en-US" sz="3600" dirty="0">
                <a:ea typeface="+mj-lt"/>
                <a:cs typeface="+mj-lt"/>
              </a:rPr>
              <a:t>Coordination Training and Ataxia </a:t>
            </a:r>
            <a:endParaRPr lang="en-US" sz="3600" dirty="0"/>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476304" y="1537813"/>
            <a:ext cx="11325233" cy="4680390"/>
          </a:xfrm>
        </p:spPr>
        <p:txBody>
          <a:bodyPr vert="horz" lIns="91440" tIns="45720" rIns="91440" bIns="45720" rtlCol="0" anchor="t">
            <a:normAutofit/>
          </a:bodyPr>
          <a:lstStyle/>
          <a:p>
            <a:pPr>
              <a:buClr>
                <a:srgbClr val="EF53A5"/>
              </a:buClr>
            </a:pPr>
            <a:endParaRPr lang="en-US" sz="1200" dirty="0">
              <a:ea typeface="+mj-lt"/>
              <a:cs typeface="+mj-lt"/>
            </a:endParaRPr>
          </a:p>
          <a:p>
            <a:pPr lvl="1">
              <a:buClr>
                <a:srgbClr val="EF53A5"/>
              </a:buClr>
            </a:pPr>
            <a:r>
              <a:rPr lang="en-US" sz="3200" i="1" dirty="0"/>
              <a:t>"Proprioceptive loading reduced tremor among cerebellar intention tremor patients."</a:t>
            </a:r>
          </a:p>
          <a:p>
            <a:pPr lvl="1">
              <a:buClr>
                <a:srgbClr val="EF53A5"/>
              </a:buClr>
            </a:pPr>
            <a:endParaRPr lang="en-US" sz="3200" i="1" dirty="0">
              <a:solidFill>
                <a:srgbClr val="FFFFFF"/>
              </a:solidFill>
            </a:endParaRPr>
          </a:p>
          <a:p>
            <a:pPr marL="0" indent="0">
              <a:buNone/>
            </a:pPr>
            <a:r>
              <a:rPr lang="en-US" sz="3200" b="1" dirty="0"/>
              <a:t>"Effect of stretching and proprioceptive loading in hand function among patients with cerebellar tremor"</a:t>
            </a:r>
            <a:endParaRPr lang="en-US" sz="3200" dirty="0">
              <a:ea typeface="+mj-lt"/>
              <a:cs typeface="+mj-lt"/>
            </a:endParaRPr>
          </a:p>
          <a:p>
            <a:pPr>
              <a:buClr>
                <a:srgbClr val="EF53A5"/>
              </a:buClr>
              <a:buFont typeface="Wingdings 3"/>
              <a:buChar char=""/>
            </a:pPr>
            <a:r>
              <a:rPr lang="en-US" sz="1400" dirty="0"/>
              <a:t>Ravichandran H, Janakiraman B, Sundaram S. Effect of stretching and proprioceptive loading in hand function among patients with cerebellar tremor. Arch Med Health Sci 2016;4:185-8.</a:t>
            </a:r>
          </a:p>
          <a:p>
            <a:pPr marL="457200" lvl="1" indent="0">
              <a:buNone/>
            </a:pPr>
            <a:endParaRPr lang="en-US" sz="3200" i="1" dirty="0">
              <a:solidFill>
                <a:srgbClr val="FFFFFF"/>
              </a:solidFill>
            </a:endParaRPr>
          </a:p>
          <a:p>
            <a:pPr>
              <a:buClr>
                <a:srgbClr val="EF53A5"/>
              </a:buClr>
            </a:pPr>
            <a:endParaRPr lang="en-US" sz="4800" dirty="0">
              <a:solidFill>
                <a:srgbClr val="FF0000"/>
              </a:solidFill>
            </a:endParaRPr>
          </a:p>
          <a:p>
            <a:pPr>
              <a:buClr>
                <a:srgbClr val="EF53A5"/>
              </a:buClr>
            </a:pPr>
            <a:endParaRPr lang="en-US" dirty="0"/>
          </a:p>
          <a:p>
            <a:pPr marL="0" indent="0">
              <a:buClr>
                <a:srgbClr val="EF53A5"/>
              </a:buClr>
              <a:buNone/>
            </a:pPr>
            <a:endParaRPr lang="en-US" dirty="0"/>
          </a:p>
        </p:txBody>
      </p:sp>
    </p:spTree>
    <p:extLst>
      <p:ext uri="{BB962C8B-B14F-4D97-AF65-F5344CB8AC3E}">
        <p14:creationId xmlns:p14="http://schemas.microsoft.com/office/powerpoint/2010/main" val="1199538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C2725-D62E-46C0-A739-222FA0D719C6}"/>
              </a:ext>
            </a:extLst>
          </p:cNvPr>
          <p:cNvSpPr>
            <a:spLocks noGrp="1"/>
          </p:cNvSpPr>
          <p:nvPr>
            <p:ph idx="1"/>
          </p:nvPr>
        </p:nvSpPr>
        <p:spPr>
          <a:xfrm>
            <a:off x="478209" y="3426169"/>
            <a:ext cx="11404402" cy="3822728"/>
          </a:xfrm>
        </p:spPr>
        <p:txBody>
          <a:bodyPr vert="horz" lIns="91440" tIns="45720" rIns="91440" bIns="45720" rtlCol="0" anchor="t">
            <a:normAutofit fontScale="77500" lnSpcReduction="20000"/>
          </a:bodyPr>
          <a:lstStyle/>
          <a:p>
            <a:endParaRPr lang="en-US" sz="3200" b="1" dirty="0">
              <a:ea typeface="+mj-lt"/>
              <a:cs typeface="+mj-lt"/>
            </a:endParaRPr>
          </a:p>
          <a:p>
            <a:pPr algn="just">
              <a:buClr>
                <a:srgbClr val="EF53A5"/>
              </a:buClr>
            </a:pPr>
            <a:r>
              <a:rPr lang="en-US" sz="3200" dirty="0" err="1">
                <a:ea typeface="+mj-lt"/>
                <a:cs typeface="+mj-lt"/>
              </a:rPr>
              <a:t>Precisional</a:t>
            </a:r>
            <a:r>
              <a:rPr lang="en-US" sz="3200" dirty="0">
                <a:ea typeface="+mj-lt"/>
                <a:cs typeface="+mj-lt"/>
              </a:rPr>
              <a:t> tapping of objects on a table</a:t>
            </a:r>
            <a:endParaRPr lang="en-US" sz="3200">
              <a:ea typeface="+mj-lt"/>
              <a:cs typeface="+mj-lt"/>
            </a:endParaRPr>
          </a:p>
          <a:p>
            <a:pPr algn="just">
              <a:buClr>
                <a:srgbClr val="EF53A5"/>
              </a:buClr>
            </a:pPr>
            <a:r>
              <a:rPr lang="en-US" sz="3200" dirty="0">
                <a:ea typeface="+mj-lt"/>
                <a:cs typeface="+mj-lt"/>
              </a:rPr>
              <a:t>Finger-to-Nose tapping </a:t>
            </a:r>
            <a:endParaRPr lang="en-US" sz="3200">
              <a:ea typeface="+mj-lt"/>
              <a:cs typeface="+mj-lt"/>
            </a:endParaRPr>
          </a:p>
          <a:p>
            <a:pPr algn="just">
              <a:buClr>
                <a:srgbClr val="EF53A5"/>
              </a:buClr>
            </a:pPr>
            <a:r>
              <a:rPr lang="en-US" sz="3200" dirty="0">
                <a:ea typeface="+mj-lt"/>
                <a:cs typeface="+mj-lt"/>
              </a:rPr>
              <a:t>Rapid Alternating Movements </a:t>
            </a:r>
            <a:endParaRPr lang="en-US" sz="3200">
              <a:ea typeface="+mj-lt"/>
              <a:cs typeface="+mj-lt"/>
            </a:endParaRPr>
          </a:p>
          <a:p>
            <a:pPr algn="just">
              <a:buClr>
                <a:srgbClr val="EF53A5"/>
              </a:buClr>
            </a:pPr>
            <a:endParaRPr lang="en-US" sz="3200" dirty="0">
              <a:ea typeface="+mj-lt"/>
              <a:cs typeface="+mj-lt"/>
            </a:endParaRPr>
          </a:p>
          <a:p>
            <a:pPr algn="just">
              <a:buClr>
                <a:srgbClr val="EF53A5"/>
              </a:buClr>
            </a:pPr>
            <a:r>
              <a:rPr lang="en-US" sz="3200" dirty="0">
                <a:ea typeface="+mj-lt"/>
                <a:cs typeface="+mj-lt"/>
              </a:rPr>
              <a:t>Therapeutic activities- building blocks, buttoning, typing, writing, etc. </a:t>
            </a:r>
          </a:p>
          <a:p>
            <a:pPr indent="0">
              <a:buClr>
                <a:srgbClr val="EF53A5"/>
              </a:buClr>
            </a:pPr>
            <a:endParaRPr lang="en-US" dirty="0">
              <a:ea typeface="+mj-lt"/>
              <a:cs typeface="+mj-lt"/>
            </a:endParaRPr>
          </a:p>
          <a:p>
            <a:pPr indent="0">
              <a:buClr>
                <a:srgbClr val="EF53A5"/>
              </a:buClr>
              <a:buNone/>
            </a:pPr>
            <a:br>
              <a:rPr lang="en-US" dirty="0">
                <a:ea typeface="+mj-lt"/>
                <a:cs typeface="+mj-lt"/>
              </a:rPr>
            </a:br>
            <a:endParaRPr lang="en-US"/>
          </a:p>
        </p:txBody>
      </p:sp>
      <p:pic>
        <p:nvPicPr>
          <p:cNvPr id="10" name="Picture 10">
            <a:extLst>
              <a:ext uri="{FF2B5EF4-FFF2-40B4-BE49-F238E27FC236}">
                <a16:creationId xmlns:a16="http://schemas.microsoft.com/office/drawing/2014/main" id="{D1182F19-DE80-4ABA-B3F9-644E031DB516}"/>
              </a:ext>
            </a:extLst>
          </p:cNvPr>
          <p:cNvPicPr>
            <a:picLocks noChangeAspect="1"/>
          </p:cNvPicPr>
          <p:nvPr/>
        </p:nvPicPr>
        <p:blipFill>
          <a:blip r:embed="rId2"/>
          <a:stretch>
            <a:fillRect/>
          </a:stretch>
        </p:blipFill>
        <p:spPr>
          <a:xfrm>
            <a:off x="304801" y="721986"/>
            <a:ext cx="4909456" cy="2757913"/>
          </a:xfrm>
          <a:prstGeom prst="rect">
            <a:avLst/>
          </a:prstGeom>
        </p:spPr>
      </p:pic>
      <p:sp>
        <p:nvSpPr>
          <p:cNvPr id="11" name="TextBox 10">
            <a:extLst>
              <a:ext uri="{FF2B5EF4-FFF2-40B4-BE49-F238E27FC236}">
                <a16:creationId xmlns:a16="http://schemas.microsoft.com/office/drawing/2014/main" id="{B9418FD5-9A9A-4BED-8B79-F38C55DA2AF6}"/>
              </a:ext>
            </a:extLst>
          </p:cNvPr>
          <p:cNvSpPr txBox="1"/>
          <p:nvPr/>
        </p:nvSpPr>
        <p:spPr>
          <a:xfrm>
            <a:off x="5301342" y="1186543"/>
            <a:ext cx="628105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t>Fine Motor Coordination Tasks </a:t>
            </a:r>
            <a:endParaRPr lang="en-US" sz="3200"/>
          </a:p>
          <a:p>
            <a:pPr algn="ctr"/>
            <a:r>
              <a:rPr lang="en-US" sz="3200" b="1" dirty="0"/>
              <a:t>+ </a:t>
            </a:r>
            <a:endParaRPr lang="en-US" sz="3200" dirty="0"/>
          </a:p>
          <a:p>
            <a:pPr algn="ctr"/>
            <a:r>
              <a:rPr lang="en-US" sz="3200" b="1" dirty="0"/>
              <a:t>Wrist Weights </a:t>
            </a:r>
            <a:endParaRPr lang="en-US" sz="3200" dirty="0"/>
          </a:p>
        </p:txBody>
      </p:sp>
    </p:spTree>
    <p:extLst>
      <p:ext uri="{BB962C8B-B14F-4D97-AF65-F5344CB8AC3E}">
        <p14:creationId xmlns:p14="http://schemas.microsoft.com/office/powerpoint/2010/main" val="1319943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31694D9-9364-474C-93E0-DA62A954F13B}"/>
              </a:ext>
            </a:extLst>
          </p:cNvPr>
          <p:cNvPicPr>
            <a:picLocks noGrp="1" noChangeAspect="1"/>
          </p:cNvPicPr>
          <p:nvPr>
            <p:ph idx="1"/>
          </p:nvPr>
        </p:nvPicPr>
        <p:blipFill>
          <a:blip r:embed="rId2"/>
          <a:stretch>
            <a:fillRect/>
          </a:stretch>
        </p:blipFill>
        <p:spPr>
          <a:xfrm>
            <a:off x="3372906" y="367193"/>
            <a:ext cx="5637439" cy="3125560"/>
          </a:xfrm>
        </p:spPr>
      </p:pic>
      <p:pic>
        <p:nvPicPr>
          <p:cNvPr id="5" name="Picture 5">
            <a:extLst>
              <a:ext uri="{FF2B5EF4-FFF2-40B4-BE49-F238E27FC236}">
                <a16:creationId xmlns:a16="http://schemas.microsoft.com/office/drawing/2014/main" id="{645D7300-262B-4E68-B5AE-29C6C9E25076}"/>
              </a:ext>
            </a:extLst>
          </p:cNvPr>
          <p:cNvPicPr>
            <a:picLocks noChangeAspect="1"/>
          </p:cNvPicPr>
          <p:nvPr/>
        </p:nvPicPr>
        <p:blipFill>
          <a:blip r:embed="rId3"/>
          <a:stretch>
            <a:fillRect/>
          </a:stretch>
        </p:blipFill>
        <p:spPr>
          <a:xfrm>
            <a:off x="7424056" y="2974255"/>
            <a:ext cx="4430486" cy="2477033"/>
          </a:xfrm>
          <a:prstGeom prst="rect">
            <a:avLst/>
          </a:prstGeom>
        </p:spPr>
      </p:pic>
      <p:pic>
        <p:nvPicPr>
          <p:cNvPr id="6" name="Picture 6" descr="A picture containing text, person&#10;&#10;Description automatically generated">
            <a:extLst>
              <a:ext uri="{FF2B5EF4-FFF2-40B4-BE49-F238E27FC236}">
                <a16:creationId xmlns:a16="http://schemas.microsoft.com/office/drawing/2014/main" id="{0928FA29-3287-476C-867A-AA8254BC4979}"/>
              </a:ext>
            </a:extLst>
          </p:cNvPr>
          <p:cNvPicPr>
            <a:picLocks noChangeAspect="1"/>
          </p:cNvPicPr>
          <p:nvPr/>
        </p:nvPicPr>
        <p:blipFill>
          <a:blip r:embed="rId4"/>
          <a:stretch>
            <a:fillRect/>
          </a:stretch>
        </p:blipFill>
        <p:spPr>
          <a:xfrm>
            <a:off x="446315" y="3008315"/>
            <a:ext cx="4474028" cy="2506884"/>
          </a:xfrm>
          <a:prstGeom prst="rect">
            <a:avLst/>
          </a:prstGeom>
        </p:spPr>
      </p:pic>
      <p:sp>
        <p:nvSpPr>
          <p:cNvPr id="7" name="TextBox 1">
            <a:extLst>
              <a:ext uri="{FF2B5EF4-FFF2-40B4-BE49-F238E27FC236}">
                <a16:creationId xmlns:a16="http://schemas.microsoft.com/office/drawing/2014/main" id="{C2E2EBD9-97B4-47BE-A88B-CF8DB2E6CF5F}"/>
              </a:ext>
            </a:extLst>
          </p:cNvPr>
          <p:cNvSpPr txBox="1"/>
          <p:nvPr/>
        </p:nvSpPr>
        <p:spPr>
          <a:xfrm>
            <a:off x="3487717" y="5730504"/>
            <a:ext cx="608973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t>YouTube: "Little Steps, Big Gains" </a:t>
            </a:r>
          </a:p>
        </p:txBody>
      </p:sp>
    </p:spTree>
    <p:extLst>
      <p:ext uri="{BB962C8B-B14F-4D97-AF65-F5344CB8AC3E}">
        <p14:creationId xmlns:p14="http://schemas.microsoft.com/office/powerpoint/2010/main" val="2381485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38A4-E794-45CA-91EE-059B6D73F850}"/>
              </a:ext>
            </a:extLst>
          </p:cNvPr>
          <p:cNvSpPr>
            <a:spLocks noGrp="1"/>
          </p:cNvSpPr>
          <p:nvPr>
            <p:ph type="title"/>
          </p:nvPr>
        </p:nvSpPr>
        <p:spPr>
          <a:xfrm>
            <a:off x="877022" y="2115265"/>
            <a:ext cx="10443813" cy="1400530"/>
          </a:xfrm>
        </p:spPr>
        <p:txBody>
          <a:bodyPr/>
          <a:lstStyle/>
          <a:p>
            <a:pPr algn="ctr"/>
            <a:r>
              <a:rPr lang="en-US" sz="6600" b="1" dirty="0"/>
              <a:t>Exergames</a:t>
            </a:r>
            <a:br>
              <a:rPr lang="en-US" sz="6600" b="1" dirty="0">
                <a:ea typeface="+mj-lt"/>
                <a:cs typeface="+mj-lt"/>
              </a:rPr>
            </a:br>
            <a:r>
              <a:rPr lang="en-US" sz="5400" b="1" dirty="0">
                <a:ea typeface="+mj-lt"/>
                <a:cs typeface="+mj-lt"/>
              </a:rPr>
              <a:t>&amp; Cerebellar Ataxia</a:t>
            </a:r>
            <a:r>
              <a:rPr lang="en-US" sz="6600" b="1" dirty="0">
                <a:ea typeface="+mj-lt"/>
                <a:cs typeface="+mj-lt"/>
              </a:rPr>
              <a:t> </a:t>
            </a:r>
            <a:r>
              <a:rPr lang="en-US" sz="6600" b="1" dirty="0"/>
              <a:t>  </a:t>
            </a:r>
          </a:p>
        </p:txBody>
      </p:sp>
    </p:spTree>
    <p:extLst>
      <p:ext uri="{BB962C8B-B14F-4D97-AF65-F5344CB8AC3E}">
        <p14:creationId xmlns:p14="http://schemas.microsoft.com/office/powerpoint/2010/main" val="35928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0660-630B-4994-A103-19C3EBE644AB}"/>
              </a:ext>
            </a:extLst>
          </p:cNvPr>
          <p:cNvSpPr>
            <a:spLocks noGrp="1"/>
          </p:cNvSpPr>
          <p:nvPr>
            <p:ph type="title"/>
          </p:nvPr>
        </p:nvSpPr>
        <p:spPr>
          <a:xfrm>
            <a:off x="634566" y="302627"/>
            <a:ext cx="10847904" cy="1400530"/>
          </a:xfrm>
        </p:spPr>
        <p:txBody>
          <a:bodyPr/>
          <a:lstStyle/>
          <a:p>
            <a:r>
              <a:rPr lang="en-US" dirty="0"/>
              <a:t>Intensive Physiotherapy and Exergames</a:t>
            </a:r>
            <a:endParaRPr lang="en-US" dirty="0">
              <a:ea typeface="+mj-lt"/>
              <a:cs typeface="+mj-lt"/>
            </a:endParaRPr>
          </a:p>
          <a:p>
            <a:endParaRPr lang="en-US" dirty="0"/>
          </a:p>
        </p:txBody>
      </p:sp>
      <p:sp>
        <p:nvSpPr>
          <p:cNvPr id="3" name="Content Placeholder 2">
            <a:extLst>
              <a:ext uri="{FF2B5EF4-FFF2-40B4-BE49-F238E27FC236}">
                <a16:creationId xmlns:a16="http://schemas.microsoft.com/office/drawing/2014/main" id="{63A7AD72-FD30-4F2E-9557-D804E6BDE33F}"/>
              </a:ext>
            </a:extLst>
          </p:cNvPr>
          <p:cNvSpPr>
            <a:spLocks noGrp="1"/>
          </p:cNvSpPr>
          <p:nvPr>
            <p:ph idx="1"/>
          </p:nvPr>
        </p:nvSpPr>
        <p:spPr>
          <a:xfrm>
            <a:off x="717035" y="1416599"/>
            <a:ext cx="10678359" cy="4195481"/>
          </a:xfrm>
        </p:spPr>
        <p:txBody>
          <a:bodyPr vert="horz" lIns="91440" tIns="45720" rIns="91440" bIns="45720" rtlCol="0" anchor="t">
            <a:noAutofit/>
          </a:bodyPr>
          <a:lstStyle/>
          <a:p>
            <a:pPr>
              <a:buClr>
                <a:srgbClr val="EF53A5"/>
              </a:buClr>
            </a:pPr>
            <a:endParaRPr lang="en-US" sz="2400" dirty="0"/>
          </a:p>
          <a:p>
            <a:pPr>
              <a:buClr>
                <a:srgbClr val="EF53A5"/>
              </a:buClr>
            </a:pPr>
            <a:endParaRPr lang="en-US" dirty="0"/>
          </a:p>
          <a:p>
            <a:pPr marL="0" indent="0">
              <a:buClr>
                <a:srgbClr val="EF53A5"/>
              </a:buClr>
              <a:buNone/>
            </a:pPr>
            <a:r>
              <a:rPr lang="en-US" sz="3200" b="1" dirty="0"/>
              <a:t>"Motor training in </a:t>
            </a:r>
            <a:r>
              <a:rPr lang="en-US" sz="3200" b="1" u="sng" dirty="0"/>
              <a:t>degenerative spinocerebellar disease</a:t>
            </a:r>
            <a:r>
              <a:rPr lang="en-US" sz="3200" b="1" dirty="0"/>
              <a:t>: ataxia-specific improvements by intensive physiotherapy and exergames"</a:t>
            </a:r>
            <a:endParaRPr lang="en-US" sz="3200" dirty="0">
              <a:ea typeface="+mj-lt"/>
              <a:cs typeface="+mj-lt"/>
            </a:endParaRPr>
          </a:p>
          <a:p>
            <a:pPr marL="0" indent="0">
              <a:buNone/>
            </a:pPr>
            <a:endParaRPr lang="en-US" sz="800" b="1" dirty="0">
              <a:ea typeface="+mj-lt"/>
              <a:cs typeface="+mj-lt"/>
            </a:endParaRPr>
          </a:p>
          <a:p>
            <a:pPr lvl="1">
              <a:buClr>
                <a:srgbClr val="EF53A5"/>
              </a:buClr>
            </a:pPr>
            <a:r>
              <a:rPr lang="en-US" sz="1400" dirty="0" err="1">
                <a:ea typeface="+mj-lt"/>
                <a:cs typeface="+mj-lt"/>
              </a:rPr>
              <a:t>Synofzik</a:t>
            </a:r>
            <a:r>
              <a:rPr lang="en-US" sz="1400" dirty="0">
                <a:ea typeface="+mj-lt"/>
                <a:cs typeface="+mj-lt"/>
              </a:rPr>
              <a:t> M, Ilg W. Motor training in degenerative spinocerebellar disease: ataxia-specific improvements by intensive physiotherapy and exergames. Biomed Res Int. 2014;2014:583507. </a:t>
            </a:r>
            <a:r>
              <a:rPr lang="en-US" sz="1400" dirty="0" err="1">
                <a:ea typeface="+mj-lt"/>
                <a:cs typeface="+mj-lt"/>
              </a:rPr>
              <a:t>doi</a:t>
            </a:r>
            <a:r>
              <a:rPr lang="en-US" sz="1400" dirty="0">
                <a:ea typeface="+mj-lt"/>
                <a:cs typeface="+mj-lt"/>
              </a:rPr>
              <a:t>: 10.1155/2014/583507. </a:t>
            </a:r>
            <a:r>
              <a:rPr lang="en-US" sz="1400" dirty="0" err="1">
                <a:ea typeface="+mj-lt"/>
                <a:cs typeface="+mj-lt"/>
              </a:rPr>
              <a:t>Epub</a:t>
            </a:r>
            <a:r>
              <a:rPr lang="en-US" sz="1400" dirty="0">
                <a:ea typeface="+mj-lt"/>
                <a:cs typeface="+mj-lt"/>
              </a:rPr>
              <a:t> 2014 Apr 27. PMID: 24877117; PMCID: PMC4022207.</a:t>
            </a:r>
            <a:endParaRPr lang="en-US" sz="1400" dirty="0"/>
          </a:p>
        </p:txBody>
      </p:sp>
    </p:spTree>
    <p:extLst>
      <p:ext uri="{BB962C8B-B14F-4D97-AF65-F5344CB8AC3E}">
        <p14:creationId xmlns:p14="http://schemas.microsoft.com/office/powerpoint/2010/main" val="3731365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9E24A-C7D6-4C74-8FE8-03BE5C210042}"/>
              </a:ext>
            </a:extLst>
          </p:cNvPr>
          <p:cNvSpPr>
            <a:spLocks noGrp="1"/>
          </p:cNvSpPr>
          <p:nvPr>
            <p:ph type="title"/>
          </p:nvPr>
        </p:nvSpPr>
        <p:spPr>
          <a:xfrm>
            <a:off x="646111" y="452718"/>
            <a:ext cx="10787208" cy="1400530"/>
          </a:xfrm>
        </p:spPr>
        <p:txBody>
          <a:bodyPr/>
          <a:lstStyle/>
          <a:p>
            <a:r>
              <a:rPr lang="en-US" b="1" dirty="0">
                <a:ea typeface="+mj-lt"/>
                <a:cs typeface="+mj-lt"/>
              </a:rPr>
              <a:t>Intensive Physiotherapy and Exergames</a:t>
            </a:r>
            <a:endParaRPr lang="en-US" b="1" dirty="0"/>
          </a:p>
        </p:txBody>
      </p:sp>
      <p:sp>
        <p:nvSpPr>
          <p:cNvPr id="3" name="Content Placeholder 2">
            <a:extLst>
              <a:ext uri="{FF2B5EF4-FFF2-40B4-BE49-F238E27FC236}">
                <a16:creationId xmlns:a16="http://schemas.microsoft.com/office/drawing/2014/main" id="{9525CD96-3EC1-4CC6-BF5E-0DBEDA0EDAFB}"/>
              </a:ext>
            </a:extLst>
          </p:cNvPr>
          <p:cNvSpPr>
            <a:spLocks noGrp="1"/>
          </p:cNvSpPr>
          <p:nvPr>
            <p:ph idx="1"/>
          </p:nvPr>
        </p:nvSpPr>
        <p:spPr>
          <a:xfrm>
            <a:off x="611501" y="1520635"/>
            <a:ext cx="10503198" cy="4489395"/>
          </a:xfrm>
        </p:spPr>
        <p:txBody>
          <a:bodyPr vert="horz" lIns="91440" tIns="45720" rIns="91440" bIns="45720" rtlCol="0" anchor="t">
            <a:normAutofit/>
          </a:bodyPr>
          <a:lstStyle/>
          <a:p>
            <a:r>
              <a:rPr lang="en-US" sz="2800" dirty="0"/>
              <a:t>"These studies demonstrate that high-intensity coordinative training might lead to a </a:t>
            </a:r>
            <a:r>
              <a:rPr lang="en-US" sz="2800" u="sng" dirty="0"/>
              <a:t>significant benefit in patients with degenerative ataxia.</a:t>
            </a:r>
            <a:r>
              <a:rPr lang="en-US" sz="2800" dirty="0"/>
              <a:t>" </a:t>
            </a:r>
            <a:endParaRPr lang="en-US" sz="2800" dirty="0">
              <a:ea typeface="+mj-lt"/>
              <a:cs typeface="+mj-lt"/>
            </a:endParaRPr>
          </a:p>
          <a:p>
            <a:pPr marL="0" indent="0">
              <a:buClr>
                <a:srgbClr val="EF53A5"/>
              </a:buClr>
              <a:buNone/>
            </a:pPr>
            <a:endParaRPr lang="en-US" sz="2800" dirty="0"/>
          </a:p>
          <a:p>
            <a:pPr>
              <a:buClr>
                <a:srgbClr val="EF53A5"/>
              </a:buClr>
            </a:pPr>
            <a:r>
              <a:rPr lang="en-US" sz="2800" dirty="0"/>
              <a:t>"This training might be based either on </a:t>
            </a:r>
            <a:r>
              <a:rPr lang="en-US" sz="2800" u="sng" dirty="0"/>
              <a:t>physiotherapy or on whole-body controlled videogames ("exergames"). </a:t>
            </a:r>
            <a:endParaRPr lang="en-US" sz="2800" dirty="0"/>
          </a:p>
          <a:p>
            <a:pPr>
              <a:buClr>
                <a:srgbClr val="EF53A5"/>
              </a:buClr>
            </a:pPr>
            <a:endParaRPr lang="en-US" sz="2800" u="sng" dirty="0"/>
          </a:p>
          <a:p>
            <a:pPr>
              <a:buClr>
                <a:srgbClr val="EF53A5"/>
              </a:buClr>
            </a:pPr>
            <a:r>
              <a:rPr lang="en-US" sz="2800" u="sng" dirty="0"/>
              <a:t>The benefit shown in these studies is equal to regaining one or more years of natural disease progression."</a:t>
            </a:r>
            <a:endParaRPr lang="en-US" sz="2800"/>
          </a:p>
        </p:txBody>
      </p:sp>
    </p:spTree>
    <p:extLst>
      <p:ext uri="{BB962C8B-B14F-4D97-AF65-F5344CB8AC3E}">
        <p14:creationId xmlns:p14="http://schemas.microsoft.com/office/powerpoint/2010/main" val="4243008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0660-630B-4994-A103-19C3EBE644AB}"/>
              </a:ext>
            </a:extLst>
          </p:cNvPr>
          <p:cNvSpPr>
            <a:spLocks noGrp="1"/>
          </p:cNvSpPr>
          <p:nvPr>
            <p:ph type="title"/>
          </p:nvPr>
        </p:nvSpPr>
        <p:spPr>
          <a:xfrm>
            <a:off x="807748" y="452718"/>
            <a:ext cx="9404723" cy="1400530"/>
          </a:xfrm>
        </p:spPr>
        <p:txBody>
          <a:bodyPr/>
          <a:lstStyle/>
          <a:p>
            <a:r>
              <a:rPr lang="en-US" b="1" dirty="0">
                <a:ea typeface="+mj-lt"/>
                <a:cs typeface="+mj-lt"/>
              </a:rPr>
              <a:t>Exergame-Based Training</a:t>
            </a:r>
          </a:p>
          <a:p>
            <a:endParaRPr lang="en-US" dirty="0"/>
          </a:p>
        </p:txBody>
      </p:sp>
      <p:sp>
        <p:nvSpPr>
          <p:cNvPr id="3" name="Content Placeholder 2">
            <a:extLst>
              <a:ext uri="{FF2B5EF4-FFF2-40B4-BE49-F238E27FC236}">
                <a16:creationId xmlns:a16="http://schemas.microsoft.com/office/drawing/2014/main" id="{63A7AD72-FD30-4F2E-9557-D804E6BDE33F}"/>
              </a:ext>
            </a:extLst>
          </p:cNvPr>
          <p:cNvSpPr>
            <a:spLocks noGrp="1"/>
          </p:cNvSpPr>
          <p:nvPr>
            <p:ph idx="1"/>
          </p:nvPr>
        </p:nvSpPr>
        <p:spPr>
          <a:xfrm>
            <a:off x="655678" y="1570650"/>
            <a:ext cx="10951160" cy="5035328"/>
          </a:xfrm>
        </p:spPr>
        <p:txBody>
          <a:bodyPr vert="horz" lIns="91440" tIns="45720" rIns="91440" bIns="45720" rtlCol="0" anchor="t">
            <a:normAutofit fontScale="85000" lnSpcReduction="20000"/>
          </a:bodyPr>
          <a:lstStyle/>
          <a:p>
            <a:pPr>
              <a:buClr>
                <a:srgbClr val="EF53A5"/>
              </a:buClr>
            </a:pPr>
            <a:r>
              <a:rPr lang="en-US" sz="2800" dirty="0">
                <a:ea typeface="+mj-lt"/>
                <a:cs typeface="+mj-lt"/>
              </a:rPr>
              <a:t>4 Supplemental Studies in References Below: </a:t>
            </a:r>
          </a:p>
          <a:p>
            <a:pPr>
              <a:buClr>
                <a:srgbClr val="EF53A5"/>
              </a:buClr>
            </a:pPr>
            <a:endParaRPr lang="en-US" sz="2800" u="sng" dirty="0">
              <a:ea typeface="+mj-lt"/>
              <a:cs typeface="+mj-lt"/>
            </a:endParaRPr>
          </a:p>
          <a:p>
            <a:pPr>
              <a:buClr>
                <a:srgbClr val="EF53A5"/>
              </a:buClr>
            </a:pPr>
            <a:r>
              <a:rPr lang="en-US" sz="2800" u="sng" dirty="0">
                <a:ea typeface="+mj-lt"/>
                <a:cs typeface="+mj-lt"/>
              </a:rPr>
              <a:t>Significantly decreased ataxia in SCA 3</a:t>
            </a:r>
            <a:endParaRPr lang="en-US" dirty="0"/>
          </a:p>
          <a:p>
            <a:pPr>
              <a:buClr>
                <a:srgbClr val="EF53A5"/>
              </a:buClr>
            </a:pPr>
            <a:endParaRPr lang="en-US" sz="2800" u="sng" dirty="0"/>
          </a:p>
          <a:p>
            <a:pPr>
              <a:buClr>
                <a:srgbClr val="EF53A5"/>
              </a:buClr>
            </a:pPr>
            <a:r>
              <a:rPr lang="en-US" sz="2800" u="sng" dirty="0"/>
              <a:t>Even in advanced stages</a:t>
            </a:r>
            <a:r>
              <a:rPr lang="en-US" sz="2800" dirty="0"/>
              <a:t>, subjects with degenerative ataxia may benefit from individualized exergame training</a:t>
            </a:r>
            <a:endParaRPr lang="en-US" sz="2800" dirty="0">
              <a:ea typeface="+mj-lt"/>
              <a:cs typeface="+mj-lt"/>
            </a:endParaRPr>
          </a:p>
          <a:p>
            <a:pPr>
              <a:buClr>
                <a:srgbClr val="EF53A5"/>
              </a:buClr>
            </a:pPr>
            <a:endParaRPr lang="en-US" sz="2800" dirty="0"/>
          </a:p>
          <a:p>
            <a:pPr>
              <a:buClr>
                <a:srgbClr val="EF53A5"/>
              </a:buClr>
            </a:pPr>
            <a:r>
              <a:rPr lang="en-US" sz="2800" dirty="0"/>
              <a:t>Video</a:t>
            </a:r>
            <a:r>
              <a:rPr lang="en-US" sz="2800" dirty="0">
                <a:ea typeface="+mj-lt"/>
                <a:cs typeface="+mj-lt"/>
              </a:rPr>
              <a:t> game-based coordinative training </a:t>
            </a:r>
            <a:r>
              <a:rPr lang="en-US" sz="2800" u="sng" dirty="0">
                <a:ea typeface="+mj-lt"/>
                <a:cs typeface="+mj-lt"/>
              </a:rPr>
              <a:t>improves ataxia in children with degenerative ataxia</a:t>
            </a:r>
          </a:p>
          <a:p>
            <a:pPr>
              <a:buClr>
                <a:srgbClr val="EF53A5"/>
              </a:buClr>
            </a:pPr>
            <a:endParaRPr lang="en-US" sz="2800" dirty="0">
              <a:ea typeface="+mj-lt"/>
              <a:cs typeface="+mj-lt"/>
            </a:endParaRPr>
          </a:p>
          <a:p>
            <a:pPr>
              <a:buClr>
                <a:srgbClr val="EF53A5"/>
              </a:buClr>
            </a:pPr>
            <a:r>
              <a:rPr lang="en-US" sz="2800" dirty="0">
                <a:ea typeface="+mj-lt"/>
                <a:cs typeface="+mj-lt"/>
              </a:rPr>
              <a:t>Case of cerebellar ataxia successfully treated by </a:t>
            </a:r>
            <a:r>
              <a:rPr lang="en-US" sz="2800" u="sng" dirty="0">
                <a:ea typeface="+mj-lt"/>
                <a:cs typeface="+mj-lt"/>
              </a:rPr>
              <a:t>virtual reality-guided rehabilitation</a:t>
            </a:r>
          </a:p>
          <a:p>
            <a:pPr>
              <a:buClr>
                <a:srgbClr val="EF53A5"/>
              </a:buClr>
            </a:pPr>
            <a:endParaRPr lang="en-US" sz="2800" dirty="0">
              <a:ea typeface="+mj-lt"/>
              <a:cs typeface="+mj-lt"/>
            </a:endParaRPr>
          </a:p>
          <a:p>
            <a:pPr>
              <a:buClr>
                <a:srgbClr val="EF53A5"/>
              </a:buClr>
            </a:pPr>
            <a:endParaRPr lang="en-US" sz="2800" u="sng" dirty="0">
              <a:ea typeface="+mj-lt"/>
              <a:cs typeface="+mj-lt"/>
            </a:endParaRPr>
          </a:p>
          <a:p>
            <a:pPr>
              <a:buClr>
                <a:srgbClr val="EF53A5"/>
              </a:buClr>
            </a:pPr>
            <a:endParaRPr lang="en-US" sz="2800" dirty="0"/>
          </a:p>
          <a:p>
            <a:pPr>
              <a:buClr>
                <a:srgbClr val="EF53A5"/>
              </a:buClr>
            </a:pPr>
            <a:endParaRPr lang="en-US" b="1" dirty="0"/>
          </a:p>
          <a:p>
            <a:pPr>
              <a:buClr>
                <a:srgbClr val="EF53A5"/>
              </a:buClr>
            </a:pPr>
            <a:endParaRPr lang="en-US" dirty="0"/>
          </a:p>
        </p:txBody>
      </p:sp>
    </p:spTree>
    <p:extLst>
      <p:ext uri="{BB962C8B-B14F-4D97-AF65-F5344CB8AC3E}">
        <p14:creationId xmlns:p14="http://schemas.microsoft.com/office/powerpoint/2010/main" val="523742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38A4-E794-45CA-91EE-059B6D73F850}"/>
              </a:ext>
            </a:extLst>
          </p:cNvPr>
          <p:cNvSpPr>
            <a:spLocks noGrp="1"/>
          </p:cNvSpPr>
          <p:nvPr>
            <p:ph type="title"/>
          </p:nvPr>
        </p:nvSpPr>
        <p:spPr>
          <a:xfrm>
            <a:off x="406956" y="1715462"/>
            <a:ext cx="11378995" cy="1481348"/>
          </a:xfrm>
        </p:spPr>
        <p:txBody>
          <a:bodyPr/>
          <a:lstStyle/>
          <a:p>
            <a:pPr algn="ctr"/>
            <a:r>
              <a:rPr lang="en-US" sz="6600" b="1" dirty="0"/>
              <a:t>Dance</a:t>
            </a:r>
            <a:br>
              <a:rPr lang="en-US" sz="6600" b="1" dirty="0"/>
            </a:br>
            <a:r>
              <a:rPr lang="en-US" sz="5400" b="1" dirty="0">
                <a:ea typeface="+mj-lt"/>
                <a:cs typeface="+mj-lt"/>
              </a:rPr>
              <a:t>&amp; Cerebellar Ataxia</a:t>
            </a:r>
            <a:r>
              <a:rPr lang="en-US" sz="6600" b="1" dirty="0">
                <a:ea typeface="+mj-lt"/>
                <a:cs typeface="+mj-lt"/>
              </a:rPr>
              <a:t> </a:t>
            </a:r>
            <a:r>
              <a:rPr lang="en-US" sz="6600" b="1" dirty="0"/>
              <a:t> </a:t>
            </a:r>
          </a:p>
        </p:txBody>
      </p:sp>
    </p:spTree>
    <p:extLst>
      <p:ext uri="{BB962C8B-B14F-4D97-AF65-F5344CB8AC3E}">
        <p14:creationId xmlns:p14="http://schemas.microsoft.com/office/powerpoint/2010/main" val="884665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B929-99F9-4C1E-8ECD-AF8EA0C78525}"/>
              </a:ext>
            </a:extLst>
          </p:cNvPr>
          <p:cNvSpPr>
            <a:spLocks noGrp="1"/>
          </p:cNvSpPr>
          <p:nvPr>
            <p:ph type="title"/>
          </p:nvPr>
        </p:nvSpPr>
        <p:spPr/>
        <p:txBody>
          <a:bodyPr/>
          <a:lstStyle/>
          <a:p>
            <a:r>
              <a:rPr lang="en-US" b="1" dirty="0"/>
              <a:t>Dance-Based Movement Therapy</a:t>
            </a:r>
          </a:p>
        </p:txBody>
      </p:sp>
      <p:sp>
        <p:nvSpPr>
          <p:cNvPr id="3" name="Content Placeholder 2">
            <a:extLst>
              <a:ext uri="{FF2B5EF4-FFF2-40B4-BE49-F238E27FC236}">
                <a16:creationId xmlns:a16="http://schemas.microsoft.com/office/drawing/2014/main" id="{1A99D766-448B-4029-94F6-3447D9785194}"/>
              </a:ext>
            </a:extLst>
          </p:cNvPr>
          <p:cNvSpPr>
            <a:spLocks noGrp="1"/>
          </p:cNvSpPr>
          <p:nvPr>
            <p:ph idx="1"/>
          </p:nvPr>
        </p:nvSpPr>
        <p:spPr>
          <a:xfrm>
            <a:off x="399040" y="1787373"/>
            <a:ext cx="11105541" cy="4564935"/>
          </a:xfrm>
        </p:spPr>
        <p:txBody>
          <a:bodyPr vert="horz" lIns="91440" tIns="45720" rIns="91440" bIns="45720" rtlCol="0" anchor="t">
            <a:normAutofit/>
          </a:bodyPr>
          <a:lstStyle/>
          <a:p>
            <a:pPr>
              <a:buClr>
                <a:srgbClr val="EF53A5"/>
              </a:buClr>
            </a:pPr>
            <a:r>
              <a:rPr lang="en-US" sz="3200" dirty="0">
                <a:ea typeface="+mj-lt"/>
                <a:cs typeface="+mj-lt"/>
              </a:rPr>
              <a:t>"Partnered dance could be a suitable alternative physiotherapeutic intervention method for people with severely impaired mobility due to cerebellar dysfunction."</a:t>
            </a:r>
            <a:endParaRPr lang="en-US" sz="3200" dirty="0"/>
          </a:p>
          <a:p>
            <a:pPr>
              <a:buClr>
                <a:srgbClr val="EF53A5"/>
              </a:buClr>
            </a:pPr>
            <a:endParaRPr lang="en-US" dirty="0"/>
          </a:p>
          <a:p>
            <a:pPr>
              <a:buClr>
                <a:srgbClr val="EF53A5"/>
              </a:buClr>
            </a:pPr>
            <a:r>
              <a:rPr lang="en-US" b="1" dirty="0"/>
              <a:t>"Effects of dance-based movement therapy on balance, gait, and psychological functions in severe cerebellar ataxia: A case study"</a:t>
            </a:r>
            <a:endParaRPr lang="en-US" dirty="0">
              <a:ea typeface="+mj-lt"/>
              <a:cs typeface="+mj-lt"/>
            </a:endParaRPr>
          </a:p>
          <a:p>
            <a:pPr>
              <a:buClr>
                <a:srgbClr val="EF53A5"/>
              </a:buClr>
            </a:pPr>
            <a:r>
              <a:rPr lang="en-US" sz="1400" dirty="0">
                <a:ea typeface="+mj-lt"/>
                <a:cs typeface="+mj-lt"/>
              </a:rPr>
              <a:t>Song YG, Ryu YU, </a:t>
            </a:r>
            <a:r>
              <a:rPr lang="en-US" sz="1400" dirty="0" err="1">
                <a:ea typeface="+mj-lt"/>
                <a:cs typeface="+mj-lt"/>
              </a:rPr>
              <a:t>Im</a:t>
            </a:r>
            <a:r>
              <a:rPr lang="en-US" sz="1400" dirty="0">
                <a:ea typeface="+mj-lt"/>
                <a:cs typeface="+mj-lt"/>
              </a:rPr>
              <a:t> SJ, Lee YS, Park JH. Effects of dance-based movement therapy on balance, gait, and psychological functions in severe cerebellar ataxia: A case study. </a:t>
            </a:r>
            <a:r>
              <a:rPr lang="en-US" sz="1400" dirty="0" err="1">
                <a:ea typeface="+mj-lt"/>
                <a:cs typeface="+mj-lt"/>
              </a:rPr>
              <a:t>Physiother</a:t>
            </a:r>
            <a:r>
              <a:rPr lang="en-US" sz="1400" dirty="0">
                <a:ea typeface="+mj-lt"/>
                <a:cs typeface="+mj-lt"/>
              </a:rPr>
              <a:t> Theory </a:t>
            </a:r>
            <a:r>
              <a:rPr lang="en-US" sz="1400" dirty="0" err="1">
                <a:ea typeface="+mj-lt"/>
                <a:cs typeface="+mj-lt"/>
              </a:rPr>
              <a:t>Pract</a:t>
            </a:r>
            <a:r>
              <a:rPr lang="en-US" sz="1400" dirty="0">
                <a:ea typeface="+mj-lt"/>
                <a:cs typeface="+mj-lt"/>
              </a:rPr>
              <a:t>. 2019 Aug;35(8):756-763. </a:t>
            </a:r>
            <a:r>
              <a:rPr lang="en-US" sz="1400" dirty="0" err="1">
                <a:ea typeface="+mj-lt"/>
                <a:cs typeface="+mj-lt"/>
              </a:rPr>
              <a:t>doi</a:t>
            </a:r>
            <a:r>
              <a:rPr lang="en-US" sz="1400" dirty="0">
                <a:ea typeface="+mj-lt"/>
                <a:cs typeface="+mj-lt"/>
              </a:rPr>
              <a:t>: 10.1080/09593985.2018.1457119. </a:t>
            </a:r>
            <a:r>
              <a:rPr lang="en-US" sz="1400" dirty="0" err="1">
                <a:ea typeface="+mj-lt"/>
                <a:cs typeface="+mj-lt"/>
              </a:rPr>
              <a:t>Epub</a:t>
            </a:r>
            <a:r>
              <a:rPr lang="en-US" sz="1400" dirty="0">
                <a:ea typeface="+mj-lt"/>
                <a:cs typeface="+mj-lt"/>
              </a:rPr>
              <a:t> 2018 Mar 30. PMID: 29601222.</a:t>
            </a:r>
            <a:endParaRPr lang="en-US" sz="1400" dirty="0"/>
          </a:p>
        </p:txBody>
      </p:sp>
    </p:spTree>
    <p:extLst>
      <p:ext uri="{BB962C8B-B14F-4D97-AF65-F5344CB8AC3E}">
        <p14:creationId xmlns:p14="http://schemas.microsoft.com/office/powerpoint/2010/main" val="834000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C108-2F5F-496F-A09A-AD7585D3063B}"/>
              </a:ext>
            </a:extLst>
          </p:cNvPr>
          <p:cNvSpPr>
            <a:spLocks noGrp="1"/>
          </p:cNvSpPr>
          <p:nvPr>
            <p:ph type="title"/>
          </p:nvPr>
        </p:nvSpPr>
        <p:spPr/>
        <p:txBody>
          <a:bodyPr/>
          <a:lstStyle/>
          <a:p>
            <a:r>
              <a:rPr lang="en-US" b="1" dirty="0"/>
              <a:t>Main Roles of the Cerebellum</a:t>
            </a:r>
            <a:endParaRPr lang="en-US" dirty="0"/>
          </a:p>
        </p:txBody>
      </p:sp>
      <p:sp>
        <p:nvSpPr>
          <p:cNvPr id="3" name="Content Placeholder 2">
            <a:extLst>
              <a:ext uri="{FF2B5EF4-FFF2-40B4-BE49-F238E27FC236}">
                <a16:creationId xmlns:a16="http://schemas.microsoft.com/office/drawing/2014/main" id="{F181FFEE-7181-4A53-9326-B4B5CF9AFA69}"/>
              </a:ext>
            </a:extLst>
          </p:cNvPr>
          <p:cNvSpPr>
            <a:spLocks noGrp="1"/>
          </p:cNvSpPr>
          <p:nvPr>
            <p:ph idx="1"/>
          </p:nvPr>
        </p:nvSpPr>
        <p:spPr>
          <a:xfrm>
            <a:off x="553486" y="1456039"/>
            <a:ext cx="10539813" cy="4195481"/>
          </a:xfrm>
        </p:spPr>
        <p:txBody>
          <a:bodyPr vert="horz" lIns="91440" tIns="45720" rIns="91440" bIns="45720" rtlCol="0" anchor="t">
            <a:noAutofit/>
          </a:bodyPr>
          <a:lstStyle/>
          <a:p>
            <a:endParaRPr lang="en-US" b="1" dirty="0">
              <a:ea typeface="+mj-lt"/>
              <a:cs typeface="+mj-lt"/>
            </a:endParaRPr>
          </a:p>
          <a:p>
            <a:pPr>
              <a:buClr>
                <a:srgbClr val="EF53A5"/>
              </a:buClr>
            </a:pPr>
            <a:r>
              <a:rPr lang="en-US" sz="3400" b="1" dirty="0">
                <a:ea typeface="+mj-lt"/>
                <a:cs typeface="+mj-lt"/>
              </a:rPr>
              <a:t>Motor planning- </a:t>
            </a:r>
            <a:r>
              <a:rPr lang="en-US" sz="3400" dirty="0">
                <a:ea typeface="+mj-lt"/>
                <a:cs typeface="+mj-lt"/>
              </a:rPr>
              <a:t>planning and initiating movements</a:t>
            </a:r>
          </a:p>
          <a:p>
            <a:pPr marL="0" indent="0">
              <a:buClr>
                <a:srgbClr val="EF53A5"/>
              </a:buClr>
              <a:buNone/>
            </a:pPr>
            <a:endParaRPr lang="en-US" sz="800" dirty="0">
              <a:ea typeface="+mj-lt"/>
              <a:cs typeface="+mj-lt"/>
            </a:endParaRPr>
          </a:p>
          <a:p>
            <a:pPr>
              <a:buClr>
                <a:srgbClr val="EF53A5"/>
              </a:buClr>
            </a:pPr>
            <a:r>
              <a:rPr lang="en-US" sz="3400" b="1" dirty="0">
                <a:ea typeface="+mj-lt"/>
                <a:cs typeface="+mj-lt"/>
              </a:rPr>
              <a:t>Balance</a:t>
            </a:r>
            <a:endParaRPr lang="en-US" sz="3400" dirty="0">
              <a:ea typeface="+mj-lt"/>
              <a:cs typeface="+mj-lt"/>
            </a:endParaRPr>
          </a:p>
          <a:p>
            <a:pPr marL="0" indent="0">
              <a:buClr>
                <a:srgbClr val="EF53A5"/>
              </a:buClr>
              <a:buNone/>
            </a:pPr>
            <a:endParaRPr lang="en-US" sz="900" b="1" dirty="0">
              <a:ea typeface="+mj-lt"/>
              <a:cs typeface="+mj-lt"/>
            </a:endParaRPr>
          </a:p>
          <a:p>
            <a:pPr>
              <a:buClr>
                <a:srgbClr val="EF53A5"/>
              </a:buClr>
            </a:pPr>
            <a:r>
              <a:rPr lang="en-US" sz="3400" b="1" dirty="0">
                <a:ea typeface="+mj-lt"/>
                <a:cs typeface="+mj-lt"/>
              </a:rPr>
              <a:t>Equilibrium </a:t>
            </a:r>
            <a:endParaRPr lang="en-US" sz="3400" dirty="0">
              <a:ea typeface="+mj-lt"/>
              <a:cs typeface="+mj-lt"/>
            </a:endParaRPr>
          </a:p>
          <a:p>
            <a:pPr>
              <a:buClr>
                <a:srgbClr val="EF53A5"/>
              </a:buClr>
            </a:pPr>
            <a:endParaRPr lang="en-US" sz="800" b="1" dirty="0">
              <a:ea typeface="+mj-lt"/>
              <a:cs typeface="+mj-lt"/>
            </a:endParaRPr>
          </a:p>
          <a:p>
            <a:pPr>
              <a:buClr>
                <a:srgbClr val="EF53A5"/>
              </a:buClr>
            </a:pPr>
            <a:r>
              <a:rPr lang="en-US" sz="3400" b="1" dirty="0">
                <a:ea typeface="+mj-lt"/>
                <a:cs typeface="+mj-lt"/>
              </a:rPr>
              <a:t>Posture</a:t>
            </a:r>
            <a:endParaRPr lang="en-US" sz="3400" dirty="0">
              <a:ea typeface="+mj-lt"/>
              <a:cs typeface="+mj-lt"/>
            </a:endParaRPr>
          </a:p>
          <a:p>
            <a:pPr>
              <a:buClr>
                <a:srgbClr val="EF53A5"/>
              </a:buClr>
            </a:pPr>
            <a:endParaRPr lang="en-US" dirty="0"/>
          </a:p>
        </p:txBody>
      </p:sp>
      <p:pic>
        <p:nvPicPr>
          <p:cNvPr id="4" name="Picture 4" descr="A picture containing wall, indoor&#10;&#10;Description automatically generated">
            <a:extLst>
              <a:ext uri="{FF2B5EF4-FFF2-40B4-BE49-F238E27FC236}">
                <a16:creationId xmlns:a16="http://schemas.microsoft.com/office/drawing/2014/main" id="{1705602F-424F-4B47-863B-CC852082D040}"/>
              </a:ext>
            </a:extLst>
          </p:cNvPr>
          <p:cNvPicPr>
            <a:picLocks noChangeAspect="1"/>
          </p:cNvPicPr>
          <p:nvPr/>
        </p:nvPicPr>
        <p:blipFill>
          <a:blip r:embed="rId3"/>
          <a:stretch>
            <a:fillRect/>
          </a:stretch>
        </p:blipFill>
        <p:spPr>
          <a:xfrm>
            <a:off x="4479985" y="2757888"/>
            <a:ext cx="6481313" cy="3656978"/>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F7F4D2B8-BCE3-4C03-9B79-5A94284C7DBD}"/>
                  </a:ext>
                </a:extLst>
              </p14:cNvPr>
              <p14:cNvContentPartPr/>
              <p14:nvPr/>
            </p14:nvContentPartPr>
            <p14:xfrm>
              <a:off x="8627749" y="4081923"/>
              <a:ext cx="1866900" cy="2019300"/>
            </p14:xfrm>
          </p:contentPart>
        </mc:Choice>
        <mc:Fallback xmlns="">
          <p:pic>
            <p:nvPicPr>
              <p:cNvPr id="17" name="Ink 16">
                <a:extLst>
                  <a:ext uri="{FF2B5EF4-FFF2-40B4-BE49-F238E27FC236}">
                    <a16:creationId xmlns:a16="http://schemas.microsoft.com/office/drawing/2014/main" id="{F7F4D2B8-BCE3-4C03-9B79-5A94284C7DBD}"/>
                  </a:ext>
                </a:extLst>
              </p:cNvPr>
              <p:cNvPicPr/>
              <p:nvPr/>
            </p:nvPicPr>
            <p:blipFill>
              <a:blip r:embed="rId5"/>
              <a:stretch>
                <a:fillRect/>
              </a:stretch>
            </p:blipFill>
            <p:spPr>
              <a:xfrm>
                <a:off x="8564690" y="4018797"/>
                <a:ext cx="1992657" cy="214519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9BAD9165-4248-47C1-B541-644D68994FA5}"/>
                  </a:ext>
                </a:extLst>
              </p14:cNvPr>
              <p14:cNvContentPartPr/>
              <p14:nvPr/>
            </p14:nvContentPartPr>
            <p14:xfrm>
              <a:off x="9711069" y="4217580"/>
              <a:ext cx="571500" cy="428625"/>
            </p14:xfrm>
          </p:contentPart>
        </mc:Choice>
        <mc:Fallback xmlns="">
          <p:pic>
            <p:nvPicPr>
              <p:cNvPr id="18" name="Ink 17">
                <a:extLst>
                  <a:ext uri="{FF2B5EF4-FFF2-40B4-BE49-F238E27FC236}">
                    <a16:creationId xmlns:a16="http://schemas.microsoft.com/office/drawing/2014/main" id="{9BAD9165-4248-47C1-B541-644D68994FA5}"/>
                  </a:ext>
                </a:extLst>
              </p:cNvPr>
              <p:cNvPicPr/>
              <p:nvPr/>
            </p:nvPicPr>
            <p:blipFill>
              <a:blip r:embed="rId7"/>
              <a:stretch>
                <a:fillRect/>
              </a:stretch>
            </p:blipFill>
            <p:spPr>
              <a:xfrm>
                <a:off x="9648370" y="4155117"/>
                <a:ext cx="697259" cy="55391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1A589EDC-2DCE-4A9E-83CD-DD8C12453DEE}"/>
                  </a:ext>
                </a:extLst>
              </p14:cNvPr>
              <p14:cNvContentPartPr/>
              <p14:nvPr/>
            </p14:nvContentPartPr>
            <p14:xfrm>
              <a:off x="8496969" y="1058525"/>
              <a:ext cx="1743075" cy="3495675"/>
            </p14:xfrm>
          </p:contentPart>
        </mc:Choice>
        <mc:Fallback xmlns="">
          <p:pic>
            <p:nvPicPr>
              <p:cNvPr id="19" name="Ink 18">
                <a:extLst>
                  <a:ext uri="{FF2B5EF4-FFF2-40B4-BE49-F238E27FC236}">
                    <a16:creationId xmlns:a16="http://schemas.microsoft.com/office/drawing/2014/main" id="{1A589EDC-2DCE-4A9E-83CD-DD8C12453DEE}"/>
                  </a:ext>
                </a:extLst>
              </p:cNvPr>
              <p:cNvPicPr/>
              <p:nvPr/>
            </p:nvPicPr>
            <p:blipFill>
              <a:blip r:embed="rId9"/>
              <a:stretch>
                <a:fillRect/>
              </a:stretch>
            </p:blipFill>
            <p:spPr>
              <a:xfrm>
                <a:off x="8434473" y="995890"/>
                <a:ext cx="1868427" cy="3621305"/>
              </a:xfrm>
              <a:prstGeom prst="rect">
                <a:avLst/>
              </a:prstGeom>
            </p:spPr>
          </p:pic>
        </mc:Fallback>
      </mc:AlternateContent>
    </p:spTree>
    <p:extLst>
      <p:ext uri="{BB962C8B-B14F-4D97-AF65-F5344CB8AC3E}">
        <p14:creationId xmlns:p14="http://schemas.microsoft.com/office/powerpoint/2010/main" val="3466741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DECB-77E9-435A-9FBB-DACC2D06CEC2}"/>
              </a:ext>
            </a:extLst>
          </p:cNvPr>
          <p:cNvSpPr>
            <a:spLocks noGrp="1"/>
          </p:cNvSpPr>
          <p:nvPr>
            <p:ph type="title"/>
          </p:nvPr>
        </p:nvSpPr>
        <p:spPr/>
        <p:txBody>
          <a:bodyPr/>
          <a:lstStyle/>
          <a:p>
            <a:r>
              <a:rPr lang="en-US" sz="4800" b="1" dirty="0"/>
              <a:t>Dance</a:t>
            </a:r>
          </a:p>
        </p:txBody>
      </p:sp>
      <p:sp>
        <p:nvSpPr>
          <p:cNvPr id="3" name="Content Placeholder 2">
            <a:extLst>
              <a:ext uri="{FF2B5EF4-FFF2-40B4-BE49-F238E27FC236}">
                <a16:creationId xmlns:a16="http://schemas.microsoft.com/office/drawing/2014/main" id="{AEB71F35-228E-4B04-BDCA-D1618B2ADE15}"/>
              </a:ext>
            </a:extLst>
          </p:cNvPr>
          <p:cNvSpPr>
            <a:spLocks noGrp="1"/>
          </p:cNvSpPr>
          <p:nvPr>
            <p:ph idx="1"/>
          </p:nvPr>
        </p:nvSpPr>
        <p:spPr>
          <a:xfrm>
            <a:off x="883948" y="1660372"/>
            <a:ext cx="8946541" cy="4195481"/>
          </a:xfrm>
        </p:spPr>
        <p:txBody>
          <a:bodyPr vert="horz" lIns="91440" tIns="45720" rIns="91440" bIns="45720" rtlCol="0" anchor="t">
            <a:normAutofit lnSpcReduction="10000"/>
          </a:bodyPr>
          <a:lstStyle/>
          <a:p>
            <a:pPr>
              <a:lnSpc>
                <a:spcPct val="150000"/>
              </a:lnSpc>
            </a:pPr>
            <a:r>
              <a:rPr lang="en-US" sz="4400" dirty="0"/>
              <a:t>Zumba </a:t>
            </a:r>
            <a:endParaRPr lang="en-US"/>
          </a:p>
          <a:p>
            <a:pPr>
              <a:lnSpc>
                <a:spcPct val="150000"/>
              </a:lnSpc>
              <a:buClr>
                <a:srgbClr val="EF53A5"/>
              </a:buClr>
            </a:pPr>
            <a:r>
              <a:rPr lang="en-US" sz="4400" dirty="0"/>
              <a:t>Line Dancing</a:t>
            </a:r>
          </a:p>
          <a:p>
            <a:pPr>
              <a:lnSpc>
                <a:spcPct val="150000"/>
              </a:lnSpc>
              <a:buClr>
                <a:srgbClr val="EF53A5"/>
              </a:buClr>
            </a:pPr>
            <a:r>
              <a:rPr lang="en-US" sz="4400" dirty="0"/>
              <a:t>Latin Dancing</a:t>
            </a:r>
          </a:p>
          <a:p>
            <a:pPr>
              <a:lnSpc>
                <a:spcPct val="150000"/>
              </a:lnSpc>
              <a:buClr>
                <a:srgbClr val="EF53A5"/>
              </a:buClr>
            </a:pPr>
            <a:r>
              <a:rPr lang="en-US" sz="4400" dirty="0"/>
              <a:t>YouTube- Dance Workouts</a:t>
            </a:r>
          </a:p>
        </p:txBody>
      </p:sp>
    </p:spTree>
    <p:extLst>
      <p:ext uri="{BB962C8B-B14F-4D97-AF65-F5344CB8AC3E}">
        <p14:creationId xmlns:p14="http://schemas.microsoft.com/office/powerpoint/2010/main" val="1649517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B929-99F9-4C1E-8ECD-AF8EA0C78525}"/>
              </a:ext>
            </a:extLst>
          </p:cNvPr>
          <p:cNvSpPr>
            <a:spLocks noGrp="1"/>
          </p:cNvSpPr>
          <p:nvPr>
            <p:ph type="title"/>
          </p:nvPr>
        </p:nvSpPr>
        <p:spPr/>
        <p:txBody>
          <a:bodyPr/>
          <a:lstStyle/>
          <a:p>
            <a:r>
              <a:rPr lang="en-US" dirty="0">
                <a:ea typeface="+mj-lt"/>
                <a:cs typeface="+mj-lt"/>
              </a:rPr>
              <a:t>Dance-Based Movement Therapy</a:t>
            </a:r>
            <a:endParaRPr lang="en-US" dirty="0"/>
          </a:p>
        </p:txBody>
      </p:sp>
      <p:sp>
        <p:nvSpPr>
          <p:cNvPr id="3" name="Content Placeholder 2">
            <a:extLst>
              <a:ext uri="{FF2B5EF4-FFF2-40B4-BE49-F238E27FC236}">
                <a16:creationId xmlns:a16="http://schemas.microsoft.com/office/drawing/2014/main" id="{1A99D766-448B-4029-94F6-3447D9785194}"/>
              </a:ext>
            </a:extLst>
          </p:cNvPr>
          <p:cNvSpPr>
            <a:spLocks noGrp="1"/>
          </p:cNvSpPr>
          <p:nvPr>
            <p:ph idx="1"/>
          </p:nvPr>
        </p:nvSpPr>
        <p:spPr>
          <a:xfrm>
            <a:off x="479858" y="1637282"/>
            <a:ext cx="11070903" cy="4696223"/>
          </a:xfrm>
        </p:spPr>
        <p:txBody>
          <a:bodyPr vert="horz" lIns="91440" tIns="45720" rIns="91440" bIns="45720" rtlCol="0" anchor="t">
            <a:noAutofit/>
          </a:bodyPr>
          <a:lstStyle/>
          <a:p>
            <a:r>
              <a:rPr lang="en-US" sz="3200" b="1" dirty="0">
                <a:ea typeface="+mj-lt"/>
                <a:cs typeface="+mj-lt"/>
              </a:rPr>
              <a:t>"Dance Improves Motor, Cognitive, and Social Skills in Children With Developmental Cerebellar Anomalies"</a:t>
            </a:r>
            <a:endParaRPr lang="en-US" sz="3200" dirty="0">
              <a:ea typeface="+mj-lt"/>
              <a:cs typeface="+mj-lt"/>
            </a:endParaRPr>
          </a:p>
          <a:p>
            <a:pPr lvl="1">
              <a:buClr>
                <a:srgbClr val="EF53A5"/>
              </a:buClr>
            </a:pPr>
            <a:r>
              <a:rPr lang="en-US" sz="1400" dirty="0" err="1">
                <a:ea typeface="+mj-lt"/>
                <a:cs typeface="+mj-lt"/>
              </a:rPr>
              <a:t>Bégel</a:t>
            </a:r>
            <a:r>
              <a:rPr lang="en-US" sz="1400" dirty="0">
                <a:ea typeface="+mj-lt"/>
                <a:cs typeface="+mj-lt"/>
              </a:rPr>
              <a:t> V, Bachrach A, Dalla Bella S, Laroche J, Clément S, </a:t>
            </a:r>
            <a:r>
              <a:rPr lang="en-US" sz="1400" dirty="0" err="1">
                <a:ea typeface="+mj-lt"/>
                <a:cs typeface="+mj-lt"/>
              </a:rPr>
              <a:t>Riquet</a:t>
            </a:r>
            <a:r>
              <a:rPr lang="en-US" sz="1400" dirty="0">
                <a:ea typeface="+mj-lt"/>
                <a:cs typeface="+mj-lt"/>
              </a:rPr>
              <a:t> A, </a:t>
            </a:r>
            <a:r>
              <a:rPr lang="en-US" sz="1400" dirty="0" err="1">
                <a:ea typeface="+mj-lt"/>
                <a:cs typeface="+mj-lt"/>
              </a:rPr>
              <a:t>Dellacherie</a:t>
            </a:r>
            <a:r>
              <a:rPr lang="en-US" sz="1400" dirty="0">
                <a:ea typeface="+mj-lt"/>
                <a:cs typeface="+mj-lt"/>
              </a:rPr>
              <a:t> D. Dance Improves Motor, Cognitive, and Social Skills in Children With Developmental Cerebellar Anomalies. Cerebellum. 2021 Jun 24. </a:t>
            </a:r>
            <a:r>
              <a:rPr lang="en-US" sz="1400" dirty="0" err="1">
                <a:ea typeface="+mj-lt"/>
                <a:cs typeface="+mj-lt"/>
              </a:rPr>
              <a:t>doi</a:t>
            </a:r>
            <a:r>
              <a:rPr lang="en-US" sz="1400" dirty="0">
                <a:ea typeface="+mj-lt"/>
                <a:cs typeface="+mj-lt"/>
              </a:rPr>
              <a:t>: 10.1007/s12311-021-01291-2. </a:t>
            </a:r>
            <a:r>
              <a:rPr lang="en-US" sz="1400" dirty="0" err="1">
                <a:ea typeface="+mj-lt"/>
                <a:cs typeface="+mj-lt"/>
              </a:rPr>
              <a:t>Epub</a:t>
            </a:r>
            <a:r>
              <a:rPr lang="en-US" sz="1400" dirty="0">
                <a:ea typeface="+mj-lt"/>
                <a:cs typeface="+mj-lt"/>
              </a:rPr>
              <a:t> ahead of print. PMID: 34169400.</a:t>
            </a:r>
          </a:p>
          <a:p>
            <a:pPr marL="457200" lvl="1" indent="0">
              <a:buClr>
                <a:srgbClr val="EF53A5"/>
              </a:buClr>
              <a:buNone/>
            </a:pPr>
            <a:endParaRPr lang="en-US" sz="1400" dirty="0">
              <a:ea typeface="+mj-lt"/>
              <a:cs typeface="+mj-lt"/>
            </a:endParaRPr>
          </a:p>
          <a:p>
            <a:pPr>
              <a:buClr>
                <a:srgbClr val="EF53A5"/>
              </a:buClr>
            </a:pPr>
            <a:r>
              <a:rPr lang="en-US" sz="2800" i="1" dirty="0">
                <a:ea typeface="+mj-lt"/>
                <a:cs typeface="+mj-lt"/>
              </a:rPr>
              <a:t>The training led to improvements in </a:t>
            </a:r>
            <a:r>
              <a:rPr lang="en-US" sz="2600" i="1" dirty="0">
                <a:ea typeface="+mj-lt"/>
                <a:cs typeface="+mj-lt"/>
              </a:rPr>
              <a:t>Sensorimotor synchronization (SMS) balance, and executive functioning (cognitive flexibility), as well as in social skills (social cognition</a:t>
            </a:r>
            <a:r>
              <a:rPr lang="en-US" sz="2600" dirty="0">
                <a:ea typeface="+mj-lt"/>
                <a:cs typeface="+mj-lt"/>
              </a:rPr>
              <a:t>)</a:t>
            </a:r>
            <a:endParaRPr lang="en-US" sz="2600" dirty="0"/>
          </a:p>
        </p:txBody>
      </p:sp>
    </p:spTree>
    <p:extLst>
      <p:ext uri="{BB962C8B-B14F-4D97-AF65-F5344CB8AC3E}">
        <p14:creationId xmlns:p14="http://schemas.microsoft.com/office/powerpoint/2010/main" val="574013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38A4-E794-45CA-91EE-059B6D73F850}"/>
              </a:ext>
            </a:extLst>
          </p:cNvPr>
          <p:cNvSpPr>
            <a:spLocks noGrp="1"/>
          </p:cNvSpPr>
          <p:nvPr>
            <p:ph type="title"/>
          </p:nvPr>
        </p:nvSpPr>
        <p:spPr>
          <a:xfrm>
            <a:off x="773112" y="2022901"/>
            <a:ext cx="10386086" cy="1400530"/>
          </a:xfrm>
        </p:spPr>
        <p:txBody>
          <a:bodyPr/>
          <a:lstStyle/>
          <a:p>
            <a:pPr algn="ctr"/>
            <a:r>
              <a:rPr lang="en-US" sz="7000" b="1" dirty="0"/>
              <a:t>Cycling</a:t>
            </a:r>
            <a:br>
              <a:rPr lang="en-US" sz="6600" b="1" dirty="0"/>
            </a:br>
            <a:r>
              <a:rPr lang="en-US" sz="5400" b="1" dirty="0">
                <a:ea typeface="+mj-lt"/>
                <a:cs typeface="+mj-lt"/>
              </a:rPr>
              <a:t>&amp; Cerebellar Ataxia </a:t>
            </a:r>
            <a:r>
              <a:rPr lang="en-US" sz="5400" b="1" dirty="0"/>
              <a:t> </a:t>
            </a:r>
          </a:p>
        </p:txBody>
      </p:sp>
    </p:spTree>
    <p:extLst>
      <p:ext uri="{BB962C8B-B14F-4D97-AF65-F5344CB8AC3E}">
        <p14:creationId xmlns:p14="http://schemas.microsoft.com/office/powerpoint/2010/main" val="4215047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36DD-5DE2-453C-89E4-E1545885E4AE}"/>
              </a:ext>
            </a:extLst>
          </p:cNvPr>
          <p:cNvSpPr>
            <a:spLocks noGrp="1"/>
          </p:cNvSpPr>
          <p:nvPr>
            <p:ph type="title"/>
          </p:nvPr>
        </p:nvSpPr>
        <p:spPr/>
        <p:txBody>
          <a:bodyPr/>
          <a:lstStyle/>
          <a:p>
            <a:r>
              <a:rPr lang="en-US" dirty="0"/>
              <a:t>Cycling</a:t>
            </a:r>
          </a:p>
        </p:txBody>
      </p:sp>
      <p:sp>
        <p:nvSpPr>
          <p:cNvPr id="3" name="Content Placeholder 2">
            <a:extLst>
              <a:ext uri="{FF2B5EF4-FFF2-40B4-BE49-F238E27FC236}">
                <a16:creationId xmlns:a16="http://schemas.microsoft.com/office/drawing/2014/main" id="{18C2FCE6-334E-479E-8A84-8DC33607202C}"/>
              </a:ext>
            </a:extLst>
          </p:cNvPr>
          <p:cNvSpPr>
            <a:spLocks noGrp="1"/>
          </p:cNvSpPr>
          <p:nvPr>
            <p:ph idx="1"/>
          </p:nvPr>
        </p:nvSpPr>
        <p:spPr>
          <a:xfrm>
            <a:off x="722312" y="1435402"/>
            <a:ext cx="10585995" cy="4293452"/>
          </a:xfrm>
        </p:spPr>
        <p:txBody>
          <a:bodyPr vert="horz" lIns="91440" tIns="45720" rIns="91440" bIns="45720" rtlCol="0" anchor="t">
            <a:noAutofit/>
          </a:bodyPr>
          <a:lstStyle/>
          <a:p>
            <a:r>
              <a:rPr lang="en-US" sz="3200" dirty="0">
                <a:ea typeface="+mj-lt"/>
                <a:cs typeface="+mj-lt"/>
              </a:rPr>
              <a:t>A 4-week cycling regimen can normalize the modulation of reciprocal inhibition and functional performance in individuals with SCA. </a:t>
            </a:r>
          </a:p>
          <a:p>
            <a:pPr>
              <a:buClr>
                <a:srgbClr val="EF53A5"/>
              </a:buClr>
            </a:pPr>
            <a:r>
              <a:rPr lang="en-US" sz="3200" dirty="0">
                <a:ea typeface="+mj-lt"/>
                <a:cs typeface="+mj-lt"/>
              </a:rPr>
              <a:t>These findings are </a:t>
            </a:r>
            <a:r>
              <a:rPr lang="en-US" sz="3200" u="sng" dirty="0">
                <a:ea typeface="+mj-lt"/>
                <a:cs typeface="+mj-lt"/>
              </a:rPr>
              <a:t>applicable to the coordination training</a:t>
            </a:r>
            <a:r>
              <a:rPr lang="en-US" sz="3200" dirty="0">
                <a:ea typeface="+mj-lt"/>
                <a:cs typeface="+mj-lt"/>
              </a:rPr>
              <a:t> of patients.</a:t>
            </a:r>
            <a:endParaRPr lang="en-US" dirty="0"/>
          </a:p>
          <a:p>
            <a:pPr>
              <a:buClr>
                <a:srgbClr val="EF53A5"/>
              </a:buClr>
            </a:pPr>
            <a:endParaRPr lang="en-US" sz="3200" b="1" dirty="0">
              <a:ea typeface="+mj-lt"/>
              <a:cs typeface="+mj-lt"/>
            </a:endParaRPr>
          </a:p>
          <a:p>
            <a:pPr>
              <a:buClr>
                <a:srgbClr val="EF53A5"/>
              </a:buClr>
            </a:pPr>
            <a:r>
              <a:rPr lang="en-US" b="1" dirty="0">
                <a:ea typeface="+mj-lt"/>
                <a:cs typeface="+mj-lt"/>
              </a:rPr>
              <a:t>"Cycling regimen induces spinal circuitry plasticity and improves leg muscle coordination in individuals with spinocerebellar ataxia"</a:t>
            </a:r>
            <a:endParaRPr lang="en-US">
              <a:ea typeface="+mj-lt"/>
              <a:cs typeface="+mj-lt"/>
            </a:endParaRPr>
          </a:p>
          <a:p>
            <a:pPr>
              <a:buClr>
                <a:srgbClr val="EF53A5"/>
              </a:buClr>
            </a:pPr>
            <a:r>
              <a:rPr lang="en-US" sz="1400" dirty="0">
                <a:ea typeface="+mj-lt"/>
                <a:cs typeface="+mj-lt"/>
              </a:rPr>
              <a:t>Chang YJ, Chou CC, Huang WT, Lu CS, Wong AM, Hsu MJ. Cycling regimen induces spinal circuitry plasticity and improves leg muscle coordination in individuals with spinocerebellar ataxia. Arch Phys Med </a:t>
            </a:r>
            <a:r>
              <a:rPr lang="en-US" sz="1400" dirty="0" err="1">
                <a:ea typeface="+mj-lt"/>
                <a:cs typeface="+mj-lt"/>
              </a:rPr>
              <a:t>Rehabil</a:t>
            </a:r>
            <a:r>
              <a:rPr lang="en-US" sz="1400" dirty="0">
                <a:ea typeface="+mj-lt"/>
                <a:cs typeface="+mj-lt"/>
              </a:rPr>
              <a:t>. 2015 Jun;96(6):1006-13. </a:t>
            </a:r>
            <a:r>
              <a:rPr lang="en-US" sz="1400" dirty="0" err="1">
                <a:ea typeface="+mj-lt"/>
                <a:cs typeface="+mj-lt"/>
              </a:rPr>
              <a:t>doi</a:t>
            </a:r>
            <a:r>
              <a:rPr lang="en-US" sz="1400" dirty="0">
                <a:ea typeface="+mj-lt"/>
                <a:cs typeface="+mj-lt"/>
              </a:rPr>
              <a:t>: 10.1016/j.apmr.2015.01.021. </a:t>
            </a:r>
            <a:r>
              <a:rPr lang="en-US" sz="1400" dirty="0" err="1">
                <a:ea typeface="+mj-lt"/>
                <a:cs typeface="+mj-lt"/>
              </a:rPr>
              <a:t>Epub</a:t>
            </a:r>
            <a:r>
              <a:rPr lang="en-US" sz="1400" dirty="0">
                <a:ea typeface="+mj-lt"/>
                <a:cs typeface="+mj-lt"/>
              </a:rPr>
              <a:t> 2015 Feb 7. PMID: 25668777.</a:t>
            </a:r>
          </a:p>
          <a:p>
            <a:pPr>
              <a:buClr>
                <a:srgbClr val="EF53A5"/>
              </a:buClr>
            </a:pPr>
            <a:endParaRPr lang="en-US" sz="1600" dirty="0">
              <a:ea typeface="+mj-lt"/>
              <a:cs typeface="+mj-lt"/>
            </a:endParaRPr>
          </a:p>
          <a:p>
            <a:pPr>
              <a:buClr>
                <a:srgbClr val="EF53A5"/>
              </a:buClr>
            </a:pPr>
            <a:endParaRPr lang="en-US" sz="2800" dirty="0"/>
          </a:p>
          <a:p>
            <a:pPr>
              <a:buClr>
                <a:srgbClr val="EF53A5"/>
              </a:buClr>
            </a:pPr>
            <a:endParaRPr lang="en-US" dirty="0"/>
          </a:p>
        </p:txBody>
      </p:sp>
    </p:spTree>
    <p:extLst>
      <p:ext uri="{BB962C8B-B14F-4D97-AF65-F5344CB8AC3E}">
        <p14:creationId xmlns:p14="http://schemas.microsoft.com/office/powerpoint/2010/main" val="2114380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38A4-E794-45CA-91EE-059B6D73F850}"/>
              </a:ext>
            </a:extLst>
          </p:cNvPr>
          <p:cNvSpPr>
            <a:spLocks noGrp="1"/>
          </p:cNvSpPr>
          <p:nvPr>
            <p:ph type="title"/>
          </p:nvPr>
        </p:nvSpPr>
        <p:spPr>
          <a:xfrm>
            <a:off x="2193202" y="2623264"/>
            <a:ext cx="9404723" cy="1400530"/>
          </a:xfrm>
        </p:spPr>
        <p:txBody>
          <a:bodyPr/>
          <a:lstStyle/>
          <a:p>
            <a:r>
              <a:rPr lang="en-US" sz="6600" b="1" dirty="0">
                <a:ea typeface="+mj-lt"/>
                <a:cs typeface="+mj-lt"/>
              </a:rPr>
              <a:t>Treadmill Training</a:t>
            </a:r>
            <a:endParaRPr lang="en-US" b="1" dirty="0"/>
          </a:p>
        </p:txBody>
      </p:sp>
    </p:spTree>
    <p:extLst>
      <p:ext uri="{BB962C8B-B14F-4D97-AF65-F5344CB8AC3E}">
        <p14:creationId xmlns:p14="http://schemas.microsoft.com/office/powerpoint/2010/main" val="72730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A884-9ADF-4FC9-890C-45216BC84C09}"/>
              </a:ext>
            </a:extLst>
          </p:cNvPr>
          <p:cNvSpPr>
            <a:spLocks noGrp="1"/>
          </p:cNvSpPr>
          <p:nvPr>
            <p:ph type="title"/>
          </p:nvPr>
        </p:nvSpPr>
        <p:spPr/>
        <p:txBody>
          <a:bodyPr/>
          <a:lstStyle/>
          <a:p>
            <a:r>
              <a:rPr lang="en-US" dirty="0"/>
              <a:t>Treadmill training- Caution</a:t>
            </a:r>
          </a:p>
        </p:txBody>
      </p:sp>
      <p:sp>
        <p:nvSpPr>
          <p:cNvPr id="3" name="Content Placeholder 2">
            <a:extLst>
              <a:ext uri="{FF2B5EF4-FFF2-40B4-BE49-F238E27FC236}">
                <a16:creationId xmlns:a16="http://schemas.microsoft.com/office/drawing/2014/main" id="{072A3FB7-636A-427A-AE65-8AFFBA885532}"/>
              </a:ext>
            </a:extLst>
          </p:cNvPr>
          <p:cNvSpPr>
            <a:spLocks noGrp="1"/>
          </p:cNvSpPr>
          <p:nvPr>
            <p:ph idx="1"/>
          </p:nvPr>
        </p:nvSpPr>
        <p:spPr>
          <a:xfrm>
            <a:off x="641495" y="1648827"/>
            <a:ext cx="10793811" cy="4842026"/>
          </a:xfrm>
        </p:spPr>
        <p:txBody>
          <a:bodyPr vert="horz" lIns="91440" tIns="45720" rIns="91440" bIns="45720" rtlCol="0" anchor="t">
            <a:normAutofit/>
          </a:bodyPr>
          <a:lstStyle/>
          <a:p>
            <a:pPr>
              <a:buClr>
                <a:srgbClr val="EF53A5"/>
              </a:buClr>
            </a:pPr>
            <a:r>
              <a:rPr lang="en-US" sz="2800" b="1" dirty="0">
                <a:ea typeface="+mj-lt"/>
                <a:cs typeface="+mj-lt"/>
              </a:rPr>
              <a:t>Rehabilitation of postural and gait in patients with acute cerebellar stroke</a:t>
            </a:r>
            <a:endParaRPr lang="en-US" dirty="0"/>
          </a:p>
          <a:p>
            <a:pPr lvl="1">
              <a:buClr>
                <a:srgbClr val="EF53A5"/>
              </a:buClr>
            </a:pPr>
            <a:r>
              <a:rPr lang="en-US" sz="2200" u="sng" dirty="0">
                <a:ea typeface="+mj-lt"/>
                <a:cs typeface="+mj-lt"/>
              </a:rPr>
              <a:t>Treadmill training did not show significant effects.</a:t>
            </a:r>
          </a:p>
          <a:p>
            <a:pPr>
              <a:buClr>
                <a:srgbClr val="EF53A5"/>
              </a:buClr>
            </a:pPr>
            <a:endParaRPr lang="en-US" sz="3600" u="sng" dirty="0"/>
          </a:p>
          <a:p>
            <a:pPr>
              <a:buClr>
                <a:srgbClr val="EF53A5"/>
              </a:buClr>
            </a:pPr>
            <a:r>
              <a:rPr lang="en-US" sz="3600" dirty="0"/>
              <a:t>Better option?</a:t>
            </a:r>
          </a:p>
          <a:p>
            <a:pPr>
              <a:buClr>
                <a:srgbClr val="EF53A5"/>
              </a:buClr>
            </a:pPr>
            <a:r>
              <a:rPr lang="en-US" sz="2400" dirty="0"/>
              <a:t>Wrist weights or </a:t>
            </a:r>
            <a:r>
              <a:rPr lang="en-US" sz="2400" dirty="0" err="1"/>
              <a:t>Theraband</a:t>
            </a:r>
            <a:r>
              <a:rPr lang="en-US" sz="2400" dirty="0"/>
              <a:t>  </a:t>
            </a:r>
          </a:p>
          <a:p>
            <a:pPr lvl="1">
              <a:buClr>
                <a:srgbClr val="EF53A5"/>
              </a:buClr>
            </a:pPr>
            <a:r>
              <a:rPr lang="en-US" sz="2400" dirty="0"/>
              <a:t>Nordic Walking </a:t>
            </a:r>
          </a:p>
          <a:p>
            <a:pPr lvl="2">
              <a:buClr>
                <a:srgbClr val="EF53A5"/>
              </a:buClr>
            </a:pPr>
            <a:r>
              <a:rPr lang="en-US" sz="2400" u="sng" dirty="0"/>
              <a:t>Total Body </a:t>
            </a:r>
            <a:r>
              <a:rPr lang="en-US" sz="2400" dirty="0"/>
              <a:t>Form of Walking</a:t>
            </a:r>
          </a:p>
          <a:p>
            <a:pPr>
              <a:buClr>
                <a:srgbClr val="EF53A5"/>
              </a:buClr>
            </a:pPr>
            <a:endParaRPr lang="en-US" dirty="0"/>
          </a:p>
        </p:txBody>
      </p:sp>
    </p:spTree>
    <p:extLst>
      <p:ext uri="{BB962C8B-B14F-4D97-AF65-F5344CB8AC3E}">
        <p14:creationId xmlns:p14="http://schemas.microsoft.com/office/powerpoint/2010/main" val="4292851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38A4-E794-45CA-91EE-059B6D73F850}"/>
              </a:ext>
            </a:extLst>
          </p:cNvPr>
          <p:cNvSpPr>
            <a:spLocks noGrp="1"/>
          </p:cNvSpPr>
          <p:nvPr>
            <p:ph type="title"/>
          </p:nvPr>
        </p:nvSpPr>
        <p:spPr>
          <a:xfrm>
            <a:off x="796202" y="2126810"/>
            <a:ext cx="10755541" cy="1400530"/>
          </a:xfrm>
        </p:spPr>
        <p:txBody>
          <a:bodyPr/>
          <a:lstStyle/>
          <a:p>
            <a:pPr algn="ctr"/>
            <a:r>
              <a:rPr lang="en-US" sz="6600" b="1" dirty="0">
                <a:ea typeface="+mj-lt"/>
                <a:cs typeface="+mj-lt"/>
              </a:rPr>
              <a:t>Swimming</a:t>
            </a:r>
            <a:br>
              <a:rPr lang="en-US" sz="6600" b="1" dirty="0">
                <a:ea typeface="+mj-lt"/>
                <a:cs typeface="+mj-lt"/>
              </a:rPr>
            </a:br>
            <a:r>
              <a:rPr lang="en-US" sz="4800" b="1" dirty="0">
                <a:ea typeface="+mj-lt"/>
                <a:cs typeface="+mj-lt"/>
              </a:rPr>
              <a:t>&amp; Cerebellar Ataxia</a:t>
            </a:r>
            <a:r>
              <a:rPr lang="en-US" sz="6600" b="1" dirty="0">
                <a:ea typeface="+mj-lt"/>
                <a:cs typeface="+mj-lt"/>
              </a:rPr>
              <a:t> </a:t>
            </a:r>
            <a:endParaRPr lang="en-US" b="1"/>
          </a:p>
        </p:txBody>
      </p:sp>
    </p:spTree>
    <p:extLst>
      <p:ext uri="{BB962C8B-B14F-4D97-AF65-F5344CB8AC3E}">
        <p14:creationId xmlns:p14="http://schemas.microsoft.com/office/powerpoint/2010/main" val="2750643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EB65B-A2BD-4CD0-99EC-F381A82CADB7}"/>
              </a:ext>
            </a:extLst>
          </p:cNvPr>
          <p:cNvSpPr>
            <a:spLocks noGrp="1"/>
          </p:cNvSpPr>
          <p:nvPr>
            <p:ph type="title"/>
          </p:nvPr>
        </p:nvSpPr>
        <p:spPr/>
        <p:txBody>
          <a:bodyPr/>
          <a:lstStyle/>
          <a:p>
            <a:r>
              <a:rPr lang="en-US" dirty="0"/>
              <a:t>Swimming and Cerebellar Ataxia </a:t>
            </a:r>
          </a:p>
        </p:txBody>
      </p:sp>
      <p:sp>
        <p:nvSpPr>
          <p:cNvPr id="3" name="Content Placeholder 2">
            <a:extLst>
              <a:ext uri="{FF2B5EF4-FFF2-40B4-BE49-F238E27FC236}">
                <a16:creationId xmlns:a16="http://schemas.microsoft.com/office/drawing/2014/main" id="{62483ED7-0934-41B2-887A-259288F77098}"/>
              </a:ext>
            </a:extLst>
          </p:cNvPr>
          <p:cNvSpPr>
            <a:spLocks noGrp="1"/>
          </p:cNvSpPr>
          <p:nvPr>
            <p:ph idx="1"/>
          </p:nvPr>
        </p:nvSpPr>
        <p:spPr>
          <a:xfrm>
            <a:off x="701886" y="2069793"/>
            <a:ext cx="10158813" cy="4195481"/>
          </a:xfrm>
        </p:spPr>
        <p:txBody>
          <a:bodyPr vert="horz" lIns="91440" tIns="45720" rIns="91440" bIns="45720" rtlCol="0" anchor="t">
            <a:normAutofit/>
          </a:bodyPr>
          <a:lstStyle/>
          <a:p>
            <a:pPr>
              <a:buClr>
                <a:srgbClr val="EF53A5"/>
              </a:buClr>
            </a:pPr>
            <a:r>
              <a:rPr lang="en-US" sz="2800" u="sng" dirty="0">
                <a:ea typeface="+mj-lt"/>
                <a:cs typeface="+mj-lt"/>
              </a:rPr>
              <a:t>"Safe, and viable alternative to gait training in patients with cerebellar ataxia</a:t>
            </a:r>
            <a:r>
              <a:rPr lang="en-US" sz="2800" dirty="0">
                <a:ea typeface="+mj-lt"/>
                <a:cs typeface="+mj-lt"/>
              </a:rPr>
              <a:t> because the risk of falls is eliminated and less strength and strength-endurance may be needed"</a:t>
            </a:r>
            <a:endParaRPr lang="en-US" dirty="0">
              <a:ea typeface="+mj-lt"/>
              <a:cs typeface="+mj-lt"/>
            </a:endParaRPr>
          </a:p>
          <a:p>
            <a:pPr>
              <a:buClr>
                <a:srgbClr val="EF53A5"/>
              </a:buClr>
            </a:pPr>
            <a:endParaRPr lang="en-US" sz="2800" dirty="0">
              <a:ea typeface="+mj-lt"/>
              <a:cs typeface="+mj-lt"/>
            </a:endParaRPr>
          </a:p>
          <a:p>
            <a:pPr>
              <a:buClr>
                <a:srgbClr val="EF53A5"/>
              </a:buClr>
            </a:pPr>
            <a:r>
              <a:rPr lang="en-US" sz="4000" dirty="0">
                <a:ea typeface="+mj-lt"/>
                <a:cs typeface="+mj-lt"/>
              </a:rPr>
              <a:t>Incorporate water AND land exercises </a:t>
            </a:r>
          </a:p>
          <a:p>
            <a:pPr>
              <a:buClr>
                <a:srgbClr val="EF53A5"/>
              </a:buClr>
            </a:pPr>
            <a:endParaRPr lang="en-US" sz="2800" dirty="0">
              <a:ea typeface="+mj-lt"/>
              <a:cs typeface="+mj-lt"/>
            </a:endParaRPr>
          </a:p>
        </p:txBody>
      </p:sp>
    </p:spTree>
    <p:extLst>
      <p:ext uri="{BB962C8B-B14F-4D97-AF65-F5344CB8AC3E}">
        <p14:creationId xmlns:p14="http://schemas.microsoft.com/office/powerpoint/2010/main" val="2224811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38A4-E794-45CA-91EE-059B6D73F850}"/>
              </a:ext>
            </a:extLst>
          </p:cNvPr>
          <p:cNvSpPr>
            <a:spLocks noGrp="1"/>
          </p:cNvSpPr>
          <p:nvPr>
            <p:ph type="title"/>
          </p:nvPr>
        </p:nvSpPr>
        <p:spPr>
          <a:xfrm>
            <a:off x="-92797" y="1861262"/>
            <a:ext cx="12279541" cy="1400530"/>
          </a:xfrm>
        </p:spPr>
        <p:txBody>
          <a:bodyPr/>
          <a:lstStyle/>
          <a:p>
            <a:pPr algn="ctr"/>
            <a:r>
              <a:rPr lang="en-US" sz="5400" b="1" dirty="0"/>
              <a:t>Balance-Based Torso Weighting</a:t>
            </a:r>
            <a:br>
              <a:rPr lang="en-US" sz="5400" b="1" dirty="0"/>
            </a:br>
            <a:br>
              <a:rPr lang="en-US" sz="4800" b="1" dirty="0"/>
            </a:br>
            <a:r>
              <a:rPr lang="en-US" sz="5400" b="1" dirty="0"/>
              <a:t>Whole Body Vibration</a:t>
            </a:r>
            <a:br>
              <a:rPr lang="en-US" sz="4800" b="1" dirty="0"/>
            </a:br>
            <a:endParaRPr lang="en-US" sz="4800" b="1"/>
          </a:p>
        </p:txBody>
      </p:sp>
    </p:spTree>
    <p:extLst>
      <p:ext uri="{BB962C8B-B14F-4D97-AF65-F5344CB8AC3E}">
        <p14:creationId xmlns:p14="http://schemas.microsoft.com/office/powerpoint/2010/main" val="1129899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D2123-D0FC-4EF8-A708-40DA2A72553D}"/>
              </a:ext>
            </a:extLst>
          </p:cNvPr>
          <p:cNvSpPr>
            <a:spLocks noGrp="1"/>
          </p:cNvSpPr>
          <p:nvPr>
            <p:ph idx="1"/>
          </p:nvPr>
        </p:nvSpPr>
        <p:spPr>
          <a:xfrm>
            <a:off x="606857" y="1060008"/>
            <a:ext cx="10747631" cy="5869571"/>
          </a:xfrm>
        </p:spPr>
        <p:txBody>
          <a:bodyPr vert="horz" lIns="91440" tIns="45720" rIns="91440" bIns="45720" rtlCol="0" anchor="t">
            <a:noAutofit/>
          </a:bodyPr>
          <a:lstStyle/>
          <a:p>
            <a:r>
              <a:rPr lang="en-US" sz="4000" dirty="0">
                <a:ea typeface="+mj-lt"/>
                <a:cs typeface="+mj-lt"/>
              </a:rPr>
              <a:t>Balance-based Torso-Weighting</a:t>
            </a:r>
          </a:p>
          <a:p>
            <a:pPr lvl="1">
              <a:buClr>
                <a:srgbClr val="EF53A5"/>
              </a:buClr>
            </a:pPr>
            <a:r>
              <a:rPr lang="en-US" sz="2600" dirty="0">
                <a:ea typeface="+mj-lt"/>
                <a:cs typeface="+mj-lt"/>
              </a:rPr>
              <a:t>Strategic weighting </a:t>
            </a:r>
            <a:r>
              <a:rPr lang="en-US" sz="2600" u="sng" dirty="0">
                <a:ea typeface="+mj-lt"/>
                <a:cs typeface="+mj-lt"/>
              </a:rPr>
              <a:t>improved standing stability</a:t>
            </a:r>
            <a:r>
              <a:rPr lang="en-US" sz="2600" dirty="0">
                <a:ea typeface="+mj-lt"/>
                <a:cs typeface="+mj-lt"/>
              </a:rPr>
              <a:t> </a:t>
            </a:r>
            <a:endParaRPr lang="en-US" sz="2800" dirty="0">
              <a:ea typeface="+mj-lt"/>
              <a:cs typeface="+mj-lt"/>
            </a:endParaRPr>
          </a:p>
          <a:p>
            <a:pPr lvl="1">
              <a:buClr>
                <a:srgbClr val="EF53A5"/>
              </a:buClr>
            </a:pPr>
            <a:r>
              <a:rPr lang="en-US" sz="2800" dirty="0">
                <a:ea typeface="+mj-lt"/>
                <a:cs typeface="+mj-lt"/>
              </a:rPr>
              <a:t>Has potential for improving stability and response to challenging sensory conditions in this population.</a:t>
            </a:r>
            <a:endParaRPr lang="en-US" sz="2800"/>
          </a:p>
          <a:p>
            <a:pPr lvl="1">
              <a:buClr>
                <a:srgbClr val="EF53A5"/>
              </a:buClr>
            </a:pPr>
            <a:endParaRPr lang="en-US" sz="2800" dirty="0"/>
          </a:p>
          <a:p>
            <a:pPr>
              <a:buClr>
                <a:srgbClr val="EF53A5"/>
              </a:buClr>
            </a:pPr>
            <a:r>
              <a:rPr lang="en-US" sz="4000" dirty="0"/>
              <a:t>Whole Body Vibration</a:t>
            </a:r>
          </a:p>
          <a:p>
            <a:pPr lvl="1">
              <a:buClr>
                <a:srgbClr val="EF53A5"/>
              </a:buClr>
            </a:pPr>
            <a:r>
              <a:rPr lang="en-US" sz="2800" dirty="0"/>
              <a:t>Can improve of </a:t>
            </a:r>
            <a:r>
              <a:rPr lang="en-US" sz="2800" u="sng" dirty="0"/>
              <a:t>all components of postural control</a:t>
            </a:r>
            <a:r>
              <a:rPr lang="en-US" sz="2800" dirty="0"/>
              <a:t> in patients with ataxia.</a:t>
            </a:r>
          </a:p>
          <a:p>
            <a:pPr lvl="1">
              <a:buClr>
                <a:srgbClr val="EF53A5"/>
              </a:buClr>
            </a:pPr>
            <a:endParaRPr lang="en-US" sz="2800" dirty="0"/>
          </a:p>
          <a:p>
            <a:pPr>
              <a:buClr>
                <a:srgbClr val="EF53A5"/>
              </a:buClr>
            </a:pPr>
            <a:endParaRPr lang="en-US" dirty="0"/>
          </a:p>
        </p:txBody>
      </p:sp>
    </p:spTree>
    <p:extLst>
      <p:ext uri="{BB962C8B-B14F-4D97-AF65-F5344CB8AC3E}">
        <p14:creationId xmlns:p14="http://schemas.microsoft.com/office/powerpoint/2010/main" val="1080910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E249-EDC6-43B6-9EAB-04103816848B}"/>
              </a:ext>
            </a:extLst>
          </p:cNvPr>
          <p:cNvSpPr>
            <a:spLocks noGrp="1"/>
          </p:cNvSpPr>
          <p:nvPr>
            <p:ph type="title"/>
          </p:nvPr>
        </p:nvSpPr>
        <p:spPr/>
        <p:txBody>
          <a:bodyPr/>
          <a:lstStyle/>
          <a:p>
            <a:r>
              <a:rPr lang="en-US" b="1" dirty="0">
                <a:ea typeface="+mj-lt"/>
                <a:cs typeface="+mj-lt"/>
              </a:rPr>
              <a:t>Cerebellum and </a:t>
            </a:r>
            <a:r>
              <a:rPr lang="en-US" b="1" u="sng" dirty="0">
                <a:ea typeface="+mj-lt"/>
                <a:cs typeface="+mj-lt"/>
              </a:rPr>
              <a:t>Motor Planning</a:t>
            </a:r>
            <a:endParaRPr lang="en-US" u="sng">
              <a:ea typeface="+mj-lt"/>
              <a:cs typeface="+mj-lt"/>
            </a:endParaRPr>
          </a:p>
          <a:p>
            <a:endParaRPr lang="en-US" dirty="0">
              <a:ea typeface="+mj-lt"/>
              <a:cs typeface="+mj-lt"/>
            </a:endParaRPr>
          </a:p>
          <a:p>
            <a:endParaRPr lang="en-US" dirty="0"/>
          </a:p>
        </p:txBody>
      </p:sp>
      <p:pic>
        <p:nvPicPr>
          <p:cNvPr id="4" name="Picture 4">
            <a:extLst>
              <a:ext uri="{FF2B5EF4-FFF2-40B4-BE49-F238E27FC236}">
                <a16:creationId xmlns:a16="http://schemas.microsoft.com/office/drawing/2014/main" id="{37F85805-4AAC-472E-8A8B-BE109B08A701}"/>
              </a:ext>
            </a:extLst>
          </p:cNvPr>
          <p:cNvPicPr>
            <a:picLocks noChangeAspect="1"/>
          </p:cNvPicPr>
          <p:nvPr/>
        </p:nvPicPr>
        <p:blipFill>
          <a:blip r:embed="rId3"/>
          <a:stretch>
            <a:fillRect/>
          </a:stretch>
        </p:blipFill>
        <p:spPr>
          <a:xfrm>
            <a:off x="2789532" y="1860945"/>
            <a:ext cx="5907873" cy="3950028"/>
          </a:xfrm>
          <a:prstGeom prst="rect">
            <a:avLst/>
          </a:prstGeom>
        </p:spPr>
      </p:pic>
      <p:sp>
        <p:nvSpPr>
          <p:cNvPr id="6" name="TextBox 5">
            <a:extLst>
              <a:ext uri="{FF2B5EF4-FFF2-40B4-BE49-F238E27FC236}">
                <a16:creationId xmlns:a16="http://schemas.microsoft.com/office/drawing/2014/main" id="{C1F2F5A3-117B-4ECB-BF0C-DB2D50BDCDE6}"/>
              </a:ext>
            </a:extLst>
          </p:cNvPr>
          <p:cNvSpPr txBox="1"/>
          <p:nvPr/>
        </p:nvSpPr>
        <p:spPr>
          <a:xfrm>
            <a:off x="2733675" y="1318533"/>
            <a:ext cx="71736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t>Plans and Initiates our Movements</a:t>
            </a:r>
          </a:p>
        </p:txBody>
      </p:sp>
      <p:sp>
        <p:nvSpPr>
          <p:cNvPr id="9" name="TextBox 8">
            <a:extLst>
              <a:ext uri="{FF2B5EF4-FFF2-40B4-BE49-F238E27FC236}">
                <a16:creationId xmlns:a16="http://schemas.microsoft.com/office/drawing/2014/main" id="{B996C467-3DB7-40F0-88D8-A83A088E1AAF}"/>
              </a:ext>
            </a:extLst>
          </p:cNvPr>
          <p:cNvSpPr txBox="1"/>
          <p:nvPr/>
        </p:nvSpPr>
        <p:spPr>
          <a:xfrm>
            <a:off x="3736801" y="5816251"/>
            <a:ext cx="581297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r>
              <a:rPr lang="en-US" sz="3200" dirty="0">
                <a:ea typeface="+mn-lt"/>
                <a:cs typeface="+mn-lt"/>
              </a:rPr>
              <a:t>Error Based Learning</a:t>
            </a:r>
            <a:endParaRPr lang="en-US"/>
          </a:p>
          <a:p>
            <a:pPr algn="l"/>
            <a:endParaRPr lang="en-US" dirty="0"/>
          </a:p>
        </p:txBody>
      </p:sp>
    </p:spTree>
    <p:extLst>
      <p:ext uri="{BB962C8B-B14F-4D97-AF65-F5344CB8AC3E}">
        <p14:creationId xmlns:p14="http://schemas.microsoft.com/office/powerpoint/2010/main" val="2425729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9CC2-F262-4C43-A0B5-96856C2FABEF}"/>
              </a:ext>
            </a:extLst>
          </p:cNvPr>
          <p:cNvSpPr>
            <a:spLocks noGrp="1"/>
          </p:cNvSpPr>
          <p:nvPr>
            <p:ph type="title"/>
          </p:nvPr>
        </p:nvSpPr>
        <p:spPr>
          <a:xfrm>
            <a:off x="-646980" y="394991"/>
            <a:ext cx="13653450" cy="1400530"/>
          </a:xfrm>
        </p:spPr>
        <p:txBody>
          <a:bodyPr/>
          <a:lstStyle/>
          <a:p>
            <a:pPr algn="ctr"/>
            <a:r>
              <a:rPr lang="en-US" sz="4000" dirty="0">
                <a:ea typeface="+mj-lt"/>
                <a:cs typeface="+mj-lt"/>
              </a:rPr>
              <a:t>Evidence Based Exercise Modalities  for Ataxia</a:t>
            </a:r>
            <a:endParaRPr lang="en-US" sz="4000"/>
          </a:p>
        </p:txBody>
      </p:sp>
      <p:sp>
        <p:nvSpPr>
          <p:cNvPr id="3" name="Content Placeholder 2">
            <a:extLst>
              <a:ext uri="{FF2B5EF4-FFF2-40B4-BE49-F238E27FC236}">
                <a16:creationId xmlns:a16="http://schemas.microsoft.com/office/drawing/2014/main" id="{80897E2B-7859-44AF-BBDD-0AF0B0E1D4AD}"/>
              </a:ext>
            </a:extLst>
          </p:cNvPr>
          <p:cNvSpPr>
            <a:spLocks noGrp="1"/>
          </p:cNvSpPr>
          <p:nvPr>
            <p:ph idx="1"/>
          </p:nvPr>
        </p:nvSpPr>
        <p:spPr>
          <a:xfrm>
            <a:off x="849314" y="1290919"/>
            <a:ext cx="8958086" cy="5026753"/>
          </a:xfrm>
        </p:spPr>
        <p:txBody>
          <a:bodyPr vert="horz" lIns="91440" tIns="45720" rIns="91440" bIns="45720" rtlCol="0" anchor="t">
            <a:noAutofit/>
          </a:bodyPr>
          <a:lstStyle/>
          <a:p>
            <a:pPr lvl="1">
              <a:buClr>
                <a:srgbClr val="EF53A5"/>
              </a:buClr>
            </a:pPr>
            <a:r>
              <a:rPr lang="en-US" sz="2500" b="1" dirty="0">
                <a:ea typeface="+mj-lt"/>
                <a:cs typeface="+mj-lt"/>
              </a:rPr>
              <a:t>Physical/Occupational Therapy </a:t>
            </a:r>
          </a:p>
          <a:p>
            <a:pPr lvl="1">
              <a:buClr>
                <a:srgbClr val="EF53A5"/>
              </a:buClr>
            </a:pPr>
            <a:r>
              <a:rPr lang="en-US" sz="2500" b="1" dirty="0">
                <a:ea typeface="+mj-lt"/>
                <a:cs typeface="+mj-lt"/>
              </a:rPr>
              <a:t>Balance Training</a:t>
            </a:r>
            <a:endParaRPr lang="en-US" sz="2500">
              <a:ea typeface="+mj-lt"/>
              <a:cs typeface="+mj-lt"/>
            </a:endParaRPr>
          </a:p>
          <a:p>
            <a:pPr lvl="1">
              <a:buClr>
                <a:srgbClr val="EF53A5"/>
              </a:buClr>
            </a:pPr>
            <a:r>
              <a:rPr lang="en-US" sz="2500" b="1" dirty="0">
                <a:ea typeface="+mj-lt"/>
                <a:cs typeface="+mj-lt"/>
              </a:rPr>
              <a:t>Core Stability Training</a:t>
            </a:r>
            <a:endParaRPr lang="en-US" sz="2500">
              <a:ea typeface="+mj-lt"/>
              <a:cs typeface="+mj-lt"/>
            </a:endParaRPr>
          </a:p>
          <a:p>
            <a:pPr lvl="1">
              <a:buClr>
                <a:srgbClr val="EF53A5"/>
              </a:buClr>
            </a:pPr>
            <a:r>
              <a:rPr lang="en-US" sz="2500" b="1" dirty="0">
                <a:ea typeface="+mj-lt"/>
                <a:cs typeface="+mj-lt"/>
              </a:rPr>
              <a:t>Coordination Training</a:t>
            </a:r>
            <a:endParaRPr lang="en-US" sz="2500">
              <a:ea typeface="+mj-lt"/>
              <a:cs typeface="+mj-lt"/>
            </a:endParaRPr>
          </a:p>
          <a:p>
            <a:pPr lvl="1">
              <a:buClr>
                <a:srgbClr val="EF53A5"/>
              </a:buClr>
            </a:pPr>
            <a:r>
              <a:rPr lang="en-US" sz="2500" b="1" dirty="0">
                <a:ea typeface="+mj-lt"/>
                <a:cs typeface="+mj-lt"/>
              </a:rPr>
              <a:t>Exergames</a:t>
            </a:r>
            <a:endParaRPr lang="en-US" sz="2500">
              <a:ea typeface="+mj-lt"/>
              <a:cs typeface="+mj-lt"/>
            </a:endParaRPr>
          </a:p>
          <a:p>
            <a:pPr lvl="1">
              <a:buClr>
                <a:srgbClr val="EF53A5"/>
              </a:buClr>
            </a:pPr>
            <a:r>
              <a:rPr lang="en-US" sz="2500" b="1" dirty="0">
                <a:ea typeface="+mj-lt"/>
                <a:cs typeface="+mj-lt"/>
              </a:rPr>
              <a:t>Dance </a:t>
            </a:r>
          </a:p>
          <a:p>
            <a:pPr lvl="1">
              <a:buClr>
                <a:srgbClr val="EF53A5"/>
              </a:buClr>
            </a:pPr>
            <a:r>
              <a:rPr lang="en-US" sz="2500" b="1" dirty="0">
                <a:ea typeface="+mj-lt"/>
                <a:cs typeface="+mj-lt"/>
              </a:rPr>
              <a:t>Cycling</a:t>
            </a:r>
          </a:p>
          <a:p>
            <a:pPr lvl="1">
              <a:buClr>
                <a:srgbClr val="EF53A5"/>
              </a:buClr>
            </a:pPr>
            <a:r>
              <a:rPr lang="en-US" sz="2500" b="1" dirty="0">
                <a:ea typeface="+mj-lt"/>
                <a:cs typeface="+mj-lt"/>
              </a:rPr>
              <a:t>Swimming</a:t>
            </a:r>
            <a:endParaRPr lang="en-US" sz="2500">
              <a:ea typeface="+mj-lt"/>
              <a:cs typeface="+mj-lt"/>
            </a:endParaRPr>
          </a:p>
          <a:p>
            <a:pPr lvl="1">
              <a:buClr>
                <a:srgbClr val="EF53A5"/>
              </a:buClr>
            </a:pPr>
            <a:r>
              <a:rPr lang="en-US" sz="2500" b="1" dirty="0">
                <a:ea typeface="+mj-lt"/>
                <a:cs typeface="+mj-lt"/>
              </a:rPr>
              <a:t>Balance Based Torso Weighting </a:t>
            </a:r>
          </a:p>
          <a:p>
            <a:pPr lvl="1">
              <a:buClr>
                <a:srgbClr val="EF53A5"/>
              </a:buClr>
            </a:pPr>
            <a:r>
              <a:rPr lang="en-US" sz="2500" b="1" dirty="0"/>
              <a:t>Whole Body Vibration </a:t>
            </a:r>
          </a:p>
          <a:p>
            <a:pPr lvl="1">
              <a:buClr>
                <a:srgbClr val="EF53A5"/>
              </a:buClr>
            </a:pPr>
            <a:endParaRPr lang="en-US" sz="2500" b="1" dirty="0"/>
          </a:p>
          <a:p>
            <a:pPr lvl="1">
              <a:buClr>
                <a:srgbClr val="EF53A5"/>
              </a:buClr>
            </a:pPr>
            <a:endParaRPr lang="en-US" sz="2500" dirty="0"/>
          </a:p>
        </p:txBody>
      </p:sp>
    </p:spTree>
    <p:extLst>
      <p:ext uri="{BB962C8B-B14F-4D97-AF65-F5344CB8AC3E}">
        <p14:creationId xmlns:p14="http://schemas.microsoft.com/office/powerpoint/2010/main" val="896917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A8FAB6-9B9B-43C1-993D-8CBA8A898E0F}"/>
              </a:ext>
            </a:extLst>
          </p:cNvPr>
          <p:cNvSpPr>
            <a:spLocks noGrp="1"/>
          </p:cNvSpPr>
          <p:nvPr>
            <p:ph idx="1"/>
          </p:nvPr>
        </p:nvSpPr>
        <p:spPr>
          <a:xfrm>
            <a:off x="468312" y="2272281"/>
            <a:ext cx="11555813" cy="4195481"/>
          </a:xfrm>
        </p:spPr>
        <p:txBody>
          <a:bodyPr vert="horz" lIns="91440" tIns="45720" rIns="91440" bIns="45720" rtlCol="0" anchor="t">
            <a:normAutofit/>
          </a:bodyPr>
          <a:lstStyle/>
          <a:p>
            <a:pPr marL="0" indent="0">
              <a:buNone/>
            </a:pPr>
            <a:endParaRPr lang="en-US" sz="4400" b="1" dirty="0">
              <a:ea typeface="+mj-lt"/>
              <a:cs typeface="+mj-lt"/>
            </a:endParaRPr>
          </a:p>
          <a:p>
            <a:pPr marL="0" indent="0">
              <a:buNone/>
            </a:pPr>
            <a:r>
              <a:rPr lang="en-US" sz="4400" b="1" dirty="0">
                <a:ea typeface="+mj-lt"/>
                <a:cs typeface="+mj-lt"/>
              </a:rPr>
              <a:t>What can we do to "offset" the problem?</a:t>
            </a:r>
            <a:endParaRPr lang="en-US" sz="4400" dirty="0">
              <a:ea typeface="+mj-lt"/>
              <a:cs typeface="+mj-lt"/>
            </a:endParaRPr>
          </a:p>
        </p:txBody>
      </p:sp>
      <p:sp>
        <p:nvSpPr>
          <p:cNvPr id="5" name="Title 4">
            <a:extLst>
              <a:ext uri="{FF2B5EF4-FFF2-40B4-BE49-F238E27FC236}">
                <a16:creationId xmlns:a16="http://schemas.microsoft.com/office/drawing/2014/main" id="{AC293601-872A-42CA-9E40-AE440BE95C67}"/>
              </a:ext>
            </a:extLst>
          </p:cNvPr>
          <p:cNvSpPr>
            <a:spLocks noGrp="1"/>
          </p:cNvSpPr>
          <p:nvPr>
            <p:ph type="title"/>
          </p:nvPr>
        </p:nvSpPr>
        <p:spPr>
          <a:xfrm>
            <a:off x="2897475" y="1410991"/>
            <a:ext cx="9404723" cy="1400530"/>
          </a:xfrm>
        </p:spPr>
        <p:txBody>
          <a:bodyPr/>
          <a:lstStyle/>
          <a:p>
            <a:r>
              <a:rPr lang="en-US" sz="6600" b="1" dirty="0"/>
              <a:t>Compensation</a:t>
            </a:r>
            <a:endParaRPr lang="en-US" sz="6600" dirty="0"/>
          </a:p>
        </p:txBody>
      </p:sp>
    </p:spTree>
    <p:extLst>
      <p:ext uri="{BB962C8B-B14F-4D97-AF65-F5344CB8AC3E}">
        <p14:creationId xmlns:p14="http://schemas.microsoft.com/office/powerpoint/2010/main" val="36084027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3AEE-9914-432B-8CAF-D32FF5FC9E7D}"/>
              </a:ext>
            </a:extLst>
          </p:cNvPr>
          <p:cNvSpPr>
            <a:spLocks noGrp="1"/>
          </p:cNvSpPr>
          <p:nvPr>
            <p:ph type="title"/>
          </p:nvPr>
        </p:nvSpPr>
        <p:spPr/>
        <p:txBody>
          <a:bodyPr/>
          <a:lstStyle/>
          <a:p>
            <a:r>
              <a:rPr lang="en-US" dirty="0"/>
              <a:t>Compensatory Strategies </a:t>
            </a:r>
          </a:p>
        </p:txBody>
      </p:sp>
      <p:sp>
        <p:nvSpPr>
          <p:cNvPr id="3" name="Content Placeholder 2">
            <a:extLst>
              <a:ext uri="{FF2B5EF4-FFF2-40B4-BE49-F238E27FC236}">
                <a16:creationId xmlns:a16="http://schemas.microsoft.com/office/drawing/2014/main" id="{1D154E7E-27DE-4238-A1C2-CEC764F903D3}"/>
              </a:ext>
            </a:extLst>
          </p:cNvPr>
          <p:cNvSpPr>
            <a:spLocks noGrp="1"/>
          </p:cNvSpPr>
          <p:nvPr>
            <p:ph idx="1"/>
          </p:nvPr>
        </p:nvSpPr>
        <p:spPr>
          <a:xfrm>
            <a:off x="863826" y="2071391"/>
            <a:ext cx="8958086" cy="4634208"/>
          </a:xfrm>
        </p:spPr>
        <p:txBody>
          <a:bodyPr vert="horz" lIns="91440" tIns="45720" rIns="91440" bIns="45720" rtlCol="0" anchor="t">
            <a:normAutofit/>
          </a:bodyPr>
          <a:lstStyle/>
          <a:p>
            <a:pPr>
              <a:lnSpc>
                <a:spcPct val="150000"/>
              </a:lnSpc>
            </a:pPr>
            <a:r>
              <a:rPr lang="en-US" sz="3200" b="1" dirty="0"/>
              <a:t>Assisted Devices</a:t>
            </a:r>
            <a:endParaRPr lang="en-US"/>
          </a:p>
          <a:p>
            <a:pPr>
              <a:lnSpc>
                <a:spcPct val="150000"/>
              </a:lnSpc>
              <a:buClr>
                <a:srgbClr val="EF53A5"/>
              </a:buClr>
            </a:pPr>
            <a:r>
              <a:rPr lang="en-US" sz="3200" b="1" dirty="0"/>
              <a:t>Adapted Equipment</a:t>
            </a:r>
            <a:endParaRPr lang="en-US" sz="3200" dirty="0">
              <a:ea typeface="+mj-lt"/>
              <a:cs typeface="+mj-lt"/>
            </a:endParaRPr>
          </a:p>
          <a:p>
            <a:pPr>
              <a:lnSpc>
                <a:spcPct val="150000"/>
              </a:lnSpc>
              <a:buClr>
                <a:srgbClr val="EF53A5"/>
              </a:buClr>
            </a:pPr>
            <a:r>
              <a:rPr lang="en-US" sz="3200" b="1" dirty="0">
                <a:ea typeface="+mj-lt"/>
                <a:cs typeface="+mj-lt"/>
              </a:rPr>
              <a:t>Activity Modifications </a:t>
            </a:r>
          </a:p>
          <a:p>
            <a:pPr lvl="1">
              <a:buClr>
                <a:srgbClr val="EF53A5"/>
              </a:buClr>
            </a:pPr>
            <a:endParaRPr lang="en-US" sz="2400" dirty="0"/>
          </a:p>
          <a:p>
            <a:pPr>
              <a:buClr>
                <a:srgbClr val="EF53A5"/>
              </a:buClr>
            </a:pPr>
            <a:endParaRPr lang="en-US" dirty="0"/>
          </a:p>
          <a:p>
            <a:pPr lvl="1">
              <a:buClr>
                <a:srgbClr val="EF53A5"/>
              </a:buClr>
            </a:pPr>
            <a:endParaRPr lang="en-US" dirty="0"/>
          </a:p>
          <a:p>
            <a:pPr>
              <a:buClr>
                <a:srgbClr val="EF53A5"/>
              </a:buClr>
            </a:pPr>
            <a:endParaRPr lang="en-US" dirty="0"/>
          </a:p>
        </p:txBody>
      </p:sp>
    </p:spTree>
    <p:extLst>
      <p:ext uri="{BB962C8B-B14F-4D97-AF65-F5344CB8AC3E}">
        <p14:creationId xmlns:p14="http://schemas.microsoft.com/office/powerpoint/2010/main" val="4037173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F239-5A90-45D2-9294-C3742E3E3A80}"/>
              </a:ext>
            </a:extLst>
          </p:cNvPr>
          <p:cNvSpPr>
            <a:spLocks noGrp="1"/>
          </p:cNvSpPr>
          <p:nvPr>
            <p:ph type="title"/>
          </p:nvPr>
        </p:nvSpPr>
        <p:spPr>
          <a:xfrm>
            <a:off x="611475" y="129445"/>
            <a:ext cx="9404723" cy="1400530"/>
          </a:xfrm>
        </p:spPr>
        <p:txBody>
          <a:bodyPr/>
          <a:lstStyle/>
          <a:p>
            <a:r>
              <a:rPr lang="en-US" sz="7200" b="1" dirty="0"/>
              <a:t>Assisted Devices  </a:t>
            </a:r>
          </a:p>
        </p:txBody>
      </p:sp>
      <p:sp>
        <p:nvSpPr>
          <p:cNvPr id="5" name="TextBox 4">
            <a:extLst>
              <a:ext uri="{FF2B5EF4-FFF2-40B4-BE49-F238E27FC236}">
                <a16:creationId xmlns:a16="http://schemas.microsoft.com/office/drawing/2014/main" id="{4B7998F0-E991-4DE2-B1BB-29AB7AEB9B65}"/>
              </a:ext>
            </a:extLst>
          </p:cNvPr>
          <p:cNvSpPr txBox="1"/>
          <p:nvPr/>
        </p:nvSpPr>
        <p:spPr>
          <a:xfrm>
            <a:off x="212655" y="5735620"/>
            <a:ext cx="47026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Add Weight</a:t>
            </a:r>
          </a:p>
        </p:txBody>
      </p:sp>
      <p:sp>
        <p:nvSpPr>
          <p:cNvPr id="9" name="TextBox 8">
            <a:extLst>
              <a:ext uri="{FF2B5EF4-FFF2-40B4-BE49-F238E27FC236}">
                <a16:creationId xmlns:a16="http://schemas.microsoft.com/office/drawing/2014/main" id="{9C0AAC03-A53C-4CF3-A331-D097DE239FA5}"/>
              </a:ext>
            </a:extLst>
          </p:cNvPr>
          <p:cNvSpPr txBox="1"/>
          <p:nvPr/>
        </p:nvSpPr>
        <p:spPr>
          <a:xfrm>
            <a:off x="7013124" y="5216979"/>
            <a:ext cx="37229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PT Referral </a:t>
            </a:r>
          </a:p>
        </p:txBody>
      </p:sp>
      <p:pic>
        <p:nvPicPr>
          <p:cNvPr id="3" name="Picture 5" descr="A picture containing floor, chair&#10;&#10;Description automatically generated">
            <a:extLst>
              <a:ext uri="{FF2B5EF4-FFF2-40B4-BE49-F238E27FC236}">
                <a16:creationId xmlns:a16="http://schemas.microsoft.com/office/drawing/2014/main" id="{D8CA63B1-E8F0-46DC-AE15-70A3295E03D7}"/>
              </a:ext>
            </a:extLst>
          </p:cNvPr>
          <p:cNvPicPr>
            <a:picLocks noChangeAspect="1"/>
          </p:cNvPicPr>
          <p:nvPr/>
        </p:nvPicPr>
        <p:blipFill>
          <a:blip r:embed="rId2"/>
          <a:stretch>
            <a:fillRect/>
          </a:stretch>
        </p:blipFill>
        <p:spPr>
          <a:xfrm>
            <a:off x="1256906" y="1534886"/>
            <a:ext cx="2602474" cy="4114800"/>
          </a:xfrm>
          <a:prstGeom prst="rect">
            <a:avLst/>
          </a:prstGeom>
        </p:spPr>
      </p:pic>
      <p:pic>
        <p:nvPicPr>
          <p:cNvPr id="10" name="Picture 10" descr="A picture containing bicycle, transport&#10;&#10;Description automatically generated">
            <a:extLst>
              <a:ext uri="{FF2B5EF4-FFF2-40B4-BE49-F238E27FC236}">
                <a16:creationId xmlns:a16="http://schemas.microsoft.com/office/drawing/2014/main" id="{752A827D-2233-445A-82A9-759934A1850F}"/>
              </a:ext>
            </a:extLst>
          </p:cNvPr>
          <p:cNvPicPr>
            <a:picLocks noChangeAspect="1"/>
          </p:cNvPicPr>
          <p:nvPr/>
        </p:nvPicPr>
        <p:blipFill>
          <a:blip r:embed="rId3"/>
          <a:stretch>
            <a:fillRect/>
          </a:stretch>
        </p:blipFill>
        <p:spPr>
          <a:xfrm>
            <a:off x="9198429" y="152678"/>
            <a:ext cx="2743200" cy="3744131"/>
          </a:xfrm>
          <a:prstGeom prst="rect">
            <a:avLst/>
          </a:prstGeom>
        </p:spPr>
      </p:pic>
      <p:pic>
        <p:nvPicPr>
          <p:cNvPr id="11" name="Picture 14">
            <a:extLst>
              <a:ext uri="{FF2B5EF4-FFF2-40B4-BE49-F238E27FC236}">
                <a16:creationId xmlns:a16="http://schemas.microsoft.com/office/drawing/2014/main" id="{16C5DE56-0AE7-49AE-8F2D-74AD668E0B22}"/>
              </a:ext>
            </a:extLst>
          </p:cNvPr>
          <p:cNvPicPr>
            <a:picLocks noChangeAspect="1"/>
          </p:cNvPicPr>
          <p:nvPr/>
        </p:nvPicPr>
        <p:blipFill>
          <a:blip r:embed="rId4"/>
          <a:stretch>
            <a:fillRect/>
          </a:stretch>
        </p:blipFill>
        <p:spPr>
          <a:xfrm>
            <a:off x="4212771" y="4005943"/>
            <a:ext cx="2743200" cy="2743200"/>
          </a:xfrm>
          <a:prstGeom prst="rect">
            <a:avLst/>
          </a:prstGeom>
        </p:spPr>
      </p:pic>
      <p:pic>
        <p:nvPicPr>
          <p:cNvPr id="15" name="Picture 15" descr="A picture containing hanger&#10;&#10;Description automatically generated">
            <a:extLst>
              <a:ext uri="{FF2B5EF4-FFF2-40B4-BE49-F238E27FC236}">
                <a16:creationId xmlns:a16="http://schemas.microsoft.com/office/drawing/2014/main" id="{0F93C4A2-1EA7-441A-A868-7BAED9BFAFC6}"/>
              </a:ext>
            </a:extLst>
          </p:cNvPr>
          <p:cNvPicPr>
            <a:picLocks noChangeAspect="1"/>
          </p:cNvPicPr>
          <p:nvPr/>
        </p:nvPicPr>
        <p:blipFill>
          <a:blip r:embed="rId5"/>
          <a:stretch>
            <a:fillRect/>
          </a:stretch>
        </p:blipFill>
        <p:spPr>
          <a:xfrm>
            <a:off x="9263743" y="4005943"/>
            <a:ext cx="2743200" cy="2743200"/>
          </a:xfrm>
          <a:prstGeom prst="rect">
            <a:avLst/>
          </a:prstGeom>
        </p:spPr>
      </p:pic>
      <p:pic>
        <p:nvPicPr>
          <p:cNvPr id="16" name="Picture 16" descr="A person pushing a stroller&#10;&#10;Description automatically generated">
            <a:extLst>
              <a:ext uri="{FF2B5EF4-FFF2-40B4-BE49-F238E27FC236}">
                <a16:creationId xmlns:a16="http://schemas.microsoft.com/office/drawing/2014/main" id="{81395C55-4393-4CFD-A958-BC4B049D2D0C}"/>
              </a:ext>
            </a:extLst>
          </p:cNvPr>
          <p:cNvPicPr>
            <a:picLocks noChangeAspect="1"/>
          </p:cNvPicPr>
          <p:nvPr/>
        </p:nvPicPr>
        <p:blipFill>
          <a:blip r:embed="rId6"/>
          <a:stretch>
            <a:fillRect/>
          </a:stretch>
        </p:blipFill>
        <p:spPr>
          <a:xfrm>
            <a:off x="6270171" y="1850571"/>
            <a:ext cx="2743200" cy="2743200"/>
          </a:xfrm>
          <a:prstGeom prst="rect">
            <a:avLst/>
          </a:prstGeom>
        </p:spPr>
      </p:pic>
    </p:spTree>
    <p:extLst>
      <p:ext uri="{BB962C8B-B14F-4D97-AF65-F5344CB8AC3E}">
        <p14:creationId xmlns:p14="http://schemas.microsoft.com/office/powerpoint/2010/main" val="2800712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F239-5A90-45D2-9294-C3742E3E3A80}"/>
              </a:ext>
            </a:extLst>
          </p:cNvPr>
          <p:cNvSpPr>
            <a:spLocks noGrp="1"/>
          </p:cNvSpPr>
          <p:nvPr>
            <p:ph type="title"/>
          </p:nvPr>
        </p:nvSpPr>
        <p:spPr/>
        <p:txBody>
          <a:bodyPr/>
          <a:lstStyle/>
          <a:p>
            <a:r>
              <a:rPr lang="en-US" sz="7200" b="1" dirty="0"/>
              <a:t>Walker Accessories  </a:t>
            </a:r>
          </a:p>
        </p:txBody>
      </p:sp>
      <p:sp>
        <p:nvSpPr>
          <p:cNvPr id="8" name="TextBox 7">
            <a:extLst>
              <a:ext uri="{FF2B5EF4-FFF2-40B4-BE49-F238E27FC236}">
                <a16:creationId xmlns:a16="http://schemas.microsoft.com/office/drawing/2014/main" id="{FF0C96AA-6769-44FF-A763-BFAEAD8A628A}"/>
              </a:ext>
            </a:extLst>
          </p:cNvPr>
          <p:cNvSpPr txBox="1"/>
          <p:nvPr/>
        </p:nvSpPr>
        <p:spPr>
          <a:xfrm>
            <a:off x="1808387" y="2788104"/>
            <a:ext cx="583474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Non-Slip </a:t>
            </a:r>
            <a:endParaRPr lang="en-US" dirty="0"/>
          </a:p>
          <a:p>
            <a:pPr algn="ctr"/>
            <a:r>
              <a:rPr lang="en-US" sz="3200" dirty="0"/>
              <a:t>Grip Mat</a:t>
            </a:r>
            <a:endParaRPr lang="en-US" dirty="0"/>
          </a:p>
        </p:txBody>
      </p:sp>
      <p:sp>
        <p:nvSpPr>
          <p:cNvPr id="9" name="TextBox 8">
            <a:extLst>
              <a:ext uri="{FF2B5EF4-FFF2-40B4-BE49-F238E27FC236}">
                <a16:creationId xmlns:a16="http://schemas.microsoft.com/office/drawing/2014/main" id="{9C0AAC03-A53C-4CF3-A331-D097DE239FA5}"/>
              </a:ext>
            </a:extLst>
          </p:cNvPr>
          <p:cNvSpPr txBox="1"/>
          <p:nvPr/>
        </p:nvSpPr>
        <p:spPr>
          <a:xfrm>
            <a:off x="536124" y="4454980"/>
            <a:ext cx="37229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Walker Tray </a:t>
            </a:r>
          </a:p>
        </p:txBody>
      </p:sp>
      <p:sp>
        <p:nvSpPr>
          <p:cNvPr id="12" name="TextBox 11">
            <a:extLst>
              <a:ext uri="{FF2B5EF4-FFF2-40B4-BE49-F238E27FC236}">
                <a16:creationId xmlns:a16="http://schemas.microsoft.com/office/drawing/2014/main" id="{AF0984FA-DA76-408F-98E3-4C16B826BCC8}"/>
              </a:ext>
            </a:extLst>
          </p:cNvPr>
          <p:cNvSpPr txBox="1"/>
          <p:nvPr/>
        </p:nvSpPr>
        <p:spPr>
          <a:xfrm>
            <a:off x="9089573" y="3091542"/>
            <a:ext cx="30588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Cup Holders</a:t>
            </a:r>
          </a:p>
        </p:txBody>
      </p:sp>
      <p:pic>
        <p:nvPicPr>
          <p:cNvPr id="4" name="Picture 5" descr="A picture containing handcart, transport&#10;&#10;Description automatically generated">
            <a:extLst>
              <a:ext uri="{FF2B5EF4-FFF2-40B4-BE49-F238E27FC236}">
                <a16:creationId xmlns:a16="http://schemas.microsoft.com/office/drawing/2014/main" id="{453A8865-E0E3-45D6-BBD7-DF31F0B4315C}"/>
              </a:ext>
            </a:extLst>
          </p:cNvPr>
          <p:cNvPicPr>
            <a:picLocks noChangeAspect="1"/>
          </p:cNvPicPr>
          <p:nvPr/>
        </p:nvPicPr>
        <p:blipFill>
          <a:blip r:embed="rId2"/>
          <a:stretch>
            <a:fillRect/>
          </a:stretch>
        </p:blipFill>
        <p:spPr>
          <a:xfrm>
            <a:off x="533400" y="1992086"/>
            <a:ext cx="2340429" cy="2340429"/>
          </a:xfrm>
          <a:prstGeom prst="rect">
            <a:avLst/>
          </a:prstGeom>
        </p:spPr>
      </p:pic>
      <p:pic>
        <p:nvPicPr>
          <p:cNvPr id="7" name="Picture 9">
            <a:extLst>
              <a:ext uri="{FF2B5EF4-FFF2-40B4-BE49-F238E27FC236}">
                <a16:creationId xmlns:a16="http://schemas.microsoft.com/office/drawing/2014/main" id="{F93720F3-8A1F-43D8-9746-6900275C1D35}"/>
              </a:ext>
            </a:extLst>
          </p:cNvPr>
          <p:cNvPicPr>
            <a:picLocks noChangeAspect="1"/>
          </p:cNvPicPr>
          <p:nvPr/>
        </p:nvPicPr>
        <p:blipFill>
          <a:blip r:embed="rId3"/>
          <a:stretch>
            <a:fillRect/>
          </a:stretch>
        </p:blipFill>
        <p:spPr>
          <a:xfrm>
            <a:off x="9329058" y="3722916"/>
            <a:ext cx="2743200" cy="2743200"/>
          </a:xfrm>
          <a:prstGeom prst="rect">
            <a:avLst/>
          </a:prstGeom>
        </p:spPr>
      </p:pic>
      <p:pic>
        <p:nvPicPr>
          <p:cNvPr id="10" name="Picture 10">
            <a:extLst>
              <a:ext uri="{FF2B5EF4-FFF2-40B4-BE49-F238E27FC236}">
                <a16:creationId xmlns:a16="http://schemas.microsoft.com/office/drawing/2014/main" id="{62674E3C-E247-40ED-A4D2-D311EA2E31B0}"/>
              </a:ext>
            </a:extLst>
          </p:cNvPr>
          <p:cNvPicPr>
            <a:picLocks noChangeAspect="1"/>
          </p:cNvPicPr>
          <p:nvPr/>
        </p:nvPicPr>
        <p:blipFill>
          <a:blip r:embed="rId4"/>
          <a:stretch>
            <a:fillRect/>
          </a:stretch>
        </p:blipFill>
        <p:spPr>
          <a:xfrm>
            <a:off x="3352801" y="3907972"/>
            <a:ext cx="2743200" cy="2743200"/>
          </a:xfrm>
          <a:prstGeom prst="rect">
            <a:avLst/>
          </a:prstGeom>
        </p:spPr>
      </p:pic>
      <p:pic>
        <p:nvPicPr>
          <p:cNvPr id="3" name="Picture 4">
            <a:extLst>
              <a:ext uri="{FF2B5EF4-FFF2-40B4-BE49-F238E27FC236}">
                <a16:creationId xmlns:a16="http://schemas.microsoft.com/office/drawing/2014/main" id="{3FC184F1-320D-405D-8A23-58C67FF844F7}"/>
              </a:ext>
            </a:extLst>
          </p:cNvPr>
          <p:cNvPicPr>
            <a:picLocks noChangeAspect="1"/>
          </p:cNvPicPr>
          <p:nvPr/>
        </p:nvPicPr>
        <p:blipFill>
          <a:blip r:embed="rId5"/>
          <a:stretch>
            <a:fillRect/>
          </a:stretch>
        </p:blipFill>
        <p:spPr>
          <a:xfrm>
            <a:off x="6346372" y="1491343"/>
            <a:ext cx="2743200" cy="2743200"/>
          </a:xfrm>
          <a:prstGeom prst="rect">
            <a:avLst/>
          </a:prstGeom>
        </p:spPr>
      </p:pic>
      <p:sp>
        <p:nvSpPr>
          <p:cNvPr id="5" name="TextBox 4">
            <a:extLst>
              <a:ext uri="{FF2B5EF4-FFF2-40B4-BE49-F238E27FC236}">
                <a16:creationId xmlns:a16="http://schemas.microsoft.com/office/drawing/2014/main" id="{D134623B-4C17-4544-AE9D-545283521041}"/>
              </a:ext>
            </a:extLst>
          </p:cNvPr>
          <p:cNvSpPr txBox="1"/>
          <p:nvPr/>
        </p:nvSpPr>
        <p:spPr>
          <a:xfrm>
            <a:off x="6346371" y="4288972"/>
            <a:ext cx="36249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Walker Glides</a:t>
            </a:r>
          </a:p>
        </p:txBody>
      </p:sp>
    </p:spTree>
    <p:extLst>
      <p:ext uri="{BB962C8B-B14F-4D97-AF65-F5344CB8AC3E}">
        <p14:creationId xmlns:p14="http://schemas.microsoft.com/office/powerpoint/2010/main" val="3075236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F239-5A90-45D2-9294-C3742E3E3A80}"/>
              </a:ext>
            </a:extLst>
          </p:cNvPr>
          <p:cNvSpPr>
            <a:spLocks noGrp="1"/>
          </p:cNvSpPr>
          <p:nvPr>
            <p:ph type="title"/>
          </p:nvPr>
        </p:nvSpPr>
        <p:spPr/>
        <p:txBody>
          <a:bodyPr/>
          <a:lstStyle/>
          <a:p>
            <a:r>
              <a:rPr lang="en-US" sz="7200" b="1" dirty="0"/>
              <a:t>Adapted Equipment</a:t>
            </a:r>
          </a:p>
        </p:txBody>
      </p:sp>
      <p:sp>
        <p:nvSpPr>
          <p:cNvPr id="5" name="TextBox 4">
            <a:extLst>
              <a:ext uri="{FF2B5EF4-FFF2-40B4-BE49-F238E27FC236}">
                <a16:creationId xmlns:a16="http://schemas.microsoft.com/office/drawing/2014/main" id="{4B7998F0-E991-4DE2-B1BB-29AB7AEB9B65}"/>
              </a:ext>
            </a:extLst>
          </p:cNvPr>
          <p:cNvSpPr txBox="1"/>
          <p:nvPr/>
        </p:nvSpPr>
        <p:spPr>
          <a:xfrm>
            <a:off x="-5060" y="4788563"/>
            <a:ext cx="47026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Bathtub Transfer Bench</a:t>
            </a:r>
            <a:endParaRPr lang="en-US" dirty="0"/>
          </a:p>
        </p:txBody>
      </p:sp>
      <p:sp>
        <p:nvSpPr>
          <p:cNvPr id="7" name="TextBox 6">
            <a:extLst>
              <a:ext uri="{FF2B5EF4-FFF2-40B4-BE49-F238E27FC236}">
                <a16:creationId xmlns:a16="http://schemas.microsoft.com/office/drawing/2014/main" id="{B6DBB546-7DF2-4009-A3FC-1A811CAF02BB}"/>
              </a:ext>
            </a:extLst>
          </p:cNvPr>
          <p:cNvSpPr txBox="1"/>
          <p:nvPr/>
        </p:nvSpPr>
        <p:spPr>
          <a:xfrm>
            <a:off x="4343400" y="1709059"/>
            <a:ext cx="39406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Shower Chair</a:t>
            </a:r>
          </a:p>
        </p:txBody>
      </p:sp>
      <p:pic>
        <p:nvPicPr>
          <p:cNvPr id="4" name="Picture 5" descr="A picture containing indoor, wall, floor, furniture&#10;&#10;Description automatically generated">
            <a:extLst>
              <a:ext uri="{FF2B5EF4-FFF2-40B4-BE49-F238E27FC236}">
                <a16:creationId xmlns:a16="http://schemas.microsoft.com/office/drawing/2014/main" id="{0F476E1B-929D-4A4C-B23A-F38A4C135B90}"/>
              </a:ext>
            </a:extLst>
          </p:cNvPr>
          <p:cNvPicPr>
            <a:picLocks noChangeAspect="1"/>
          </p:cNvPicPr>
          <p:nvPr/>
        </p:nvPicPr>
        <p:blipFill>
          <a:blip r:embed="rId2"/>
          <a:stretch>
            <a:fillRect/>
          </a:stretch>
        </p:blipFill>
        <p:spPr>
          <a:xfrm>
            <a:off x="990600" y="1894115"/>
            <a:ext cx="2743200" cy="2743200"/>
          </a:xfrm>
          <a:prstGeom prst="rect">
            <a:avLst/>
          </a:prstGeom>
        </p:spPr>
      </p:pic>
      <p:pic>
        <p:nvPicPr>
          <p:cNvPr id="6" name="Picture 9" descr="A picture containing furniture, seat, chair&#10;&#10;Description automatically generated">
            <a:extLst>
              <a:ext uri="{FF2B5EF4-FFF2-40B4-BE49-F238E27FC236}">
                <a16:creationId xmlns:a16="http://schemas.microsoft.com/office/drawing/2014/main" id="{9733E2A8-6218-4181-ABFA-D5F1690486A0}"/>
              </a:ext>
            </a:extLst>
          </p:cNvPr>
          <p:cNvPicPr>
            <a:picLocks noChangeAspect="1"/>
          </p:cNvPicPr>
          <p:nvPr/>
        </p:nvPicPr>
        <p:blipFill>
          <a:blip r:embed="rId3"/>
          <a:stretch>
            <a:fillRect/>
          </a:stretch>
        </p:blipFill>
        <p:spPr>
          <a:xfrm>
            <a:off x="4343400" y="2409380"/>
            <a:ext cx="2743200" cy="4085754"/>
          </a:xfrm>
          <a:prstGeom prst="rect">
            <a:avLst/>
          </a:prstGeom>
        </p:spPr>
      </p:pic>
      <p:pic>
        <p:nvPicPr>
          <p:cNvPr id="3" name="Picture 8">
            <a:extLst>
              <a:ext uri="{FF2B5EF4-FFF2-40B4-BE49-F238E27FC236}">
                <a16:creationId xmlns:a16="http://schemas.microsoft.com/office/drawing/2014/main" id="{80A3B3A4-1D00-477D-A6A0-8347A62E7726}"/>
              </a:ext>
            </a:extLst>
          </p:cNvPr>
          <p:cNvPicPr>
            <a:picLocks noChangeAspect="1"/>
          </p:cNvPicPr>
          <p:nvPr/>
        </p:nvPicPr>
        <p:blipFill>
          <a:blip r:embed="rId4"/>
          <a:stretch>
            <a:fillRect/>
          </a:stretch>
        </p:blipFill>
        <p:spPr>
          <a:xfrm>
            <a:off x="8019761" y="1653454"/>
            <a:ext cx="2744931" cy="2789093"/>
          </a:xfrm>
          <a:prstGeom prst="rect">
            <a:avLst/>
          </a:prstGeom>
        </p:spPr>
      </p:pic>
      <p:sp>
        <p:nvSpPr>
          <p:cNvPr id="11" name="TextBox 1">
            <a:extLst>
              <a:ext uri="{FF2B5EF4-FFF2-40B4-BE49-F238E27FC236}">
                <a16:creationId xmlns:a16="http://schemas.microsoft.com/office/drawing/2014/main" id="{A794D421-B34C-4DEA-96EB-CD17F59B87AC}"/>
              </a:ext>
            </a:extLst>
          </p:cNvPr>
          <p:cNvSpPr txBox="1"/>
          <p:nvPr/>
        </p:nvSpPr>
        <p:spPr>
          <a:xfrm>
            <a:off x="7706680" y="4592959"/>
            <a:ext cx="39155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Toilet Safety Frame</a:t>
            </a:r>
          </a:p>
        </p:txBody>
      </p:sp>
    </p:spTree>
    <p:extLst>
      <p:ext uri="{BB962C8B-B14F-4D97-AF65-F5344CB8AC3E}">
        <p14:creationId xmlns:p14="http://schemas.microsoft.com/office/powerpoint/2010/main" val="33614883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F239-5A90-45D2-9294-C3742E3E3A80}"/>
              </a:ext>
            </a:extLst>
          </p:cNvPr>
          <p:cNvSpPr>
            <a:spLocks noGrp="1"/>
          </p:cNvSpPr>
          <p:nvPr>
            <p:ph type="title"/>
          </p:nvPr>
        </p:nvSpPr>
        <p:spPr/>
        <p:txBody>
          <a:bodyPr/>
          <a:lstStyle/>
          <a:p>
            <a:r>
              <a:rPr lang="en-US" sz="7200" b="1" dirty="0"/>
              <a:t>Bathing </a:t>
            </a:r>
          </a:p>
        </p:txBody>
      </p:sp>
      <p:sp>
        <p:nvSpPr>
          <p:cNvPr id="5" name="TextBox 4">
            <a:extLst>
              <a:ext uri="{FF2B5EF4-FFF2-40B4-BE49-F238E27FC236}">
                <a16:creationId xmlns:a16="http://schemas.microsoft.com/office/drawing/2014/main" id="{4B7998F0-E991-4DE2-B1BB-29AB7AEB9B65}"/>
              </a:ext>
            </a:extLst>
          </p:cNvPr>
          <p:cNvSpPr txBox="1"/>
          <p:nvPr/>
        </p:nvSpPr>
        <p:spPr>
          <a:xfrm>
            <a:off x="419483" y="4973620"/>
            <a:ext cx="47026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Non-Slip Shower Strips</a:t>
            </a:r>
          </a:p>
        </p:txBody>
      </p:sp>
      <p:sp>
        <p:nvSpPr>
          <p:cNvPr id="8" name="TextBox 7">
            <a:extLst>
              <a:ext uri="{FF2B5EF4-FFF2-40B4-BE49-F238E27FC236}">
                <a16:creationId xmlns:a16="http://schemas.microsoft.com/office/drawing/2014/main" id="{FF0C96AA-6769-44FF-A763-BFAEAD8A628A}"/>
              </a:ext>
            </a:extLst>
          </p:cNvPr>
          <p:cNvSpPr txBox="1"/>
          <p:nvPr/>
        </p:nvSpPr>
        <p:spPr>
          <a:xfrm>
            <a:off x="8100330" y="4137932"/>
            <a:ext cx="349431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Shower or Water</a:t>
            </a:r>
            <a:endParaRPr lang="en-US" dirty="0"/>
          </a:p>
          <a:p>
            <a:pPr algn="ctr"/>
            <a:r>
              <a:rPr lang="en-US" sz="3200" dirty="0"/>
              <a:t>Shoes</a:t>
            </a:r>
            <a:endParaRPr lang="en-US" dirty="0"/>
          </a:p>
        </p:txBody>
      </p:sp>
      <p:sp>
        <p:nvSpPr>
          <p:cNvPr id="9" name="TextBox 8">
            <a:extLst>
              <a:ext uri="{FF2B5EF4-FFF2-40B4-BE49-F238E27FC236}">
                <a16:creationId xmlns:a16="http://schemas.microsoft.com/office/drawing/2014/main" id="{9C0AAC03-A53C-4CF3-A331-D097DE239FA5}"/>
              </a:ext>
            </a:extLst>
          </p:cNvPr>
          <p:cNvSpPr txBox="1"/>
          <p:nvPr/>
        </p:nvSpPr>
        <p:spPr>
          <a:xfrm>
            <a:off x="4792438" y="2876551"/>
            <a:ext cx="37229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Gorilla Grip</a:t>
            </a:r>
          </a:p>
        </p:txBody>
      </p:sp>
      <p:pic>
        <p:nvPicPr>
          <p:cNvPr id="3" name="Picture 5" descr="A picture containing person&#10;&#10;Description automatically generated">
            <a:extLst>
              <a:ext uri="{FF2B5EF4-FFF2-40B4-BE49-F238E27FC236}">
                <a16:creationId xmlns:a16="http://schemas.microsoft.com/office/drawing/2014/main" id="{C54B31BF-AC83-4580-B428-3DF3F3804AF9}"/>
              </a:ext>
            </a:extLst>
          </p:cNvPr>
          <p:cNvPicPr>
            <a:picLocks noChangeAspect="1"/>
          </p:cNvPicPr>
          <p:nvPr/>
        </p:nvPicPr>
        <p:blipFill>
          <a:blip r:embed="rId2"/>
          <a:stretch>
            <a:fillRect/>
          </a:stretch>
        </p:blipFill>
        <p:spPr>
          <a:xfrm>
            <a:off x="1404257" y="2057400"/>
            <a:ext cx="2743200" cy="2743200"/>
          </a:xfrm>
          <a:prstGeom prst="rect">
            <a:avLst/>
          </a:prstGeom>
        </p:spPr>
      </p:pic>
      <p:pic>
        <p:nvPicPr>
          <p:cNvPr id="6" name="Picture 9">
            <a:extLst>
              <a:ext uri="{FF2B5EF4-FFF2-40B4-BE49-F238E27FC236}">
                <a16:creationId xmlns:a16="http://schemas.microsoft.com/office/drawing/2014/main" id="{CC0EBE13-D828-4F37-BD1C-1381A84D2AB2}"/>
              </a:ext>
            </a:extLst>
          </p:cNvPr>
          <p:cNvPicPr>
            <a:picLocks noChangeAspect="1"/>
          </p:cNvPicPr>
          <p:nvPr/>
        </p:nvPicPr>
        <p:blipFill>
          <a:blip r:embed="rId3"/>
          <a:stretch>
            <a:fillRect/>
          </a:stretch>
        </p:blipFill>
        <p:spPr>
          <a:xfrm>
            <a:off x="4615543" y="612648"/>
            <a:ext cx="2743200" cy="1975104"/>
          </a:xfrm>
          <a:prstGeom prst="rect">
            <a:avLst/>
          </a:prstGeom>
        </p:spPr>
      </p:pic>
      <p:pic>
        <p:nvPicPr>
          <p:cNvPr id="10" name="Picture 10">
            <a:extLst>
              <a:ext uri="{FF2B5EF4-FFF2-40B4-BE49-F238E27FC236}">
                <a16:creationId xmlns:a16="http://schemas.microsoft.com/office/drawing/2014/main" id="{2F69B3FD-054A-4B7A-877A-AA810D913868}"/>
              </a:ext>
            </a:extLst>
          </p:cNvPr>
          <p:cNvPicPr>
            <a:picLocks noChangeAspect="1"/>
          </p:cNvPicPr>
          <p:nvPr/>
        </p:nvPicPr>
        <p:blipFill>
          <a:blip r:embed="rId4"/>
          <a:stretch>
            <a:fillRect/>
          </a:stretch>
        </p:blipFill>
        <p:spPr>
          <a:xfrm>
            <a:off x="8218714" y="1099457"/>
            <a:ext cx="2743200" cy="2743200"/>
          </a:xfrm>
          <a:prstGeom prst="rect">
            <a:avLst/>
          </a:prstGeom>
        </p:spPr>
      </p:pic>
      <p:pic>
        <p:nvPicPr>
          <p:cNvPr id="11" name="Picture 11" descr="A picture containing ground, person, outdoor, shoes&#10;&#10;Description automatically generated">
            <a:extLst>
              <a:ext uri="{FF2B5EF4-FFF2-40B4-BE49-F238E27FC236}">
                <a16:creationId xmlns:a16="http://schemas.microsoft.com/office/drawing/2014/main" id="{647F1E8F-FFF3-4CD8-9669-BD01B866B86D}"/>
              </a:ext>
            </a:extLst>
          </p:cNvPr>
          <p:cNvPicPr>
            <a:picLocks noChangeAspect="1"/>
          </p:cNvPicPr>
          <p:nvPr/>
        </p:nvPicPr>
        <p:blipFill>
          <a:blip r:embed="rId5"/>
          <a:stretch>
            <a:fillRect/>
          </a:stretch>
        </p:blipFill>
        <p:spPr>
          <a:xfrm>
            <a:off x="5279571" y="3652157"/>
            <a:ext cx="2743200" cy="2057400"/>
          </a:xfrm>
          <a:prstGeom prst="rect">
            <a:avLst/>
          </a:prstGeom>
        </p:spPr>
      </p:pic>
    </p:spTree>
    <p:extLst>
      <p:ext uri="{BB962C8B-B14F-4D97-AF65-F5344CB8AC3E}">
        <p14:creationId xmlns:p14="http://schemas.microsoft.com/office/powerpoint/2010/main" val="2560535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2F03-AB14-4232-85DF-5750B223307D}"/>
              </a:ext>
            </a:extLst>
          </p:cNvPr>
          <p:cNvSpPr>
            <a:spLocks noGrp="1"/>
          </p:cNvSpPr>
          <p:nvPr>
            <p:ph type="title"/>
          </p:nvPr>
        </p:nvSpPr>
        <p:spPr/>
        <p:txBody>
          <a:bodyPr/>
          <a:lstStyle/>
          <a:p>
            <a:r>
              <a:rPr lang="en-US" sz="7200" b="1" dirty="0"/>
              <a:t>Toileting</a:t>
            </a:r>
          </a:p>
        </p:txBody>
      </p:sp>
      <p:pic>
        <p:nvPicPr>
          <p:cNvPr id="8" name="Picture 8">
            <a:extLst>
              <a:ext uri="{FF2B5EF4-FFF2-40B4-BE49-F238E27FC236}">
                <a16:creationId xmlns:a16="http://schemas.microsoft.com/office/drawing/2014/main" id="{F5BEE578-3A02-47BD-A593-8944BD45DC4B}"/>
              </a:ext>
            </a:extLst>
          </p:cNvPr>
          <p:cNvPicPr>
            <a:picLocks noChangeAspect="1"/>
          </p:cNvPicPr>
          <p:nvPr/>
        </p:nvPicPr>
        <p:blipFill>
          <a:blip r:embed="rId2"/>
          <a:stretch>
            <a:fillRect/>
          </a:stretch>
        </p:blipFill>
        <p:spPr>
          <a:xfrm>
            <a:off x="402771" y="1545771"/>
            <a:ext cx="3548742" cy="3548742"/>
          </a:xfrm>
          <a:prstGeom prst="rect">
            <a:avLst/>
          </a:prstGeom>
        </p:spPr>
      </p:pic>
      <p:sp>
        <p:nvSpPr>
          <p:cNvPr id="12" name="TextBox 11">
            <a:extLst>
              <a:ext uri="{FF2B5EF4-FFF2-40B4-BE49-F238E27FC236}">
                <a16:creationId xmlns:a16="http://schemas.microsoft.com/office/drawing/2014/main" id="{48D36B91-BA3F-421F-A1A1-1910FDD99F07}"/>
              </a:ext>
            </a:extLst>
          </p:cNvPr>
          <p:cNvSpPr txBox="1"/>
          <p:nvPr/>
        </p:nvSpPr>
        <p:spPr>
          <a:xfrm>
            <a:off x="175532" y="5193847"/>
            <a:ext cx="42454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mn-lt"/>
                <a:cs typeface="+mn-lt"/>
              </a:rPr>
              <a:t>Bedside Commode</a:t>
            </a:r>
            <a:endParaRPr lang="en-US" sz="3200" dirty="0"/>
          </a:p>
        </p:txBody>
      </p:sp>
      <p:sp>
        <p:nvSpPr>
          <p:cNvPr id="13" name="TextBox 12">
            <a:extLst>
              <a:ext uri="{FF2B5EF4-FFF2-40B4-BE49-F238E27FC236}">
                <a16:creationId xmlns:a16="http://schemas.microsoft.com/office/drawing/2014/main" id="{998ADF9C-893C-4C5C-BEBC-FCE54C0037FF}"/>
              </a:ext>
            </a:extLst>
          </p:cNvPr>
          <p:cNvSpPr txBox="1"/>
          <p:nvPr/>
        </p:nvSpPr>
        <p:spPr>
          <a:xfrm>
            <a:off x="7439479" y="4739520"/>
            <a:ext cx="274319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mn-lt"/>
                <a:cs typeface="+mn-lt"/>
              </a:rPr>
              <a:t>Automatic </a:t>
            </a:r>
          </a:p>
          <a:p>
            <a:pPr algn="ctr"/>
            <a:r>
              <a:rPr lang="en-US" sz="3200" dirty="0">
                <a:ea typeface="+mn-lt"/>
                <a:cs typeface="+mn-lt"/>
              </a:rPr>
              <a:t>Air Freshener</a:t>
            </a:r>
            <a:endParaRPr lang="en-US" sz="3200" dirty="0"/>
          </a:p>
        </p:txBody>
      </p:sp>
      <p:pic>
        <p:nvPicPr>
          <p:cNvPr id="14" name="Picture 14">
            <a:extLst>
              <a:ext uri="{FF2B5EF4-FFF2-40B4-BE49-F238E27FC236}">
                <a16:creationId xmlns:a16="http://schemas.microsoft.com/office/drawing/2014/main" id="{65F72695-3DC7-4252-8805-DBACD56FC500}"/>
              </a:ext>
            </a:extLst>
          </p:cNvPr>
          <p:cNvPicPr>
            <a:picLocks noChangeAspect="1"/>
          </p:cNvPicPr>
          <p:nvPr/>
        </p:nvPicPr>
        <p:blipFill>
          <a:blip r:embed="rId3"/>
          <a:stretch>
            <a:fillRect/>
          </a:stretch>
        </p:blipFill>
        <p:spPr>
          <a:xfrm>
            <a:off x="6948714" y="775608"/>
            <a:ext cx="3854450" cy="3875616"/>
          </a:xfrm>
          <a:prstGeom prst="rect">
            <a:avLst/>
          </a:prstGeom>
        </p:spPr>
      </p:pic>
      <p:pic>
        <p:nvPicPr>
          <p:cNvPr id="5" name="Picture 5" descr="Text&#10;&#10;Description automatically generated">
            <a:extLst>
              <a:ext uri="{FF2B5EF4-FFF2-40B4-BE49-F238E27FC236}">
                <a16:creationId xmlns:a16="http://schemas.microsoft.com/office/drawing/2014/main" id="{357B4509-383A-4435-BE71-B5F7E7230E2E}"/>
              </a:ext>
            </a:extLst>
          </p:cNvPr>
          <p:cNvPicPr>
            <a:picLocks noChangeAspect="1"/>
          </p:cNvPicPr>
          <p:nvPr/>
        </p:nvPicPr>
        <p:blipFill>
          <a:blip r:embed="rId4"/>
          <a:stretch>
            <a:fillRect/>
          </a:stretch>
        </p:blipFill>
        <p:spPr>
          <a:xfrm>
            <a:off x="4212771" y="4123265"/>
            <a:ext cx="2462893" cy="2473477"/>
          </a:xfrm>
          <a:prstGeom prst="rect">
            <a:avLst/>
          </a:prstGeom>
        </p:spPr>
      </p:pic>
    </p:spTree>
    <p:extLst>
      <p:ext uri="{BB962C8B-B14F-4D97-AF65-F5344CB8AC3E}">
        <p14:creationId xmlns:p14="http://schemas.microsoft.com/office/powerpoint/2010/main" val="2814933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AD5A-48A1-4D2F-AA65-7C3F81996960}"/>
              </a:ext>
            </a:extLst>
          </p:cNvPr>
          <p:cNvSpPr>
            <a:spLocks noGrp="1"/>
          </p:cNvSpPr>
          <p:nvPr>
            <p:ph type="title"/>
          </p:nvPr>
        </p:nvSpPr>
        <p:spPr/>
        <p:txBody>
          <a:bodyPr/>
          <a:lstStyle/>
          <a:p>
            <a:r>
              <a:rPr lang="en-US" sz="7200" b="1" dirty="0"/>
              <a:t>Night Time Lighting</a:t>
            </a:r>
          </a:p>
        </p:txBody>
      </p:sp>
      <p:sp>
        <p:nvSpPr>
          <p:cNvPr id="3" name="Content Placeholder 2">
            <a:extLst>
              <a:ext uri="{FF2B5EF4-FFF2-40B4-BE49-F238E27FC236}">
                <a16:creationId xmlns:a16="http://schemas.microsoft.com/office/drawing/2014/main" id="{361D2229-1A2E-408C-8017-A77CEAD080CD}"/>
              </a:ext>
            </a:extLst>
          </p:cNvPr>
          <p:cNvSpPr>
            <a:spLocks noGrp="1"/>
          </p:cNvSpPr>
          <p:nvPr>
            <p:ph idx="1"/>
          </p:nvPr>
        </p:nvSpPr>
        <p:spPr>
          <a:xfrm>
            <a:off x="-446088" y="938947"/>
            <a:ext cx="8946541" cy="4195481"/>
          </a:xfrm>
        </p:spPr>
        <p:txBody>
          <a:bodyPr vert="horz" lIns="91440" tIns="45720" rIns="91440" bIns="45720" rtlCol="0" anchor="t">
            <a:noAutofit/>
          </a:bodyPr>
          <a:lstStyle/>
          <a:p>
            <a:pPr marL="457200" lvl="1" indent="0">
              <a:buClr>
                <a:srgbClr val="8AD0D6"/>
              </a:buClr>
              <a:buNone/>
            </a:pPr>
            <a:endParaRPr lang="en-US" sz="3400" dirty="0"/>
          </a:p>
          <a:p>
            <a:pPr lvl="2">
              <a:buClr>
                <a:srgbClr val="8AD0D6"/>
              </a:buClr>
            </a:pPr>
            <a:r>
              <a:rPr lang="en-US" sz="3400" dirty="0"/>
              <a:t>Timers</a:t>
            </a:r>
          </a:p>
          <a:p>
            <a:pPr lvl="2">
              <a:buClr>
                <a:srgbClr val="8AD0D6"/>
              </a:buClr>
            </a:pPr>
            <a:r>
              <a:rPr lang="en-US" sz="3400" dirty="0"/>
              <a:t>Clapper Lights</a:t>
            </a:r>
          </a:p>
          <a:p>
            <a:pPr lvl="2">
              <a:buClr>
                <a:srgbClr val="8AD0D6"/>
              </a:buClr>
            </a:pPr>
            <a:r>
              <a:rPr lang="en-US" sz="3400" dirty="0"/>
              <a:t>Voice Activated</a:t>
            </a:r>
          </a:p>
          <a:p>
            <a:pPr lvl="2">
              <a:buClr>
                <a:srgbClr val="8AD0D6"/>
              </a:buClr>
            </a:pPr>
            <a:r>
              <a:rPr lang="en-US" sz="3400" dirty="0"/>
              <a:t>Motion </a:t>
            </a:r>
            <a:r>
              <a:rPr lang="en-US" sz="3400" dirty="0" err="1"/>
              <a:t>Sensored</a:t>
            </a:r>
            <a:endParaRPr lang="en-US" sz="3400" dirty="0"/>
          </a:p>
          <a:p>
            <a:pPr lvl="2">
              <a:buClr>
                <a:srgbClr val="8AD0D6"/>
              </a:buClr>
            </a:pPr>
            <a:r>
              <a:rPr lang="en-US" sz="3400" dirty="0"/>
              <a:t>Strip Lighting</a:t>
            </a:r>
          </a:p>
          <a:p>
            <a:pPr lvl="2">
              <a:buClr>
                <a:srgbClr val="8AD0D6"/>
              </a:buClr>
            </a:pPr>
            <a:r>
              <a:rPr lang="en-US" sz="3400" dirty="0"/>
              <a:t>Toilet-Bowl Light </a:t>
            </a:r>
          </a:p>
          <a:p>
            <a:pPr lvl="3">
              <a:buClr>
                <a:srgbClr val="8AD0D6"/>
              </a:buClr>
            </a:pPr>
            <a:endParaRPr lang="en-US" dirty="0"/>
          </a:p>
        </p:txBody>
      </p:sp>
      <p:pic>
        <p:nvPicPr>
          <p:cNvPr id="7" name="Picture 7" descr="A picture containing wall, white, light&#10;&#10;Description automatically generated">
            <a:extLst>
              <a:ext uri="{FF2B5EF4-FFF2-40B4-BE49-F238E27FC236}">
                <a16:creationId xmlns:a16="http://schemas.microsoft.com/office/drawing/2014/main" id="{6B274D6E-9810-4C3F-A519-47E5E5515D09}"/>
              </a:ext>
            </a:extLst>
          </p:cNvPr>
          <p:cNvPicPr>
            <a:picLocks noChangeAspect="1"/>
          </p:cNvPicPr>
          <p:nvPr/>
        </p:nvPicPr>
        <p:blipFill>
          <a:blip r:embed="rId2"/>
          <a:stretch>
            <a:fillRect/>
          </a:stretch>
        </p:blipFill>
        <p:spPr>
          <a:xfrm>
            <a:off x="4356705" y="4048276"/>
            <a:ext cx="2489200" cy="2465010"/>
          </a:xfrm>
          <a:prstGeom prst="rect">
            <a:avLst/>
          </a:prstGeom>
        </p:spPr>
      </p:pic>
      <p:pic>
        <p:nvPicPr>
          <p:cNvPr id="8" name="Picture 8" descr="A picture containing text, light&#10;&#10;Description automatically generated">
            <a:extLst>
              <a:ext uri="{FF2B5EF4-FFF2-40B4-BE49-F238E27FC236}">
                <a16:creationId xmlns:a16="http://schemas.microsoft.com/office/drawing/2014/main" id="{B475CF3B-333C-4B87-A6DE-0835A1D5580A}"/>
              </a:ext>
            </a:extLst>
          </p:cNvPr>
          <p:cNvPicPr>
            <a:picLocks noChangeAspect="1"/>
          </p:cNvPicPr>
          <p:nvPr/>
        </p:nvPicPr>
        <p:blipFill>
          <a:blip r:embed="rId3"/>
          <a:stretch>
            <a:fillRect/>
          </a:stretch>
        </p:blipFill>
        <p:spPr>
          <a:xfrm>
            <a:off x="4610931" y="1591884"/>
            <a:ext cx="3047546" cy="2307469"/>
          </a:xfrm>
          <a:prstGeom prst="rect">
            <a:avLst/>
          </a:prstGeom>
        </p:spPr>
      </p:pic>
      <p:pic>
        <p:nvPicPr>
          <p:cNvPr id="9" name="Picture 9" descr="A picture containing indoor, bed, bedroom&#10;&#10;Description automatically generated">
            <a:extLst>
              <a:ext uri="{FF2B5EF4-FFF2-40B4-BE49-F238E27FC236}">
                <a16:creationId xmlns:a16="http://schemas.microsoft.com/office/drawing/2014/main" id="{51A94DA0-71A1-41D3-919B-344B5B99CF9D}"/>
              </a:ext>
            </a:extLst>
          </p:cNvPr>
          <p:cNvPicPr>
            <a:picLocks noChangeAspect="1"/>
          </p:cNvPicPr>
          <p:nvPr/>
        </p:nvPicPr>
        <p:blipFill>
          <a:blip r:embed="rId4"/>
          <a:stretch>
            <a:fillRect/>
          </a:stretch>
        </p:blipFill>
        <p:spPr>
          <a:xfrm>
            <a:off x="7410980" y="4047596"/>
            <a:ext cx="4392535" cy="2457902"/>
          </a:xfrm>
          <a:prstGeom prst="rect">
            <a:avLst/>
          </a:prstGeom>
        </p:spPr>
      </p:pic>
      <p:pic>
        <p:nvPicPr>
          <p:cNvPr id="4" name="Picture 4" descr="A picture containing toilet, blue&#10;&#10;Description automatically generated">
            <a:extLst>
              <a:ext uri="{FF2B5EF4-FFF2-40B4-BE49-F238E27FC236}">
                <a16:creationId xmlns:a16="http://schemas.microsoft.com/office/drawing/2014/main" id="{5F15CDE4-934C-4E62-AFE3-4614B0E6F938}"/>
              </a:ext>
            </a:extLst>
          </p:cNvPr>
          <p:cNvPicPr>
            <a:picLocks noChangeAspect="1"/>
          </p:cNvPicPr>
          <p:nvPr/>
        </p:nvPicPr>
        <p:blipFill>
          <a:blip r:embed="rId5"/>
          <a:stretch>
            <a:fillRect/>
          </a:stretch>
        </p:blipFill>
        <p:spPr>
          <a:xfrm>
            <a:off x="8077199" y="1523999"/>
            <a:ext cx="2373086" cy="2373086"/>
          </a:xfrm>
          <a:prstGeom prst="rect">
            <a:avLst/>
          </a:prstGeom>
        </p:spPr>
      </p:pic>
    </p:spTree>
    <p:extLst>
      <p:ext uri="{BB962C8B-B14F-4D97-AF65-F5344CB8AC3E}">
        <p14:creationId xmlns:p14="http://schemas.microsoft.com/office/powerpoint/2010/main" val="1740777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AD5A-48A1-4D2F-AA65-7C3F81996960}"/>
              </a:ext>
            </a:extLst>
          </p:cNvPr>
          <p:cNvSpPr>
            <a:spLocks noGrp="1"/>
          </p:cNvSpPr>
          <p:nvPr>
            <p:ph type="title"/>
          </p:nvPr>
        </p:nvSpPr>
        <p:spPr/>
        <p:txBody>
          <a:bodyPr/>
          <a:lstStyle/>
          <a:p>
            <a:r>
              <a:rPr lang="en-US" sz="7200" b="1" dirty="0"/>
              <a:t>Safety</a:t>
            </a:r>
          </a:p>
        </p:txBody>
      </p:sp>
      <p:pic>
        <p:nvPicPr>
          <p:cNvPr id="6" name="Picture 6" descr="A picture containing ground, floor, rain, wet&#10;&#10;Description automatically generated">
            <a:extLst>
              <a:ext uri="{FF2B5EF4-FFF2-40B4-BE49-F238E27FC236}">
                <a16:creationId xmlns:a16="http://schemas.microsoft.com/office/drawing/2014/main" id="{25293FB3-B840-4069-82A3-9B063C426125}"/>
              </a:ext>
            </a:extLst>
          </p:cNvPr>
          <p:cNvPicPr>
            <a:picLocks noChangeAspect="1"/>
          </p:cNvPicPr>
          <p:nvPr/>
        </p:nvPicPr>
        <p:blipFill>
          <a:blip r:embed="rId2"/>
          <a:stretch>
            <a:fillRect/>
          </a:stretch>
        </p:blipFill>
        <p:spPr>
          <a:xfrm>
            <a:off x="7706475" y="493922"/>
            <a:ext cx="3218090" cy="2134961"/>
          </a:xfrm>
          <a:prstGeom prst="rect">
            <a:avLst/>
          </a:prstGeom>
        </p:spPr>
      </p:pic>
      <p:sp>
        <p:nvSpPr>
          <p:cNvPr id="7" name="TextBox 6">
            <a:extLst>
              <a:ext uri="{FF2B5EF4-FFF2-40B4-BE49-F238E27FC236}">
                <a16:creationId xmlns:a16="http://schemas.microsoft.com/office/drawing/2014/main" id="{64C844D2-8E91-419F-968C-D761061B9AE6}"/>
              </a:ext>
            </a:extLst>
          </p:cNvPr>
          <p:cNvSpPr txBox="1"/>
          <p:nvPr/>
        </p:nvSpPr>
        <p:spPr>
          <a:xfrm>
            <a:off x="7341158" y="2673699"/>
            <a:ext cx="4648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mn-lt"/>
                <a:cs typeface="+mn-lt"/>
              </a:rPr>
              <a:t>Freezing- Floor Targets</a:t>
            </a:r>
            <a:endParaRPr lang="en-US" sz="3200" dirty="0"/>
          </a:p>
        </p:txBody>
      </p:sp>
      <p:sp>
        <p:nvSpPr>
          <p:cNvPr id="10" name="TextBox 9">
            <a:extLst>
              <a:ext uri="{FF2B5EF4-FFF2-40B4-BE49-F238E27FC236}">
                <a16:creationId xmlns:a16="http://schemas.microsoft.com/office/drawing/2014/main" id="{7A93D46E-C6CF-470D-97D6-EBE56936B195}"/>
              </a:ext>
            </a:extLst>
          </p:cNvPr>
          <p:cNvSpPr txBox="1"/>
          <p:nvPr/>
        </p:nvSpPr>
        <p:spPr>
          <a:xfrm>
            <a:off x="8060976" y="5973989"/>
            <a:ext cx="34075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Remove Clutter</a:t>
            </a:r>
          </a:p>
        </p:txBody>
      </p:sp>
      <p:sp>
        <p:nvSpPr>
          <p:cNvPr id="11" name="TextBox 10">
            <a:extLst>
              <a:ext uri="{FF2B5EF4-FFF2-40B4-BE49-F238E27FC236}">
                <a16:creationId xmlns:a16="http://schemas.microsoft.com/office/drawing/2014/main" id="{10FD7718-B2B9-43C0-AF81-3120931BC2B6}"/>
              </a:ext>
            </a:extLst>
          </p:cNvPr>
          <p:cNvSpPr txBox="1"/>
          <p:nvPr/>
        </p:nvSpPr>
        <p:spPr>
          <a:xfrm>
            <a:off x="960664" y="4999265"/>
            <a:ext cx="53557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Non-Slip Floor Adhesives</a:t>
            </a:r>
          </a:p>
        </p:txBody>
      </p:sp>
      <p:pic>
        <p:nvPicPr>
          <p:cNvPr id="12" name="Picture 12" descr="A picture containing person, outdoor&#10;&#10;Description automatically generated">
            <a:extLst>
              <a:ext uri="{FF2B5EF4-FFF2-40B4-BE49-F238E27FC236}">
                <a16:creationId xmlns:a16="http://schemas.microsoft.com/office/drawing/2014/main" id="{F7074401-505D-41FB-BD99-FDE5CFA57287}"/>
              </a:ext>
            </a:extLst>
          </p:cNvPr>
          <p:cNvPicPr>
            <a:picLocks noChangeAspect="1"/>
          </p:cNvPicPr>
          <p:nvPr/>
        </p:nvPicPr>
        <p:blipFill>
          <a:blip r:embed="rId3"/>
          <a:stretch>
            <a:fillRect/>
          </a:stretch>
        </p:blipFill>
        <p:spPr>
          <a:xfrm>
            <a:off x="3407228" y="1643743"/>
            <a:ext cx="2743200" cy="2743200"/>
          </a:xfrm>
          <a:prstGeom prst="rect">
            <a:avLst/>
          </a:prstGeom>
        </p:spPr>
      </p:pic>
      <p:pic>
        <p:nvPicPr>
          <p:cNvPr id="13" name="Picture 13" descr="A picture containing person&#10;&#10;Description automatically generated">
            <a:extLst>
              <a:ext uri="{FF2B5EF4-FFF2-40B4-BE49-F238E27FC236}">
                <a16:creationId xmlns:a16="http://schemas.microsoft.com/office/drawing/2014/main" id="{60F56FA3-5C67-4805-8749-B58DAF0D7290}"/>
              </a:ext>
            </a:extLst>
          </p:cNvPr>
          <p:cNvPicPr>
            <a:picLocks noChangeAspect="1"/>
          </p:cNvPicPr>
          <p:nvPr/>
        </p:nvPicPr>
        <p:blipFill>
          <a:blip r:embed="rId4"/>
          <a:stretch>
            <a:fillRect/>
          </a:stretch>
        </p:blipFill>
        <p:spPr>
          <a:xfrm>
            <a:off x="500743" y="2764623"/>
            <a:ext cx="2743200" cy="1916582"/>
          </a:xfrm>
          <a:prstGeom prst="rect">
            <a:avLst/>
          </a:prstGeom>
        </p:spPr>
      </p:pic>
      <p:pic>
        <p:nvPicPr>
          <p:cNvPr id="14" name="Picture 14" descr="A picture containing website&#10;&#10;Description automatically generated">
            <a:extLst>
              <a:ext uri="{FF2B5EF4-FFF2-40B4-BE49-F238E27FC236}">
                <a16:creationId xmlns:a16="http://schemas.microsoft.com/office/drawing/2014/main" id="{4AB4D0D6-93C2-48BB-AFE6-C042167E8963}"/>
              </a:ext>
            </a:extLst>
          </p:cNvPr>
          <p:cNvPicPr>
            <a:picLocks noChangeAspect="1"/>
          </p:cNvPicPr>
          <p:nvPr/>
        </p:nvPicPr>
        <p:blipFill>
          <a:blip r:embed="rId5"/>
          <a:stretch>
            <a:fillRect/>
          </a:stretch>
        </p:blipFill>
        <p:spPr>
          <a:xfrm>
            <a:off x="6270172" y="3233057"/>
            <a:ext cx="2743200" cy="2743200"/>
          </a:xfrm>
          <a:prstGeom prst="rect">
            <a:avLst/>
          </a:prstGeom>
        </p:spPr>
      </p:pic>
    </p:spTree>
    <p:extLst>
      <p:ext uri="{BB962C8B-B14F-4D97-AF65-F5344CB8AC3E}">
        <p14:creationId xmlns:p14="http://schemas.microsoft.com/office/powerpoint/2010/main" val="386885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DF27-A6AC-488C-B825-030D9A33CE0B}"/>
              </a:ext>
            </a:extLst>
          </p:cNvPr>
          <p:cNvSpPr>
            <a:spLocks noGrp="1"/>
          </p:cNvSpPr>
          <p:nvPr>
            <p:ph type="title"/>
          </p:nvPr>
        </p:nvSpPr>
        <p:spPr/>
        <p:txBody>
          <a:bodyPr/>
          <a:lstStyle/>
          <a:p>
            <a:r>
              <a:rPr lang="en-US" b="1" dirty="0"/>
              <a:t>Cerebellum and </a:t>
            </a:r>
            <a:r>
              <a:rPr lang="en-US" b="1" u="sng" dirty="0"/>
              <a:t>Balance</a:t>
            </a:r>
            <a:endParaRPr lang="en-US" u="sng" dirty="0">
              <a:ea typeface="+mj-lt"/>
              <a:cs typeface="+mj-lt"/>
            </a:endParaRPr>
          </a:p>
          <a:p>
            <a:endParaRPr lang="en-US" dirty="0"/>
          </a:p>
        </p:txBody>
      </p:sp>
      <p:sp>
        <p:nvSpPr>
          <p:cNvPr id="3" name="Content Placeholder 2">
            <a:extLst>
              <a:ext uri="{FF2B5EF4-FFF2-40B4-BE49-F238E27FC236}">
                <a16:creationId xmlns:a16="http://schemas.microsoft.com/office/drawing/2014/main" id="{816C1C15-3766-4C79-84CF-0168B2626A78}"/>
              </a:ext>
            </a:extLst>
          </p:cNvPr>
          <p:cNvSpPr>
            <a:spLocks noGrp="1"/>
          </p:cNvSpPr>
          <p:nvPr>
            <p:ph idx="1"/>
          </p:nvPr>
        </p:nvSpPr>
        <p:spPr>
          <a:xfrm>
            <a:off x="-144804" y="2282789"/>
            <a:ext cx="8946541" cy="4195481"/>
          </a:xfrm>
        </p:spPr>
        <p:txBody>
          <a:bodyPr vert="horz" lIns="91440" tIns="45720" rIns="91440" bIns="45720" rtlCol="0" anchor="t">
            <a:normAutofit/>
          </a:bodyPr>
          <a:lstStyle/>
          <a:p>
            <a:pPr lvl="1">
              <a:lnSpc>
                <a:spcPct val="150000"/>
              </a:lnSpc>
              <a:buClr>
                <a:srgbClr val="EF53A5"/>
              </a:buClr>
            </a:pPr>
            <a:r>
              <a:rPr lang="en-US" sz="3600" u="sng" dirty="0">
                <a:ea typeface="+mj-lt"/>
                <a:cs typeface="+mj-lt"/>
              </a:rPr>
              <a:t>Three Balance Sensory Systems</a:t>
            </a:r>
            <a:endParaRPr lang="en-US" u="sng"/>
          </a:p>
          <a:p>
            <a:pPr lvl="2">
              <a:lnSpc>
                <a:spcPct val="150000"/>
              </a:lnSpc>
              <a:buClr>
                <a:srgbClr val="EF53A5"/>
              </a:buClr>
            </a:pPr>
            <a:r>
              <a:rPr lang="en-US" sz="2800" dirty="0">
                <a:ea typeface="+mj-lt"/>
                <a:cs typeface="+mj-lt"/>
              </a:rPr>
              <a:t>Visual, Somatosensory, Vestibular</a:t>
            </a:r>
          </a:p>
          <a:p>
            <a:pPr lvl="2">
              <a:lnSpc>
                <a:spcPct val="150000"/>
              </a:lnSpc>
              <a:buClr>
                <a:srgbClr val="EF53A5"/>
              </a:buClr>
            </a:pPr>
            <a:r>
              <a:rPr lang="en-US" sz="2800" dirty="0">
                <a:ea typeface="+mj-lt"/>
                <a:cs typeface="+mj-lt"/>
              </a:rPr>
              <a:t>Cerebellum- Organizer &amp; Responder</a:t>
            </a:r>
          </a:p>
          <a:p>
            <a:pPr lvl="2">
              <a:lnSpc>
                <a:spcPct val="150000"/>
              </a:lnSpc>
              <a:buClr>
                <a:srgbClr val="EF53A5"/>
              </a:buClr>
            </a:pPr>
            <a:endParaRPr lang="en-US" sz="2800" dirty="0">
              <a:ea typeface="+mj-lt"/>
              <a:cs typeface="+mj-lt"/>
            </a:endParaRPr>
          </a:p>
          <a:p>
            <a:pPr lvl="1">
              <a:lnSpc>
                <a:spcPct val="150000"/>
              </a:lnSpc>
              <a:buClr>
                <a:srgbClr val="EF53A5"/>
              </a:buClr>
            </a:pPr>
            <a:endParaRPr lang="en-US" sz="3600" dirty="0"/>
          </a:p>
          <a:p>
            <a:pPr lvl="1">
              <a:lnSpc>
                <a:spcPct val="150000"/>
              </a:lnSpc>
              <a:buClr>
                <a:srgbClr val="EF53A5"/>
              </a:buClr>
            </a:pPr>
            <a:endParaRPr lang="en-US" sz="3600" dirty="0"/>
          </a:p>
          <a:p>
            <a:pPr lvl="2">
              <a:buClr>
                <a:srgbClr val="EF53A5"/>
              </a:buClr>
            </a:pPr>
            <a:endParaRPr lang="en-US" dirty="0"/>
          </a:p>
          <a:p>
            <a:pPr lvl="1">
              <a:buClr>
                <a:srgbClr val="EF53A5"/>
              </a:buClr>
            </a:pPr>
            <a:endParaRPr lang="en-US" dirty="0"/>
          </a:p>
        </p:txBody>
      </p:sp>
      <p:pic>
        <p:nvPicPr>
          <p:cNvPr id="4" name="Picture 4" descr="Text, whiteboard&#10;&#10;Description automatically generated">
            <a:extLst>
              <a:ext uri="{FF2B5EF4-FFF2-40B4-BE49-F238E27FC236}">
                <a16:creationId xmlns:a16="http://schemas.microsoft.com/office/drawing/2014/main" id="{F6AFE06F-EDD0-4125-BEFE-CEFA07953189}"/>
              </a:ext>
            </a:extLst>
          </p:cNvPr>
          <p:cNvPicPr>
            <a:picLocks noChangeAspect="1"/>
          </p:cNvPicPr>
          <p:nvPr/>
        </p:nvPicPr>
        <p:blipFill>
          <a:blip r:embed="rId3"/>
          <a:stretch>
            <a:fillRect/>
          </a:stretch>
        </p:blipFill>
        <p:spPr>
          <a:xfrm>
            <a:off x="7975309" y="814157"/>
            <a:ext cx="3780516" cy="2075918"/>
          </a:xfrm>
          <a:prstGeom prst="rect">
            <a:avLst/>
          </a:prstGeom>
        </p:spPr>
      </p:pic>
      <p:sp>
        <p:nvSpPr>
          <p:cNvPr id="5" name="TextBox 4">
            <a:extLst>
              <a:ext uri="{FF2B5EF4-FFF2-40B4-BE49-F238E27FC236}">
                <a16:creationId xmlns:a16="http://schemas.microsoft.com/office/drawing/2014/main" id="{DD982D34-D3FD-4353-AAFD-DA5973ED8048}"/>
              </a:ext>
            </a:extLst>
          </p:cNvPr>
          <p:cNvSpPr txBox="1"/>
          <p:nvPr/>
        </p:nvSpPr>
        <p:spPr>
          <a:xfrm>
            <a:off x="7799511" y="5841579"/>
            <a:ext cx="4394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YouTube: "Little Steps, Big Gains" </a:t>
            </a:r>
          </a:p>
        </p:txBody>
      </p:sp>
      <p:pic>
        <p:nvPicPr>
          <p:cNvPr id="6" name="Picture 6" descr="A picture containing text, outdoor&#10;&#10;Description automatically generated">
            <a:extLst>
              <a:ext uri="{FF2B5EF4-FFF2-40B4-BE49-F238E27FC236}">
                <a16:creationId xmlns:a16="http://schemas.microsoft.com/office/drawing/2014/main" id="{0117AC71-1AEC-44DE-864A-12D40D94E02B}"/>
              </a:ext>
            </a:extLst>
          </p:cNvPr>
          <p:cNvPicPr>
            <a:picLocks noChangeAspect="1"/>
          </p:cNvPicPr>
          <p:nvPr/>
        </p:nvPicPr>
        <p:blipFill>
          <a:blip r:embed="rId4"/>
          <a:stretch>
            <a:fillRect/>
          </a:stretch>
        </p:blipFill>
        <p:spPr>
          <a:xfrm>
            <a:off x="8024154" y="3263962"/>
            <a:ext cx="3692592" cy="2076105"/>
          </a:xfrm>
          <a:prstGeom prst="rect">
            <a:avLst/>
          </a:prstGeom>
        </p:spPr>
      </p:pic>
    </p:spTree>
    <p:extLst>
      <p:ext uri="{BB962C8B-B14F-4D97-AF65-F5344CB8AC3E}">
        <p14:creationId xmlns:p14="http://schemas.microsoft.com/office/powerpoint/2010/main" val="1061812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AD5A-48A1-4D2F-AA65-7C3F81996960}"/>
              </a:ext>
            </a:extLst>
          </p:cNvPr>
          <p:cNvSpPr>
            <a:spLocks noGrp="1"/>
          </p:cNvSpPr>
          <p:nvPr>
            <p:ph type="title"/>
          </p:nvPr>
        </p:nvSpPr>
        <p:spPr/>
        <p:txBody>
          <a:bodyPr/>
          <a:lstStyle/>
          <a:p>
            <a:r>
              <a:rPr lang="en-US" sz="7200" b="1" dirty="0"/>
              <a:t>Safety </a:t>
            </a:r>
          </a:p>
        </p:txBody>
      </p:sp>
      <p:pic>
        <p:nvPicPr>
          <p:cNvPr id="5" name="Picture 5" descr="A picture containing toilet, bathroom, indoor, wall&#10;&#10;Description automatically generated">
            <a:extLst>
              <a:ext uri="{FF2B5EF4-FFF2-40B4-BE49-F238E27FC236}">
                <a16:creationId xmlns:a16="http://schemas.microsoft.com/office/drawing/2014/main" id="{B9C99F9F-0DA8-481F-8C1A-75BED4AB81F2}"/>
              </a:ext>
            </a:extLst>
          </p:cNvPr>
          <p:cNvPicPr>
            <a:picLocks noChangeAspect="1"/>
          </p:cNvPicPr>
          <p:nvPr/>
        </p:nvPicPr>
        <p:blipFill>
          <a:blip r:embed="rId2"/>
          <a:stretch>
            <a:fillRect/>
          </a:stretch>
        </p:blipFill>
        <p:spPr>
          <a:xfrm>
            <a:off x="3203137" y="3512236"/>
            <a:ext cx="3603926" cy="2718706"/>
          </a:xfrm>
          <a:prstGeom prst="rect">
            <a:avLst/>
          </a:prstGeom>
        </p:spPr>
      </p:pic>
      <p:pic>
        <p:nvPicPr>
          <p:cNvPr id="6" name="Picture 6" descr="A picture containing toilet&#10;&#10;Description automatically generated">
            <a:extLst>
              <a:ext uri="{FF2B5EF4-FFF2-40B4-BE49-F238E27FC236}">
                <a16:creationId xmlns:a16="http://schemas.microsoft.com/office/drawing/2014/main" id="{BD5BE664-242E-41CC-91A9-F3DBB82A5E52}"/>
              </a:ext>
            </a:extLst>
          </p:cNvPr>
          <p:cNvPicPr>
            <a:picLocks noChangeAspect="1"/>
          </p:cNvPicPr>
          <p:nvPr/>
        </p:nvPicPr>
        <p:blipFill>
          <a:blip r:embed="rId3"/>
          <a:stretch>
            <a:fillRect/>
          </a:stretch>
        </p:blipFill>
        <p:spPr>
          <a:xfrm>
            <a:off x="7747261" y="2992904"/>
            <a:ext cx="3086553" cy="3074458"/>
          </a:xfrm>
          <a:prstGeom prst="rect">
            <a:avLst/>
          </a:prstGeom>
        </p:spPr>
      </p:pic>
      <p:pic>
        <p:nvPicPr>
          <p:cNvPr id="7" name="Picture 7" descr="A picture containing toilet, dirty&#10;&#10;Description automatically generated">
            <a:extLst>
              <a:ext uri="{FF2B5EF4-FFF2-40B4-BE49-F238E27FC236}">
                <a16:creationId xmlns:a16="http://schemas.microsoft.com/office/drawing/2014/main" id="{6F8C777A-FF25-4CD4-BEBD-D14099C9FAF2}"/>
              </a:ext>
            </a:extLst>
          </p:cNvPr>
          <p:cNvPicPr>
            <a:picLocks noChangeAspect="1"/>
          </p:cNvPicPr>
          <p:nvPr/>
        </p:nvPicPr>
        <p:blipFill>
          <a:blip r:embed="rId4"/>
          <a:stretch>
            <a:fillRect/>
          </a:stretch>
        </p:blipFill>
        <p:spPr>
          <a:xfrm>
            <a:off x="903218" y="2440709"/>
            <a:ext cx="2143125" cy="2143125"/>
          </a:xfrm>
          <a:prstGeom prst="rect">
            <a:avLst/>
          </a:prstGeom>
        </p:spPr>
      </p:pic>
      <p:sp>
        <p:nvSpPr>
          <p:cNvPr id="9" name="TextBox 8">
            <a:extLst>
              <a:ext uri="{FF2B5EF4-FFF2-40B4-BE49-F238E27FC236}">
                <a16:creationId xmlns:a16="http://schemas.microsoft.com/office/drawing/2014/main" id="{BF09868A-4AC1-4488-9E83-1373A3FCF2C6}"/>
              </a:ext>
            </a:extLst>
          </p:cNvPr>
          <p:cNvSpPr txBox="1"/>
          <p:nvPr/>
        </p:nvSpPr>
        <p:spPr>
          <a:xfrm>
            <a:off x="891198" y="4710967"/>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Grab bars </a:t>
            </a:r>
            <a:endParaRPr lang="en-US" dirty="0"/>
          </a:p>
        </p:txBody>
      </p:sp>
      <p:sp>
        <p:nvSpPr>
          <p:cNvPr id="10" name="TextBox 9">
            <a:extLst>
              <a:ext uri="{FF2B5EF4-FFF2-40B4-BE49-F238E27FC236}">
                <a16:creationId xmlns:a16="http://schemas.microsoft.com/office/drawing/2014/main" id="{6502DC12-9265-4251-8992-17FB8A04F53F}"/>
              </a:ext>
            </a:extLst>
          </p:cNvPr>
          <p:cNvSpPr txBox="1"/>
          <p:nvPr/>
        </p:nvSpPr>
        <p:spPr>
          <a:xfrm>
            <a:off x="7559920" y="6143381"/>
            <a:ext cx="44821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Flip up Grab Bars</a:t>
            </a:r>
          </a:p>
        </p:txBody>
      </p:sp>
      <p:pic>
        <p:nvPicPr>
          <p:cNvPr id="3" name="Picture 10" descr="Text&#10;&#10;Description automatically generated">
            <a:extLst>
              <a:ext uri="{FF2B5EF4-FFF2-40B4-BE49-F238E27FC236}">
                <a16:creationId xmlns:a16="http://schemas.microsoft.com/office/drawing/2014/main" id="{E1873EAE-0BCD-4E65-B876-975DE7E537DE}"/>
              </a:ext>
            </a:extLst>
          </p:cNvPr>
          <p:cNvPicPr>
            <a:picLocks noChangeAspect="1"/>
          </p:cNvPicPr>
          <p:nvPr/>
        </p:nvPicPr>
        <p:blipFill>
          <a:blip r:embed="rId5"/>
          <a:stretch>
            <a:fillRect/>
          </a:stretch>
        </p:blipFill>
        <p:spPr>
          <a:xfrm>
            <a:off x="4874491" y="256310"/>
            <a:ext cx="3332018" cy="3332018"/>
          </a:xfrm>
          <a:prstGeom prst="rect">
            <a:avLst/>
          </a:prstGeom>
        </p:spPr>
      </p:pic>
      <p:sp>
        <p:nvSpPr>
          <p:cNvPr id="11" name="TextBox 1">
            <a:extLst>
              <a:ext uri="{FF2B5EF4-FFF2-40B4-BE49-F238E27FC236}">
                <a16:creationId xmlns:a16="http://schemas.microsoft.com/office/drawing/2014/main" id="{7DD4BC06-A990-4AAF-9F67-86EA8ACE853E}"/>
              </a:ext>
            </a:extLst>
          </p:cNvPr>
          <p:cNvSpPr txBox="1"/>
          <p:nvPr/>
        </p:nvSpPr>
        <p:spPr>
          <a:xfrm>
            <a:off x="8433498" y="1634879"/>
            <a:ext cx="456111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Grip Strips</a:t>
            </a:r>
            <a:endParaRPr lang="en-US" dirty="0"/>
          </a:p>
        </p:txBody>
      </p:sp>
    </p:spTree>
    <p:extLst>
      <p:ext uri="{BB962C8B-B14F-4D97-AF65-F5344CB8AC3E}">
        <p14:creationId xmlns:p14="http://schemas.microsoft.com/office/powerpoint/2010/main" val="1985914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BAAC-638D-4784-9669-E1DC1118993C}"/>
              </a:ext>
            </a:extLst>
          </p:cNvPr>
          <p:cNvSpPr>
            <a:spLocks noGrp="1"/>
          </p:cNvSpPr>
          <p:nvPr>
            <p:ph type="title"/>
          </p:nvPr>
        </p:nvSpPr>
        <p:spPr>
          <a:xfrm>
            <a:off x="3575104" y="2557544"/>
            <a:ext cx="9404723" cy="1400530"/>
          </a:xfrm>
        </p:spPr>
        <p:txBody>
          <a:bodyPr/>
          <a:lstStyle/>
          <a:p>
            <a:r>
              <a:rPr lang="en-US" sz="6600" b="1" dirty="0"/>
              <a:t>Resources</a:t>
            </a:r>
          </a:p>
        </p:txBody>
      </p:sp>
    </p:spTree>
    <p:extLst>
      <p:ext uri="{BB962C8B-B14F-4D97-AF65-F5344CB8AC3E}">
        <p14:creationId xmlns:p14="http://schemas.microsoft.com/office/powerpoint/2010/main" val="1931242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4A0F-51ED-4813-8EEF-CB66B6064A4F}"/>
              </a:ext>
            </a:extLst>
          </p:cNvPr>
          <p:cNvSpPr>
            <a:spLocks noGrp="1"/>
          </p:cNvSpPr>
          <p:nvPr>
            <p:ph type="title"/>
          </p:nvPr>
        </p:nvSpPr>
        <p:spPr/>
        <p:txBody>
          <a:bodyPr/>
          <a:lstStyle/>
          <a:p>
            <a:r>
              <a:rPr lang="en-US" b="1" dirty="0"/>
              <a:t>Resources </a:t>
            </a:r>
          </a:p>
        </p:txBody>
      </p:sp>
      <p:sp>
        <p:nvSpPr>
          <p:cNvPr id="3" name="Content Placeholder 2">
            <a:extLst>
              <a:ext uri="{FF2B5EF4-FFF2-40B4-BE49-F238E27FC236}">
                <a16:creationId xmlns:a16="http://schemas.microsoft.com/office/drawing/2014/main" id="{12096ADC-D25B-4603-9869-4E80EF083436}"/>
              </a:ext>
            </a:extLst>
          </p:cNvPr>
          <p:cNvSpPr>
            <a:spLocks noGrp="1"/>
          </p:cNvSpPr>
          <p:nvPr>
            <p:ph idx="1"/>
          </p:nvPr>
        </p:nvSpPr>
        <p:spPr>
          <a:xfrm>
            <a:off x="332430" y="1514722"/>
            <a:ext cx="11433252" cy="4543621"/>
          </a:xfrm>
        </p:spPr>
        <p:txBody>
          <a:bodyPr vert="horz" lIns="91440" tIns="45720" rIns="91440" bIns="45720" rtlCol="0" anchor="t">
            <a:normAutofit fontScale="92500" lnSpcReduction="10000"/>
          </a:bodyPr>
          <a:lstStyle/>
          <a:p>
            <a:r>
              <a:rPr lang="en-US" sz="2800" dirty="0"/>
              <a:t>YouTube</a:t>
            </a:r>
            <a:r>
              <a:rPr lang="en-US" sz="2800" b="1" dirty="0"/>
              <a:t> "Little Steps, Big Gains"</a:t>
            </a:r>
          </a:p>
          <a:p>
            <a:pPr marL="0" indent="0">
              <a:buClr>
                <a:srgbClr val="EF53A5"/>
              </a:buClr>
              <a:buNone/>
            </a:pPr>
            <a:endParaRPr lang="en-US" sz="2800" b="1" dirty="0"/>
          </a:p>
          <a:p>
            <a:pPr lvl="1">
              <a:lnSpc>
                <a:spcPct val="150000"/>
              </a:lnSpc>
              <a:buClr>
                <a:srgbClr val="8AD0D6"/>
              </a:buClr>
            </a:pPr>
            <a:r>
              <a:rPr lang="en-US" sz="2800" dirty="0"/>
              <a:t>30-Day Sitting Tai-Chi Inspired Standing Balance Challenge</a:t>
            </a:r>
          </a:p>
          <a:p>
            <a:pPr lvl="1">
              <a:lnSpc>
                <a:spcPct val="150000"/>
              </a:lnSpc>
              <a:buClr>
                <a:srgbClr val="8AD0D6"/>
              </a:buClr>
            </a:pPr>
            <a:r>
              <a:rPr lang="en-US" sz="2800" dirty="0">
                <a:ea typeface="+mj-lt"/>
                <a:cs typeface="+mj-lt"/>
              </a:rPr>
              <a:t>30-Day Standing Tai-Chi Inspired Standing Balance Challenge</a:t>
            </a:r>
            <a:endParaRPr lang="en-US" sz="2800" dirty="0"/>
          </a:p>
          <a:p>
            <a:pPr lvl="1">
              <a:lnSpc>
                <a:spcPct val="150000"/>
              </a:lnSpc>
              <a:buClr>
                <a:srgbClr val="8AD0D6"/>
              </a:buClr>
            </a:pPr>
            <a:r>
              <a:rPr lang="en-US" sz="2800" dirty="0">
                <a:ea typeface="+mj-lt"/>
                <a:cs typeface="+mj-lt"/>
              </a:rPr>
              <a:t>30-Day Combination Band and Balance Challenge</a:t>
            </a:r>
          </a:p>
          <a:p>
            <a:pPr lvl="1">
              <a:lnSpc>
                <a:spcPct val="150000"/>
              </a:lnSpc>
              <a:buClr>
                <a:srgbClr val="8AD0D6"/>
              </a:buClr>
            </a:pPr>
            <a:r>
              <a:rPr lang="en-US" sz="2800" dirty="0">
                <a:ea typeface="+mj-lt"/>
                <a:cs typeface="+mj-lt"/>
              </a:rPr>
              <a:t>30-Day Sitting Balance with a Broom Challenge</a:t>
            </a:r>
            <a:endParaRPr lang="en-US" sz="2800" dirty="0"/>
          </a:p>
          <a:p>
            <a:pPr lvl="1">
              <a:lnSpc>
                <a:spcPct val="150000"/>
              </a:lnSpc>
              <a:buClr>
                <a:srgbClr val="8AD0D6"/>
              </a:buClr>
            </a:pPr>
            <a:r>
              <a:rPr lang="en-US" sz="2800" dirty="0">
                <a:ea typeface="+mj-lt"/>
                <a:cs typeface="+mj-lt"/>
              </a:rPr>
              <a:t>30-Day Static Standing Balance Challenge</a:t>
            </a:r>
            <a:endParaRPr lang="en-US" sz="2800" dirty="0"/>
          </a:p>
          <a:p>
            <a:pPr lvl="1">
              <a:buClr>
                <a:srgbClr val="8AD0D6"/>
              </a:buClr>
            </a:pPr>
            <a:endParaRPr lang="en-US"/>
          </a:p>
          <a:p>
            <a:pPr lvl="1">
              <a:buClr>
                <a:srgbClr val="8AD0D6"/>
              </a:buClr>
            </a:pPr>
            <a:endParaRPr lang="en-US" sz="2800" dirty="0"/>
          </a:p>
          <a:p>
            <a:pPr marL="457200" lvl="1" indent="0">
              <a:buClr>
                <a:srgbClr val="8AD0D6"/>
              </a:buClr>
              <a:buNone/>
            </a:pPr>
            <a:endParaRPr lang="en-US" dirty="0"/>
          </a:p>
          <a:p>
            <a:pPr lvl="1">
              <a:buClr>
                <a:srgbClr val="8AD0D6"/>
              </a:buClr>
            </a:pPr>
            <a:endParaRPr lang="en-US" dirty="0"/>
          </a:p>
        </p:txBody>
      </p:sp>
    </p:spTree>
    <p:extLst>
      <p:ext uri="{BB962C8B-B14F-4D97-AF65-F5344CB8AC3E}">
        <p14:creationId xmlns:p14="http://schemas.microsoft.com/office/powerpoint/2010/main" val="2663387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4A0F-51ED-4813-8EEF-CB66B6064A4F}"/>
              </a:ext>
            </a:extLst>
          </p:cNvPr>
          <p:cNvSpPr>
            <a:spLocks noGrp="1"/>
          </p:cNvSpPr>
          <p:nvPr>
            <p:ph type="title"/>
          </p:nvPr>
        </p:nvSpPr>
        <p:spPr/>
        <p:txBody>
          <a:bodyPr/>
          <a:lstStyle/>
          <a:p>
            <a:r>
              <a:rPr lang="en-US" b="1" dirty="0"/>
              <a:t>Resources </a:t>
            </a:r>
          </a:p>
        </p:txBody>
      </p:sp>
      <p:sp>
        <p:nvSpPr>
          <p:cNvPr id="3" name="Content Placeholder 2">
            <a:extLst>
              <a:ext uri="{FF2B5EF4-FFF2-40B4-BE49-F238E27FC236}">
                <a16:creationId xmlns:a16="http://schemas.microsoft.com/office/drawing/2014/main" id="{12096ADC-D25B-4603-9869-4E80EF083436}"/>
              </a:ext>
            </a:extLst>
          </p:cNvPr>
          <p:cNvSpPr>
            <a:spLocks noGrp="1"/>
          </p:cNvSpPr>
          <p:nvPr>
            <p:ph idx="1"/>
          </p:nvPr>
        </p:nvSpPr>
        <p:spPr>
          <a:xfrm>
            <a:off x="303123" y="1573338"/>
            <a:ext cx="11433252" cy="5286082"/>
          </a:xfrm>
        </p:spPr>
        <p:txBody>
          <a:bodyPr vert="horz" lIns="91440" tIns="45720" rIns="91440" bIns="45720" rtlCol="0" anchor="t">
            <a:normAutofit fontScale="77500" lnSpcReduction="20000"/>
          </a:bodyPr>
          <a:lstStyle/>
          <a:p>
            <a:pPr>
              <a:buClr>
                <a:srgbClr val="EF53A5"/>
              </a:buClr>
            </a:pPr>
            <a:r>
              <a:rPr lang="en-US" sz="2800" dirty="0">
                <a:ea typeface="+mj-lt"/>
                <a:cs typeface="+mj-lt"/>
              </a:rPr>
              <a:t>YouTube</a:t>
            </a:r>
            <a:r>
              <a:rPr lang="en-US" sz="2800" b="1" dirty="0">
                <a:ea typeface="+mj-lt"/>
                <a:cs typeface="+mj-lt"/>
              </a:rPr>
              <a:t> "Little Steps, Big Gains"</a:t>
            </a:r>
            <a:endParaRPr lang="en-US" sz="2800" dirty="0">
              <a:ea typeface="+mj-lt"/>
              <a:cs typeface="+mj-lt"/>
            </a:endParaRPr>
          </a:p>
          <a:p>
            <a:pPr>
              <a:buClr>
                <a:srgbClr val="EF53A5"/>
              </a:buClr>
            </a:pPr>
            <a:endParaRPr lang="en-US" sz="2800" dirty="0">
              <a:ea typeface="+mj-lt"/>
              <a:cs typeface="+mj-lt"/>
            </a:endParaRPr>
          </a:p>
          <a:p>
            <a:pPr lvl="1">
              <a:lnSpc>
                <a:spcPct val="150000"/>
              </a:lnSpc>
              <a:buClr>
                <a:srgbClr val="EF53A5"/>
              </a:buClr>
            </a:pPr>
            <a:r>
              <a:rPr lang="en-US" sz="2800" dirty="0">
                <a:ea typeface="+mj-lt"/>
                <a:cs typeface="+mj-lt"/>
              </a:rPr>
              <a:t>"Let's Talk Balance" </a:t>
            </a:r>
          </a:p>
          <a:p>
            <a:pPr lvl="1">
              <a:lnSpc>
                <a:spcPct val="150000"/>
              </a:lnSpc>
              <a:buClr>
                <a:srgbClr val="EF53A5"/>
              </a:buClr>
            </a:pPr>
            <a:r>
              <a:rPr lang="en-US" sz="2800" dirty="0">
                <a:ea typeface="+mj-lt"/>
                <a:cs typeface="+mj-lt"/>
              </a:rPr>
              <a:t>"Let's Talk Posture for Mobility and Balance"</a:t>
            </a:r>
          </a:p>
          <a:p>
            <a:pPr lvl="1">
              <a:lnSpc>
                <a:spcPct val="150000"/>
              </a:lnSpc>
              <a:buClr>
                <a:srgbClr val="EF53A5"/>
              </a:buClr>
            </a:pPr>
            <a:r>
              <a:rPr lang="en-US" sz="2800" dirty="0">
                <a:ea typeface="+mj-lt"/>
                <a:cs typeface="+mj-lt"/>
              </a:rPr>
              <a:t>"Balance for Life- Balance Strategies" </a:t>
            </a:r>
          </a:p>
          <a:p>
            <a:pPr lvl="1">
              <a:lnSpc>
                <a:spcPct val="150000"/>
              </a:lnSpc>
              <a:buClr>
                <a:srgbClr val="EF53A5"/>
              </a:buClr>
            </a:pPr>
            <a:r>
              <a:rPr lang="en-US" sz="2800" dirty="0">
                <a:ea typeface="+mj-lt"/>
                <a:cs typeface="+mj-lt"/>
              </a:rPr>
              <a:t>"Balance for Life- The Role of the Sensory Systems in Maintaining Balance"</a:t>
            </a:r>
          </a:p>
          <a:p>
            <a:pPr lvl="1">
              <a:lnSpc>
                <a:spcPct val="150000"/>
              </a:lnSpc>
              <a:buClr>
                <a:srgbClr val="EF53A5"/>
              </a:buClr>
            </a:pPr>
            <a:r>
              <a:rPr lang="en-US" sz="2800" dirty="0">
                <a:ea typeface="+mj-lt"/>
                <a:cs typeface="+mj-lt"/>
              </a:rPr>
              <a:t>"Balance for Life- The Role of the Somatosensory System"</a:t>
            </a:r>
          </a:p>
          <a:p>
            <a:pPr lvl="1">
              <a:lnSpc>
                <a:spcPct val="150000"/>
              </a:lnSpc>
              <a:buClr>
                <a:srgbClr val="EF53A5"/>
              </a:buClr>
            </a:pPr>
            <a:r>
              <a:rPr lang="en-US" sz="2800" dirty="0">
                <a:ea typeface="+mj-lt"/>
                <a:cs typeface="+mj-lt"/>
              </a:rPr>
              <a:t>"Balance for Life- The Role of the Vestibular System in Balance" </a:t>
            </a:r>
          </a:p>
          <a:p>
            <a:pPr lvl="1">
              <a:lnSpc>
                <a:spcPct val="150000"/>
              </a:lnSpc>
              <a:buClr>
                <a:srgbClr val="EF53A5"/>
              </a:buClr>
            </a:pPr>
            <a:r>
              <a:rPr lang="en-US" sz="2800" dirty="0">
                <a:ea typeface="+mj-lt"/>
                <a:cs typeface="+mj-lt"/>
              </a:rPr>
              <a:t>"Balance for Life- The Role of the Vestibular System in Cerebellar Ataxia" </a:t>
            </a:r>
          </a:p>
          <a:p>
            <a:pPr>
              <a:buClr>
                <a:srgbClr val="EF53A5"/>
              </a:buClr>
            </a:pPr>
            <a:endParaRPr lang="en-US" sz="2800" b="1" dirty="0"/>
          </a:p>
          <a:p>
            <a:pPr lvl="1">
              <a:buClr>
                <a:srgbClr val="8AD0D6"/>
              </a:buClr>
            </a:pPr>
            <a:endParaRPr lang="en-US"/>
          </a:p>
          <a:p>
            <a:pPr lvl="1">
              <a:buClr>
                <a:srgbClr val="8AD0D6"/>
              </a:buClr>
            </a:pPr>
            <a:endParaRPr lang="en-US" sz="2800" dirty="0"/>
          </a:p>
          <a:p>
            <a:pPr marL="457200" lvl="1" indent="0">
              <a:buClr>
                <a:srgbClr val="8AD0D6"/>
              </a:buClr>
              <a:buNone/>
            </a:pPr>
            <a:endParaRPr lang="en-US" dirty="0"/>
          </a:p>
          <a:p>
            <a:pPr lvl="1">
              <a:buClr>
                <a:srgbClr val="8AD0D6"/>
              </a:buClr>
            </a:pPr>
            <a:endParaRPr lang="en-US" dirty="0"/>
          </a:p>
        </p:txBody>
      </p:sp>
    </p:spTree>
    <p:extLst>
      <p:ext uri="{BB962C8B-B14F-4D97-AF65-F5344CB8AC3E}">
        <p14:creationId xmlns:p14="http://schemas.microsoft.com/office/powerpoint/2010/main" val="122273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4A0F-51ED-4813-8EEF-CB66B6064A4F}"/>
              </a:ext>
            </a:extLst>
          </p:cNvPr>
          <p:cNvSpPr>
            <a:spLocks noGrp="1"/>
          </p:cNvSpPr>
          <p:nvPr>
            <p:ph type="title"/>
          </p:nvPr>
        </p:nvSpPr>
        <p:spPr/>
        <p:txBody>
          <a:bodyPr/>
          <a:lstStyle/>
          <a:p>
            <a:r>
              <a:rPr lang="en-US" b="1" dirty="0"/>
              <a:t>Resources </a:t>
            </a:r>
          </a:p>
        </p:txBody>
      </p:sp>
      <p:sp>
        <p:nvSpPr>
          <p:cNvPr id="3" name="Content Placeholder 2">
            <a:extLst>
              <a:ext uri="{FF2B5EF4-FFF2-40B4-BE49-F238E27FC236}">
                <a16:creationId xmlns:a16="http://schemas.microsoft.com/office/drawing/2014/main" id="{12096ADC-D25B-4603-9869-4E80EF083436}"/>
              </a:ext>
            </a:extLst>
          </p:cNvPr>
          <p:cNvSpPr>
            <a:spLocks noGrp="1"/>
          </p:cNvSpPr>
          <p:nvPr>
            <p:ph idx="1"/>
          </p:nvPr>
        </p:nvSpPr>
        <p:spPr>
          <a:xfrm>
            <a:off x="600271" y="1514722"/>
            <a:ext cx="10981425" cy="4902640"/>
          </a:xfrm>
        </p:spPr>
        <p:txBody>
          <a:bodyPr vert="horz" lIns="91440" tIns="45720" rIns="91440" bIns="45720" rtlCol="0" anchor="t">
            <a:normAutofit lnSpcReduction="10000"/>
          </a:bodyPr>
          <a:lstStyle/>
          <a:p>
            <a:r>
              <a:rPr lang="en-US" sz="2800" dirty="0"/>
              <a:t>YouTube</a:t>
            </a:r>
            <a:r>
              <a:rPr lang="en-US" sz="2800" b="1" dirty="0"/>
              <a:t> "Little Steps, Big Gains"</a:t>
            </a:r>
          </a:p>
          <a:p>
            <a:pPr lvl="1">
              <a:lnSpc>
                <a:spcPct val="150000"/>
              </a:lnSpc>
              <a:buClr>
                <a:srgbClr val="8AD0D6"/>
              </a:buClr>
            </a:pPr>
            <a:r>
              <a:rPr lang="en-US" sz="2800" dirty="0"/>
              <a:t>"Intensive Coordinative Training for Ataxia" </a:t>
            </a:r>
          </a:p>
          <a:p>
            <a:pPr lvl="1">
              <a:lnSpc>
                <a:spcPct val="150000"/>
              </a:lnSpc>
              <a:buClr>
                <a:srgbClr val="8AD0D6"/>
              </a:buClr>
            </a:pPr>
            <a:r>
              <a:rPr lang="en-US" sz="2800" dirty="0"/>
              <a:t>"Ataxia- what we need to know and who we need to listen to" </a:t>
            </a:r>
            <a:endParaRPr lang="en-US" dirty="0"/>
          </a:p>
          <a:p>
            <a:pPr lvl="1">
              <a:lnSpc>
                <a:spcPct val="150000"/>
              </a:lnSpc>
              <a:buClr>
                <a:srgbClr val="8AD0D6"/>
              </a:buClr>
            </a:pPr>
            <a:r>
              <a:rPr lang="en-US" sz="2800" dirty="0"/>
              <a:t>"Let's Talk Urinary Incontinence"</a:t>
            </a:r>
          </a:p>
          <a:p>
            <a:pPr lvl="1">
              <a:lnSpc>
                <a:spcPct val="150000"/>
              </a:lnSpc>
              <a:buClr>
                <a:srgbClr val="8AD0D6"/>
              </a:buClr>
            </a:pPr>
            <a:r>
              <a:rPr lang="en-US" sz="2800" dirty="0"/>
              <a:t>"Let's Talk Bowel Incontinence" </a:t>
            </a:r>
          </a:p>
          <a:p>
            <a:pPr lvl="1">
              <a:lnSpc>
                <a:spcPct val="150000"/>
              </a:lnSpc>
              <a:buClr>
                <a:srgbClr val="8AD0D6"/>
              </a:buClr>
            </a:pPr>
            <a:r>
              <a:rPr lang="en-US" sz="2800" dirty="0"/>
              <a:t>"Let's Talk Ataxia" </a:t>
            </a:r>
          </a:p>
          <a:p>
            <a:pPr lvl="1">
              <a:buClr>
                <a:srgbClr val="8AD0D6"/>
              </a:buClr>
            </a:pPr>
            <a:endParaRPr lang="en-US" sz="2800" dirty="0"/>
          </a:p>
          <a:p>
            <a:pPr marL="457200" lvl="1" indent="0">
              <a:buClr>
                <a:srgbClr val="8AD0D6"/>
              </a:buClr>
              <a:buNone/>
            </a:pPr>
            <a:endParaRPr lang="en-US" dirty="0"/>
          </a:p>
          <a:p>
            <a:pPr lvl="1">
              <a:buClr>
                <a:srgbClr val="8AD0D6"/>
              </a:buClr>
            </a:pPr>
            <a:endParaRPr lang="en-US" dirty="0"/>
          </a:p>
        </p:txBody>
      </p:sp>
    </p:spTree>
    <p:extLst>
      <p:ext uri="{BB962C8B-B14F-4D97-AF65-F5344CB8AC3E}">
        <p14:creationId xmlns:p14="http://schemas.microsoft.com/office/powerpoint/2010/main" val="3043435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4A0F-51ED-4813-8EEF-CB66B6064A4F}"/>
              </a:ext>
            </a:extLst>
          </p:cNvPr>
          <p:cNvSpPr>
            <a:spLocks noGrp="1"/>
          </p:cNvSpPr>
          <p:nvPr>
            <p:ph type="title"/>
          </p:nvPr>
        </p:nvSpPr>
        <p:spPr>
          <a:xfrm>
            <a:off x="607034" y="179180"/>
            <a:ext cx="9404723" cy="1400530"/>
          </a:xfrm>
        </p:spPr>
        <p:txBody>
          <a:bodyPr/>
          <a:lstStyle/>
          <a:p>
            <a:r>
              <a:rPr lang="en-US" b="1" dirty="0"/>
              <a:t>Resources </a:t>
            </a:r>
          </a:p>
        </p:txBody>
      </p:sp>
      <p:sp>
        <p:nvSpPr>
          <p:cNvPr id="3" name="Content Placeholder 2">
            <a:extLst>
              <a:ext uri="{FF2B5EF4-FFF2-40B4-BE49-F238E27FC236}">
                <a16:creationId xmlns:a16="http://schemas.microsoft.com/office/drawing/2014/main" id="{12096ADC-D25B-4603-9869-4E80EF083436}"/>
              </a:ext>
            </a:extLst>
          </p:cNvPr>
          <p:cNvSpPr>
            <a:spLocks noGrp="1"/>
          </p:cNvSpPr>
          <p:nvPr>
            <p:ph idx="1"/>
          </p:nvPr>
        </p:nvSpPr>
        <p:spPr>
          <a:xfrm>
            <a:off x="232074" y="943666"/>
            <a:ext cx="11486539" cy="4830481"/>
          </a:xfrm>
        </p:spPr>
        <p:txBody>
          <a:bodyPr vert="horz" lIns="91440" tIns="45720" rIns="91440" bIns="45720" rtlCol="0" anchor="t">
            <a:noAutofit/>
          </a:bodyPr>
          <a:lstStyle/>
          <a:p>
            <a:r>
              <a:rPr lang="en-US" sz="2800" dirty="0"/>
              <a:t>YouTube</a:t>
            </a:r>
            <a:r>
              <a:rPr lang="en-US" sz="2800" b="1" dirty="0"/>
              <a:t> "Little Steps, Big Gains"</a:t>
            </a:r>
          </a:p>
          <a:p>
            <a:pPr lvl="1">
              <a:buClr>
                <a:srgbClr val="8AD0D6"/>
              </a:buClr>
            </a:pPr>
            <a:r>
              <a:rPr lang="en-US" sz="2800" dirty="0"/>
              <a:t>"Tips for Tremors in Life"</a:t>
            </a:r>
          </a:p>
          <a:p>
            <a:pPr lvl="1">
              <a:buClr>
                <a:srgbClr val="8AD0D6"/>
              </a:buClr>
            </a:pPr>
            <a:r>
              <a:rPr lang="en-US" sz="2800" dirty="0"/>
              <a:t>"Tips for Tremors with Eating" </a:t>
            </a:r>
          </a:p>
          <a:p>
            <a:pPr lvl="1">
              <a:buClr>
                <a:srgbClr val="8AD0D6"/>
              </a:buClr>
            </a:pPr>
            <a:r>
              <a:rPr lang="en-US" sz="2800" dirty="0"/>
              <a:t>"Tips for Compression Stocking, Socks, and Shoes"</a:t>
            </a:r>
          </a:p>
          <a:p>
            <a:pPr lvl="1">
              <a:buClr>
                <a:srgbClr val="8AD0D6"/>
              </a:buClr>
            </a:pPr>
            <a:r>
              <a:rPr lang="en-US" sz="2800" dirty="0"/>
              <a:t>"How to make a Pant Clip using Chip Clips" </a:t>
            </a:r>
          </a:p>
          <a:p>
            <a:pPr lvl="1">
              <a:buClr>
                <a:srgbClr val="8AD0D6"/>
              </a:buClr>
            </a:pPr>
            <a:r>
              <a:rPr lang="en-US" sz="2800" dirty="0"/>
              <a:t>"How to use a Foot Funnel Shoe Assist"</a:t>
            </a:r>
          </a:p>
          <a:p>
            <a:pPr lvl="1">
              <a:buClr>
                <a:srgbClr val="8AD0D6"/>
              </a:buClr>
            </a:pPr>
            <a:r>
              <a:rPr lang="en-US" sz="2800" dirty="0"/>
              <a:t>"Compression Stockings- The Inside Out and Scoop Methods"</a:t>
            </a:r>
          </a:p>
          <a:p>
            <a:pPr lvl="1">
              <a:buClr>
                <a:srgbClr val="8AD0D6"/>
              </a:buClr>
            </a:pPr>
            <a:r>
              <a:rPr lang="en-US" sz="2800" dirty="0"/>
              <a:t>"Navigate Shower Thresholds. The Double Shower Chair Method" </a:t>
            </a:r>
          </a:p>
          <a:p>
            <a:pPr lvl="1">
              <a:buClr>
                <a:srgbClr val="8AD0D6"/>
              </a:buClr>
            </a:pPr>
            <a:r>
              <a:rPr lang="en-US" sz="2800" dirty="0">
                <a:ea typeface="+mj-lt"/>
                <a:cs typeface="+mj-lt"/>
              </a:rPr>
              <a:t>Marked 4 Glory YouTube- Season 1, Episode 18- Elizabeth Foss</a:t>
            </a:r>
            <a:endParaRPr lang="en-US" sz="2800" dirty="0"/>
          </a:p>
          <a:p>
            <a:pPr marL="457200" lvl="1" indent="0">
              <a:buClr>
                <a:srgbClr val="8AD0D6"/>
              </a:buClr>
              <a:buNone/>
            </a:pPr>
            <a:endParaRPr lang="en-US" dirty="0"/>
          </a:p>
          <a:p>
            <a:pPr lvl="1">
              <a:buClr>
                <a:srgbClr val="8AD0D6"/>
              </a:buClr>
            </a:pPr>
            <a:endParaRPr lang="en-US" dirty="0"/>
          </a:p>
        </p:txBody>
      </p:sp>
    </p:spTree>
    <p:extLst>
      <p:ext uri="{BB962C8B-B14F-4D97-AF65-F5344CB8AC3E}">
        <p14:creationId xmlns:p14="http://schemas.microsoft.com/office/powerpoint/2010/main" val="1043056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BAAC-638D-4784-9669-E1DC1118993C}"/>
              </a:ext>
            </a:extLst>
          </p:cNvPr>
          <p:cNvSpPr>
            <a:spLocks noGrp="1"/>
          </p:cNvSpPr>
          <p:nvPr>
            <p:ph type="title"/>
          </p:nvPr>
        </p:nvSpPr>
        <p:spPr>
          <a:xfrm>
            <a:off x="3047566" y="2196082"/>
            <a:ext cx="9404723" cy="1400530"/>
          </a:xfrm>
        </p:spPr>
        <p:txBody>
          <a:bodyPr/>
          <a:lstStyle/>
          <a:p>
            <a:r>
              <a:rPr lang="en-US" sz="6600" b="1" dirty="0"/>
              <a:t>The Evidence</a:t>
            </a:r>
          </a:p>
        </p:txBody>
      </p:sp>
    </p:spTree>
    <p:extLst>
      <p:ext uri="{BB962C8B-B14F-4D97-AF65-F5344CB8AC3E}">
        <p14:creationId xmlns:p14="http://schemas.microsoft.com/office/powerpoint/2010/main" val="1399086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a:xfrm>
            <a:off x="646111" y="452718"/>
            <a:ext cx="10974904" cy="788621"/>
          </a:xfrm>
        </p:spPr>
        <p:txBody>
          <a:bodyPr/>
          <a:lstStyle/>
          <a:p>
            <a:r>
              <a:rPr lang="en-US" sz="3600" dirty="0">
                <a:ea typeface="+mj-lt"/>
                <a:cs typeface="+mj-lt"/>
              </a:rPr>
              <a:t>Exercise and Progressive Degenerative Ataxias </a:t>
            </a:r>
            <a:endParaRPr lang="en-US" sz="3600" dirty="0"/>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491402" y="1297845"/>
            <a:ext cx="11129291" cy="4985190"/>
          </a:xfrm>
        </p:spPr>
        <p:txBody>
          <a:bodyPr vert="horz" lIns="91440" tIns="45720" rIns="91440" bIns="45720" rtlCol="0" anchor="t">
            <a:normAutofit fontScale="92500" lnSpcReduction="10000"/>
          </a:bodyPr>
          <a:lstStyle/>
          <a:p>
            <a:pPr>
              <a:buClr>
                <a:srgbClr val="EF53A5"/>
              </a:buClr>
            </a:pPr>
            <a:r>
              <a:rPr lang="en-US" sz="3200" b="1" dirty="0">
                <a:ea typeface="+mj-lt"/>
                <a:cs typeface="+mj-lt"/>
              </a:rPr>
              <a:t>"Long-term effects of coordinative training in degenerative cerebellar disease"</a:t>
            </a:r>
            <a:endParaRPr lang="en-US" sz="3200">
              <a:ea typeface="+mj-lt"/>
              <a:cs typeface="+mj-lt"/>
            </a:endParaRPr>
          </a:p>
          <a:p>
            <a:pPr lvl="1">
              <a:buClr>
                <a:srgbClr val="EF53A5"/>
              </a:buClr>
            </a:pPr>
            <a:r>
              <a:rPr lang="en-US" dirty="0">
                <a:ea typeface="+mj-lt"/>
                <a:cs typeface="+mj-lt"/>
              </a:rPr>
              <a:t>Ilg W, </a:t>
            </a:r>
            <a:r>
              <a:rPr lang="en-US" dirty="0" err="1">
                <a:ea typeface="+mj-lt"/>
                <a:cs typeface="+mj-lt"/>
              </a:rPr>
              <a:t>Brötz</a:t>
            </a:r>
            <a:r>
              <a:rPr lang="en-US" dirty="0">
                <a:ea typeface="+mj-lt"/>
                <a:cs typeface="+mj-lt"/>
              </a:rPr>
              <a:t> D, Burkard S, Giese MA, </a:t>
            </a:r>
            <a:r>
              <a:rPr lang="en-US" dirty="0" err="1">
                <a:ea typeface="+mj-lt"/>
                <a:cs typeface="+mj-lt"/>
              </a:rPr>
              <a:t>Schöls</a:t>
            </a:r>
            <a:r>
              <a:rPr lang="en-US" dirty="0">
                <a:ea typeface="+mj-lt"/>
                <a:cs typeface="+mj-lt"/>
              </a:rPr>
              <a:t> L, </a:t>
            </a:r>
            <a:r>
              <a:rPr lang="en-US" dirty="0" err="1">
                <a:ea typeface="+mj-lt"/>
                <a:cs typeface="+mj-lt"/>
              </a:rPr>
              <a:t>Synofzik</a:t>
            </a:r>
            <a:r>
              <a:rPr lang="en-US" dirty="0">
                <a:ea typeface="+mj-lt"/>
                <a:cs typeface="+mj-lt"/>
              </a:rPr>
              <a:t> M. Long-term effects of coordinative training in degenerative cerebellar disease. Mov </a:t>
            </a:r>
            <a:r>
              <a:rPr lang="en-US" dirty="0" err="1">
                <a:ea typeface="+mj-lt"/>
                <a:cs typeface="+mj-lt"/>
              </a:rPr>
              <a:t>Disord</a:t>
            </a:r>
            <a:r>
              <a:rPr lang="en-US" dirty="0">
                <a:ea typeface="+mj-lt"/>
                <a:cs typeface="+mj-lt"/>
              </a:rPr>
              <a:t>. 2010 Oct 15;25(13):2239-46. </a:t>
            </a:r>
            <a:r>
              <a:rPr lang="en-US" dirty="0" err="1">
                <a:ea typeface="+mj-lt"/>
                <a:cs typeface="+mj-lt"/>
              </a:rPr>
              <a:t>doi</a:t>
            </a:r>
            <a:r>
              <a:rPr lang="en-US" dirty="0">
                <a:ea typeface="+mj-lt"/>
                <a:cs typeface="+mj-lt"/>
              </a:rPr>
              <a:t>: 10.1002/mds.23222. PMID: 20737551.</a:t>
            </a:r>
          </a:p>
          <a:p>
            <a:pPr marL="457200" lvl="1" indent="0">
              <a:buClr>
                <a:srgbClr val="B31166">
                  <a:lumMod val="60000"/>
                  <a:lumOff val="40000"/>
                </a:srgbClr>
              </a:buClr>
              <a:buNone/>
            </a:pPr>
            <a:endParaRPr lang="en-US" u="sng" dirty="0">
              <a:ea typeface="+mj-lt"/>
              <a:cs typeface="+mj-lt"/>
            </a:endParaRPr>
          </a:p>
          <a:p>
            <a:pPr>
              <a:buClr>
                <a:srgbClr val="EF53A5"/>
              </a:buClr>
            </a:pPr>
            <a:r>
              <a:rPr lang="en-US" sz="2800" dirty="0">
                <a:ea typeface="+mj-lt"/>
                <a:cs typeface="+mj-lt"/>
              </a:rPr>
              <a:t>"Despite gradual decline of motor performance and gradual increase of ataxia symptoms due to progression of disease after 1 year, improvements in motor performance and achievements in activities of daily life persisted." </a:t>
            </a:r>
            <a:endParaRPr lang="en-US">
              <a:ea typeface="+mj-lt"/>
              <a:cs typeface="+mj-lt"/>
            </a:endParaRPr>
          </a:p>
          <a:p>
            <a:pPr>
              <a:buClr>
                <a:srgbClr val="EF53A5"/>
              </a:buClr>
            </a:pPr>
            <a:r>
              <a:rPr lang="en-US" sz="2800" dirty="0">
                <a:ea typeface="+mj-lt"/>
                <a:cs typeface="+mj-lt"/>
              </a:rPr>
              <a:t>Thus, also </a:t>
            </a:r>
            <a:r>
              <a:rPr lang="en-US" sz="2800" u="sng" dirty="0">
                <a:ea typeface="+mj-lt"/>
                <a:cs typeface="+mj-lt"/>
              </a:rPr>
              <a:t>in patients with degenerative cerebellar disease, continuous coordinative training leads to long-term improvements, which translate to real world function</a:t>
            </a:r>
            <a:r>
              <a:rPr lang="en-US" sz="2800" dirty="0">
                <a:ea typeface="+mj-lt"/>
                <a:cs typeface="+mj-lt"/>
              </a:rPr>
              <a:t>." </a:t>
            </a:r>
            <a:endParaRPr lang="en-US" dirty="0"/>
          </a:p>
          <a:p>
            <a:pPr>
              <a:buClr>
                <a:srgbClr val="EF53A5"/>
              </a:buClr>
            </a:pPr>
            <a:endParaRPr lang="en-US" dirty="0"/>
          </a:p>
          <a:p>
            <a:pPr>
              <a:buClr>
                <a:srgbClr val="EF53A5"/>
              </a:buClr>
            </a:pPr>
            <a:endParaRPr lang="en-US" dirty="0"/>
          </a:p>
          <a:p>
            <a:pPr>
              <a:buClr>
                <a:srgbClr val="EF53A5"/>
              </a:buClr>
            </a:pPr>
            <a:endParaRPr lang="en-US" dirty="0"/>
          </a:p>
          <a:p>
            <a:pPr marL="0" indent="0">
              <a:buClr>
                <a:srgbClr val="EF53A5"/>
              </a:buClr>
              <a:buNone/>
            </a:pPr>
            <a:endParaRPr lang="en-US" dirty="0"/>
          </a:p>
          <a:p>
            <a:pPr marL="0" indent="0">
              <a:buClr>
                <a:srgbClr val="EF53A5"/>
              </a:buClr>
              <a:buNone/>
            </a:pPr>
            <a:endParaRPr lang="en-US" dirty="0"/>
          </a:p>
        </p:txBody>
      </p:sp>
    </p:spTree>
    <p:extLst>
      <p:ext uri="{BB962C8B-B14F-4D97-AF65-F5344CB8AC3E}">
        <p14:creationId xmlns:p14="http://schemas.microsoft.com/office/powerpoint/2010/main" val="606277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p:txBody>
          <a:bodyPr/>
          <a:lstStyle/>
          <a:p>
            <a:r>
              <a:rPr lang="en-US" dirty="0">
                <a:ea typeface="+mj-lt"/>
                <a:cs typeface="+mj-lt"/>
              </a:rPr>
              <a:t>Physical/Occupational Therapy </a:t>
            </a:r>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814676" y="1544918"/>
            <a:ext cx="10447449" cy="4974304"/>
          </a:xfrm>
        </p:spPr>
        <p:txBody>
          <a:bodyPr vert="horz" lIns="91440" tIns="45720" rIns="91440" bIns="45720" rtlCol="0" anchor="t">
            <a:normAutofit fontScale="92500" lnSpcReduction="10000"/>
          </a:bodyPr>
          <a:lstStyle/>
          <a:p>
            <a:pPr>
              <a:buClr>
                <a:srgbClr val="EF53A5"/>
              </a:buClr>
            </a:pPr>
            <a:r>
              <a:rPr lang="en-US" sz="3600" b="1" dirty="0">
                <a:ea typeface="+mj-lt"/>
                <a:cs typeface="+mj-lt"/>
              </a:rPr>
              <a:t>"Can rehabilitation help ataxia?"</a:t>
            </a:r>
            <a:endParaRPr lang="en-US" sz="3600" dirty="0">
              <a:ea typeface="+mj-lt"/>
              <a:cs typeface="+mj-lt"/>
            </a:endParaRPr>
          </a:p>
          <a:p>
            <a:pPr lvl="1">
              <a:buClr>
                <a:srgbClr val="EF53A5"/>
              </a:buClr>
            </a:pPr>
            <a:r>
              <a:rPr lang="en-US" dirty="0">
                <a:ea typeface="+mj-lt"/>
                <a:cs typeface="+mj-lt"/>
              </a:rPr>
              <a:t>Morton SM, Bastian AJ. Can rehabilitation help ataxia? Neurology. 2009 Dec 1;73(22):1818-9. </a:t>
            </a:r>
            <a:r>
              <a:rPr lang="en-US" dirty="0" err="1">
                <a:ea typeface="+mj-lt"/>
                <a:cs typeface="+mj-lt"/>
              </a:rPr>
              <a:t>doi</a:t>
            </a:r>
            <a:r>
              <a:rPr lang="en-US" dirty="0">
                <a:ea typeface="+mj-lt"/>
                <a:cs typeface="+mj-lt"/>
              </a:rPr>
              <a:t>: 10.1212/WNL.0b013e3181c33b21. </a:t>
            </a:r>
            <a:r>
              <a:rPr lang="en-US" dirty="0" err="1">
                <a:ea typeface="+mj-lt"/>
                <a:cs typeface="+mj-lt"/>
              </a:rPr>
              <a:t>Epub</a:t>
            </a:r>
            <a:r>
              <a:rPr lang="en-US" dirty="0">
                <a:ea typeface="+mj-lt"/>
                <a:cs typeface="+mj-lt"/>
              </a:rPr>
              <a:t> 2009 Oct 28. PMID: 19864635.</a:t>
            </a:r>
          </a:p>
          <a:p>
            <a:pPr marL="457200" lvl="1" indent="0">
              <a:buClr>
                <a:srgbClr val="EF53A5"/>
              </a:buClr>
              <a:buNone/>
            </a:pPr>
            <a:endParaRPr lang="en-US" dirty="0">
              <a:ea typeface="+mj-lt"/>
              <a:cs typeface="+mj-lt"/>
            </a:endParaRPr>
          </a:p>
          <a:p>
            <a:pPr indent="0">
              <a:buClr>
                <a:srgbClr val="EF53A5"/>
              </a:buClr>
            </a:pPr>
            <a:r>
              <a:rPr lang="en-US" sz="2400" dirty="0">
                <a:ea typeface="+mj-lt"/>
                <a:cs typeface="+mj-lt"/>
              </a:rPr>
              <a:t>"This work is particularly exciting because it shows that </a:t>
            </a:r>
            <a:r>
              <a:rPr lang="en-US" sz="2400" u="sng" dirty="0">
                <a:ea typeface="+mj-lt"/>
                <a:cs typeface="+mj-lt"/>
              </a:rPr>
              <a:t>individuals with cerebellar damage can learn to improve their movements.</a:t>
            </a:r>
            <a:r>
              <a:rPr lang="en-US" sz="2400" dirty="0">
                <a:ea typeface="+mj-lt"/>
                <a:cs typeface="+mj-lt"/>
              </a:rPr>
              <a:t> Despite continuing disease progression, these subjects were able to benefit from a specific training program targeting balance and gait impairments."</a:t>
            </a:r>
          </a:p>
          <a:p>
            <a:pPr indent="0">
              <a:buClr>
                <a:srgbClr val="EF53A5"/>
              </a:buClr>
            </a:pPr>
            <a:endParaRPr lang="en-US" sz="2400" dirty="0">
              <a:ea typeface="+mj-lt"/>
              <a:cs typeface="+mj-lt"/>
            </a:endParaRPr>
          </a:p>
          <a:p>
            <a:pPr indent="0">
              <a:buClr>
                <a:srgbClr val="EF53A5"/>
              </a:buClr>
            </a:pPr>
            <a:r>
              <a:rPr lang="en-US" sz="2400" dirty="0">
                <a:ea typeface="+mj-lt"/>
                <a:cs typeface="+mj-lt"/>
              </a:rPr>
              <a:t>"</a:t>
            </a:r>
            <a:r>
              <a:rPr lang="en-US" sz="2400" u="sng" dirty="0">
                <a:ea typeface="+mj-lt"/>
                <a:cs typeface="+mj-lt"/>
              </a:rPr>
              <a:t>This result suggests a new avenue for improving motor skills and functional performance in a population of individuals previously thought to have little chance for motor recovery.</a:t>
            </a:r>
            <a:r>
              <a:rPr lang="en-US" sz="2400" dirty="0">
                <a:ea typeface="+mj-lt"/>
                <a:cs typeface="+mj-lt"/>
              </a:rPr>
              <a:t>"</a:t>
            </a:r>
            <a:endParaRPr lang="en-US" sz="2400"/>
          </a:p>
          <a:p>
            <a:pPr>
              <a:buClr>
                <a:srgbClr val="EF53A5"/>
              </a:buClr>
            </a:pPr>
            <a:endParaRPr lang="en-US" b="1" dirty="0">
              <a:ea typeface="+mj-lt"/>
              <a:cs typeface="+mj-lt"/>
            </a:endParaRPr>
          </a:p>
          <a:p>
            <a:pPr>
              <a:buClr>
                <a:srgbClr val="EF53A5"/>
              </a:buClr>
            </a:pPr>
            <a:endParaRPr lang="en-US" dirty="0"/>
          </a:p>
          <a:p>
            <a:pPr>
              <a:buClr>
                <a:srgbClr val="EF53A5"/>
              </a:buClr>
            </a:pPr>
            <a:endParaRPr lang="en-US" dirty="0"/>
          </a:p>
          <a:p>
            <a:pPr>
              <a:buClr>
                <a:srgbClr val="EF53A5"/>
              </a:buClr>
            </a:pPr>
            <a:endParaRPr lang="en-US" dirty="0"/>
          </a:p>
          <a:p>
            <a:pPr marL="0" indent="0">
              <a:buClr>
                <a:srgbClr val="EF53A5"/>
              </a:buClr>
              <a:buNone/>
            </a:pPr>
            <a:endParaRPr lang="en-US" dirty="0"/>
          </a:p>
          <a:p>
            <a:pPr marL="0" indent="0">
              <a:buClr>
                <a:srgbClr val="EF53A5"/>
              </a:buClr>
              <a:buNone/>
            </a:pPr>
            <a:endParaRPr lang="en-US" dirty="0"/>
          </a:p>
        </p:txBody>
      </p:sp>
    </p:spTree>
    <p:extLst>
      <p:ext uri="{BB962C8B-B14F-4D97-AF65-F5344CB8AC3E}">
        <p14:creationId xmlns:p14="http://schemas.microsoft.com/office/powerpoint/2010/main" val="801734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p:txBody>
          <a:bodyPr/>
          <a:lstStyle/>
          <a:p>
            <a:r>
              <a:rPr lang="en-US" dirty="0">
                <a:ea typeface="+mj-lt"/>
                <a:cs typeface="+mj-lt"/>
              </a:rPr>
              <a:t>Physical/Occupational Therapy </a:t>
            </a:r>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976312" y="1579554"/>
            <a:ext cx="9858631" cy="4680390"/>
          </a:xfrm>
        </p:spPr>
        <p:txBody>
          <a:bodyPr vert="horz" lIns="91440" tIns="45720" rIns="91440" bIns="45720" rtlCol="0" anchor="t">
            <a:normAutofit/>
          </a:bodyPr>
          <a:lstStyle/>
          <a:p>
            <a:pPr>
              <a:buClr>
                <a:srgbClr val="EF53A5"/>
              </a:buClr>
            </a:pPr>
            <a:r>
              <a:rPr lang="en-US" sz="3000" b="1" dirty="0">
                <a:ea typeface="+mj-lt"/>
                <a:cs typeface="+mj-lt"/>
              </a:rPr>
              <a:t>"Rehabilitation for Individuals With Genetic Degenerative Ataxia: A Systematic Review"</a:t>
            </a:r>
            <a:endParaRPr lang="en-US" sz="3000" dirty="0">
              <a:ea typeface="+mj-lt"/>
              <a:cs typeface="+mj-lt"/>
            </a:endParaRPr>
          </a:p>
          <a:p>
            <a:pPr lvl="1">
              <a:buClr>
                <a:srgbClr val="EF53A5"/>
              </a:buClr>
            </a:pPr>
            <a:r>
              <a:rPr lang="en-US" dirty="0">
                <a:ea typeface="+mj-lt"/>
                <a:cs typeface="+mj-lt"/>
              </a:rPr>
              <a:t>Milne SC, Corben LA, Georgiou-</a:t>
            </a:r>
            <a:r>
              <a:rPr lang="en-US" dirty="0" err="1">
                <a:ea typeface="+mj-lt"/>
                <a:cs typeface="+mj-lt"/>
              </a:rPr>
              <a:t>Karistianis</a:t>
            </a:r>
            <a:r>
              <a:rPr lang="en-US" dirty="0">
                <a:ea typeface="+mj-lt"/>
                <a:cs typeface="+mj-lt"/>
              </a:rPr>
              <a:t> N, </a:t>
            </a:r>
            <a:r>
              <a:rPr lang="en-US" dirty="0" err="1">
                <a:ea typeface="+mj-lt"/>
                <a:cs typeface="+mj-lt"/>
              </a:rPr>
              <a:t>Delatycki</a:t>
            </a:r>
            <a:r>
              <a:rPr lang="en-US" dirty="0">
                <a:ea typeface="+mj-lt"/>
                <a:cs typeface="+mj-lt"/>
              </a:rPr>
              <a:t> MB, Yiu EM. Rehabilitation for Individuals With Genetic Degenerative Ataxia: A Systematic Review. </a:t>
            </a:r>
            <a:r>
              <a:rPr lang="en-US" dirty="0" err="1">
                <a:ea typeface="+mj-lt"/>
                <a:cs typeface="+mj-lt"/>
              </a:rPr>
              <a:t>Neurorehabil</a:t>
            </a:r>
            <a:r>
              <a:rPr lang="en-US" dirty="0">
                <a:ea typeface="+mj-lt"/>
                <a:cs typeface="+mj-lt"/>
              </a:rPr>
              <a:t> Neural Repair. 2017 Jul;31(7):609-622. </a:t>
            </a:r>
            <a:r>
              <a:rPr lang="en-US" dirty="0" err="1">
                <a:ea typeface="+mj-lt"/>
                <a:cs typeface="+mj-lt"/>
              </a:rPr>
              <a:t>doi</a:t>
            </a:r>
            <a:r>
              <a:rPr lang="en-US" dirty="0">
                <a:ea typeface="+mj-lt"/>
                <a:cs typeface="+mj-lt"/>
              </a:rPr>
              <a:t>: 10.1177/1545968317712469. </a:t>
            </a:r>
            <a:r>
              <a:rPr lang="en-US" dirty="0" err="1">
                <a:ea typeface="+mj-lt"/>
                <a:cs typeface="+mj-lt"/>
              </a:rPr>
              <a:t>Epub</a:t>
            </a:r>
            <a:r>
              <a:rPr lang="en-US" dirty="0">
                <a:ea typeface="+mj-lt"/>
                <a:cs typeface="+mj-lt"/>
              </a:rPr>
              <a:t> 2017 Jun 9. PMID: 28595509.</a:t>
            </a:r>
          </a:p>
          <a:p>
            <a:pPr marL="457200" lvl="1" indent="0">
              <a:buClr>
                <a:srgbClr val="EF53A5"/>
              </a:buClr>
              <a:buNone/>
            </a:pPr>
            <a:endParaRPr lang="en-US" dirty="0">
              <a:ea typeface="+mj-lt"/>
              <a:cs typeface="+mj-lt"/>
            </a:endParaRPr>
          </a:p>
          <a:p>
            <a:pPr>
              <a:buClr>
                <a:srgbClr val="EF53A5"/>
              </a:buClr>
            </a:pPr>
            <a:r>
              <a:rPr lang="en-US" sz="2400" dirty="0">
                <a:ea typeface="+mj-lt"/>
                <a:cs typeface="+mj-lt"/>
              </a:rPr>
              <a:t>"There is </a:t>
            </a:r>
            <a:r>
              <a:rPr lang="en-US" sz="2400" u="sng" dirty="0">
                <a:ea typeface="+mj-lt"/>
                <a:cs typeface="+mj-lt"/>
              </a:rPr>
              <a:t>consistent evidence</a:t>
            </a:r>
            <a:r>
              <a:rPr lang="en-US" sz="2400" dirty="0">
                <a:ea typeface="+mj-lt"/>
                <a:cs typeface="+mj-lt"/>
              </a:rPr>
              <a:t> that rehabilitation improves function, mobility, ataxia, and balance in genetic degenerative ataxia."</a:t>
            </a:r>
          </a:p>
          <a:p>
            <a:pPr>
              <a:buClr>
                <a:srgbClr val="EF53A5"/>
              </a:buClr>
            </a:pPr>
            <a:endParaRPr lang="en-US" dirty="0">
              <a:ea typeface="+mj-lt"/>
              <a:cs typeface="+mj-lt"/>
            </a:endParaRPr>
          </a:p>
          <a:p>
            <a:pPr>
              <a:buClr>
                <a:srgbClr val="EF53A5"/>
              </a:buClr>
            </a:pPr>
            <a:endParaRPr lang="en-US" dirty="0"/>
          </a:p>
          <a:p>
            <a:pPr>
              <a:buClr>
                <a:srgbClr val="EF53A5"/>
              </a:buClr>
            </a:pPr>
            <a:endParaRPr lang="en-US" dirty="0"/>
          </a:p>
          <a:p>
            <a:pPr>
              <a:buClr>
                <a:srgbClr val="EF53A5"/>
              </a:buClr>
            </a:pPr>
            <a:endParaRPr lang="en-US" dirty="0"/>
          </a:p>
          <a:p>
            <a:pPr marL="0" indent="0">
              <a:buClr>
                <a:srgbClr val="EF53A5"/>
              </a:buClr>
              <a:buNone/>
            </a:pPr>
            <a:endParaRPr lang="en-US" dirty="0"/>
          </a:p>
          <a:p>
            <a:pPr marL="0" indent="0">
              <a:buClr>
                <a:srgbClr val="EF53A5"/>
              </a:buClr>
              <a:buNone/>
            </a:pPr>
            <a:endParaRPr lang="en-US" dirty="0"/>
          </a:p>
        </p:txBody>
      </p:sp>
    </p:spTree>
    <p:extLst>
      <p:ext uri="{BB962C8B-B14F-4D97-AF65-F5344CB8AC3E}">
        <p14:creationId xmlns:p14="http://schemas.microsoft.com/office/powerpoint/2010/main" val="3673338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30E7-FBDB-4EF4-AA6C-816A5654B2A5}"/>
              </a:ext>
            </a:extLst>
          </p:cNvPr>
          <p:cNvSpPr>
            <a:spLocks noGrp="1"/>
          </p:cNvSpPr>
          <p:nvPr>
            <p:ph type="title"/>
          </p:nvPr>
        </p:nvSpPr>
        <p:spPr>
          <a:xfrm>
            <a:off x="497944" y="579718"/>
            <a:ext cx="10156139" cy="1400530"/>
          </a:xfrm>
        </p:spPr>
        <p:txBody>
          <a:bodyPr/>
          <a:lstStyle/>
          <a:p>
            <a:r>
              <a:rPr lang="en-US" b="1" dirty="0"/>
              <a:t>Cerebellum &amp; Equilibrium and Posture</a:t>
            </a:r>
            <a:r>
              <a:rPr lang="en-US" dirty="0"/>
              <a:t> </a:t>
            </a:r>
          </a:p>
        </p:txBody>
      </p:sp>
      <p:sp>
        <p:nvSpPr>
          <p:cNvPr id="3" name="Content Placeholder 2">
            <a:extLst>
              <a:ext uri="{FF2B5EF4-FFF2-40B4-BE49-F238E27FC236}">
                <a16:creationId xmlns:a16="http://schemas.microsoft.com/office/drawing/2014/main" id="{8BF393DD-FCF1-4A25-8FA6-873BCB2C8754}"/>
              </a:ext>
            </a:extLst>
          </p:cNvPr>
          <p:cNvSpPr>
            <a:spLocks noGrp="1"/>
          </p:cNvSpPr>
          <p:nvPr>
            <p:ph idx="1"/>
          </p:nvPr>
        </p:nvSpPr>
        <p:spPr>
          <a:xfrm>
            <a:off x="1103312" y="1661335"/>
            <a:ext cx="8946541" cy="4195481"/>
          </a:xfrm>
        </p:spPr>
        <p:txBody>
          <a:bodyPr vert="horz" lIns="91440" tIns="45720" rIns="91440" bIns="45720" rtlCol="0" anchor="t">
            <a:normAutofit/>
          </a:bodyPr>
          <a:lstStyle/>
          <a:p>
            <a:r>
              <a:rPr lang="en-US" sz="2800" dirty="0"/>
              <a:t>Centrally mediates all incoming vestibular input </a:t>
            </a:r>
          </a:p>
        </p:txBody>
      </p:sp>
      <p:pic>
        <p:nvPicPr>
          <p:cNvPr id="5" name="Picture 4" descr="Text&#10;&#10;Description automatically generated">
            <a:extLst>
              <a:ext uri="{FF2B5EF4-FFF2-40B4-BE49-F238E27FC236}">
                <a16:creationId xmlns:a16="http://schemas.microsoft.com/office/drawing/2014/main" id="{60665ABF-2789-419E-95FD-733E48536DC7}"/>
              </a:ext>
            </a:extLst>
          </p:cNvPr>
          <p:cNvPicPr>
            <a:picLocks noChangeAspect="1"/>
          </p:cNvPicPr>
          <p:nvPr/>
        </p:nvPicPr>
        <p:blipFill>
          <a:blip r:embed="rId2"/>
          <a:stretch>
            <a:fillRect/>
          </a:stretch>
        </p:blipFill>
        <p:spPr>
          <a:xfrm>
            <a:off x="2008029" y="2368125"/>
            <a:ext cx="6846646" cy="3849253"/>
          </a:xfrm>
          <a:prstGeom prst="rect">
            <a:avLst/>
          </a:prstGeom>
        </p:spPr>
      </p:pic>
      <p:sp>
        <p:nvSpPr>
          <p:cNvPr id="4" name="TextBox 3">
            <a:extLst>
              <a:ext uri="{FF2B5EF4-FFF2-40B4-BE49-F238E27FC236}">
                <a16:creationId xmlns:a16="http://schemas.microsoft.com/office/drawing/2014/main" id="{AA29ED7A-D648-459E-B156-35270C5146A3}"/>
              </a:ext>
            </a:extLst>
          </p:cNvPr>
          <p:cNvSpPr txBox="1"/>
          <p:nvPr/>
        </p:nvSpPr>
        <p:spPr>
          <a:xfrm>
            <a:off x="3598742" y="6330041"/>
            <a:ext cx="4394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YouTube: "Little Steps, Big Gains" </a:t>
            </a:r>
          </a:p>
        </p:txBody>
      </p:sp>
    </p:spTree>
    <p:extLst>
      <p:ext uri="{BB962C8B-B14F-4D97-AF65-F5344CB8AC3E}">
        <p14:creationId xmlns:p14="http://schemas.microsoft.com/office/powerpoint/2010/main" val="35017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DF62-6628-4C21-86D2-CC751CE4DF12}"/>
              </a:ext>
            </a:extLst>
          </p:cNvPr>
          <p:cNvSpPr>
            <a:spLocks noGrp="1"/>
          </p:cNvSpPr>
          <p:nvPr>
            <p:ph type="title"/>
          </p:nvPr>
        </p:nvSpPr>
        <p:spPr/>
        <p:txBody>
          <a:bodyPr/>
          <a:lstStyle/>
          <a:p>
            <a:r>
              <a:rPr lang="en-US" dirty="0">
                <a:ea typeface="+mj-lt"/>
                <a:cs typeface="+mj-lt"/>
              </a:rPr>
              <a:t>Physical/Occupational Therapy </a:t>
            </a:r>
          </a:p>
        </p:txBody>
      </p:sp>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976312" y="1579554"/>
            <a:ext cx="10326716" cy="4680390"/>
          </a:xfrm>
        </p:spPr>
        <p:txBody>
          <a:bodyPr vert="horz" lIns="91440" tIns="45720" rIns="91440" bIns="45720" rtlCol="0" anchor="t">
            <a:normAutofit/>
          </a:bodyPr>
          <a:lstStyle/>
          <a:p>
            <a:pPr>
              <a:buClr>
                <a:srgbClr val="EF53A5"/>
              </a:buClr>
            </a:pPr>
            <a:r>
              <a:rPr lang="en-US" sz="3000" b="1" dirty="0">
                <a:ea typeface="+mj-lt"/>
                <a:cs typeface="+mj-lt"/>
              </a:rPr>
              <a:t>"Neurorehabilitation for spinocerebellar degeneration"</a:t>
            </a:r>
            <a:endParaRPr lang="en-US" sz="3000" dirty="0">
              <a:ea typeface="+mj-lt"/>
              <a:cs typeface="+mj-lt"/>
            </a:endParaRPr>
          </a:p>
          <a:p>
            <a:pPr>
              <a:buClr>
                <a:srgbClr val="EF53A5"/>
              </a:buClr>
            </a:pPr>
            <a:r>
              <a:rPr lang="en-US" dirty="0">
                <a:ea typeface="+mj-lt"/>
                <a:cs typeface="+mj-lt"/>
              </a:rPr>
              <a:t>Miyai I. [Neurorehabilitation for spinocerebellar degeneration]. </a:t>
            </a:r>
            <a:r>
              <a:rPr lang="en-US" dirty="0" err="1">
                <a:ea typeface="+mj-lt"/>
                <a:cs typeface="+mj-lt"/>
              </a:rPr>
              <a:t>Rinsho</a:t>
            </a:r>
            <a:r>
              <a:rPr lang="en-US" dirty="0">
                <a:ea typeface="+mj-lt"/>
                <a:cs typeface="+mj-lt"/>
              </a:rPr>
              <a:t> </a:t>
            </a:r>
            <a:r>
              <a:rPr lang="en-US" dirty="0" err="1">
                <a:ea typeface="+mj-lt"/>
                <a:cs typeface="+mj-lt"/>
              </a:rPr>
              <a:t>Shinkeigaku</a:t>
            </a:r>
            <a:r>
              <a:rPr lang="en-US" dirty="0">
                <a:ea typeface="+mj-lt"/>
                <a:cs typeface="+mj-lt"/>
              </a:rPr>
              <a:t>. 2013;53(11):931-3. Japanese. </a:t>
            </a:r>
            <a:r>
              <a:rPr lang="en-US" dirty="0" err="1">
                <a:ea typeface="+mj-lt"/>
                <a:cs typeface="+mj-lt"/>
              </a:rPr>
              <a:t>doi</a:t>
            </a:r>
            <a:r>
              <a:rPr lang="en-US" dirty="0">
                <a:ea typeface="+mj-lt"/>
                <a:cs typeface="+mj-lt"/>
              </a:rPr>
              <a:t>: 10.5692/clinicalneurol.53.931. PMID: 24291837.</a:t>
            </a:r>
          </a:p>
          <a:p>
            <a:pPr marL="0" indent="0">
              <a:buClr>
                <a:srgbClr val="EF53A5"/>
              </a:buClr>
              <a:buNone/>
            </a:pPr>
            <a:endParaRPr lang="en-US" dirty="0">
              <a:ea typeface="+mj-lt"/>
              <a:cs typeface="+mj-lt"/>
            </a:endParaRPr>
          </a:p>
          <a:p>
            <a:pPr>
              <a:buClr>
                <a:srgbClr val="EF53A5"/>
              </a:buClr>
            </a:pPr>
            <a:r>
              <a:rPr lang="en-US" sz="2400" dirty="0">
                <a:ea typeface="+mj-lt"/>
                <a:cs typeface="+mj-lt"/>
              </a:rPr>
              <a:t>"Recent clinical trials from Germany and Japan have demonstrated that </a:t>
            </a:r>
            <a:r>
              <a:rPr lang="en-US" sz="2400" u="sng" dirty="0">
                <a:ea typeface="+mj-lt"/>
                <a:cs typeface="+mj-lt"/>
              </a:rPr>
              <a:t>comprehensive intensive rehabilitation focusing on balance function have immediate and lasting effect</a:t>
            </a:r>
            <a:r>
              <a:rPr lang="en-US" sz="2400" dirty="0">
                <a:ea typeface="+mj-lt"/>
                <a:cs typeface="+mj-lt"/>
              </a:rPr>
              <a:t> up to 1 year on ataxia and gait disorder in patients with spinocerebellar degeneration"</a:t>
            </a:r>
          </a:p>
          <a:p>
            <a:pPr>
              <a:buClr>
                <a:srgbClr val="EF53A5"/>
              </a:buClr>
            </a:pPr>
            <a:endParaRPr lang="en-US" sz="3000" dirty="0">
              <a:ea typeface="+mj-lt"/>
              <a:cs typeface="+mj-lt"/>
            </a:endParaRPr>
          </a:p>
          <a:p>
            <a:pPr>
              <a:buClr>
                <a:srgbClr val="EF53A5"/>
              </a:buClr>
            </a:pPr>
            <a:endParaRPr lang="en-US" sz="3000" b="1" dirty="0">
              <a:ea typeface="+mj-lt"/>
              <a:cs typeface="+mj-lt"/>
            </a:endParaRPr>
          </a:p>
          <a:p>
            <a:pPr>
              <a:buClr>
                <a:srgbClr val="EF53A5"/>
              </a:buClr>
            </a:pPr>
            <a:endParaRPr lang="en-US" dirty="0">
              <a:ea typeface="+mj-lt"/>
              <a:cs typeface="+mj-lt"/>
            </a:endParaRPr>
          </a:p>
          <a:p>
            <a:pPr>
              <a:buClr>
                <a:srgbClr val="EF53A5"/>
              </a:buClr>
            </a:pPr>
            <a:endParaRPr lang="en-US" dirty="0"/>
          </a:p>
          <a:p>
            <a:pPr>
              <a:buClr>
                <a:srgbClr val="EF53A5"/>
              </a:buClr>
            </a:pPr>
            <a:endParaRPr lang="en-US" dirty="0"/>
          </a:p>
          <a:p>
            <a:pPr>
              <a:buClr>
                <a:srgbClr val="EF53A5"/>
              </a:buClr>
            </a:pPr>
            <a:endParaRPr lang="en-US" dirty="0"/>
          </a:p>
          <a:p>
            <a:pPr marL="0" indent="0">
              <a:buClr>
                <a:srgbClr val="EF53A5"/>
              </a:buClr>
              <a:buNone/>
            </a:pPr>
            <a:endParaRPr lang="en-US" dirty="0"/>
          </a:p>
          <a:p>
            <a:pPr marL="0" indent="0">
              <a:buClr>
                <a:srgbClr val="EF53A5"/>
              </a:buClr>
              <a:buNone/>
            </a:pPr>
            <a:endParaRPr lang="en-US" dirty="0"/>
          </a:p>
        </p:txBody>
      </p:sp>
    </p:spTree>
    <p:extLst>
      <p:ext uri="{BB962C8B-B14F-4D97-AF65-F5344CB8AC3E}">
        <p14:creationId xmlns:p14="http://schemas.microsoft.com/office/powerpoint/2010/main" val="6572224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5DD5C0-F2C3-4CD7-B264-7BD2ADD59522}"/>
              </a:ext>
            </a:extLst>
          </p:cNvPr>
          <p:cNvSpPr>
            <a:spLocks noGrp="1"/>
          </p:cNvSpPr>
          <p:nvPr>
            <p:ph idx="1"/>
          </p:nvPr>
        </p:nvSpPr>
        <p:spPr>
          <a:xfrm>
            <a:off x="413224" y="492302"/>
            <a:ext cx="10955449" cy="6366025"/>
          </a:xfrm>
        </p:spPr>
        <p:txBody>
          <a:bodyPr vert="horz" lIns="91440" tIns="45720" rIns="91440" bIns="45720" rtlCol="0" anchor="t">
            <a:normAutofit/>
          </a:bodyPr>
          <a:lstStyle/>
          <a:p>
            <a:pPr>
              <a:buClr>
                <a:srgbClr val="EF53A5"/>
              </a:buClr>
            </a:pPr>
            <a:r>
              <a:rPr lang="en-US" sz="2800" b="1" dirty="0"/>
              <a:t>"Physical Therapy for Cerebellar Ataxia"</a:t>
            </a:r>
            <a:endParaRPr lang="en-US" sz="2800" dirty="0">
              <a:ea typeface="+mj-lt"/>
              <a:cs typeface="+mj-lt"/>
            </a:endParaRPr>
          </a:p>
          <a:p>
            <a:pPr lvl="1">
              <a:buClr>
                <a:srgbClr val="EF53A5"/>
              </a:buClr>
            </a:pPr>
            <a:r>
              <a:rPr lang="en-US" sz="1400" dirty="0">
                <a:ea typeface="+mj-lt"/>
                <a:cs typeface="+mj-lt"/>
              </a:rPr>
              <a:t>Matsugi, Akiyoshi. (2017). Physical Therapy for Cerebellar Ataxia. 10.5772/67649. </a:t>
            </a:r>
            <a:endParaRPr lang="en-US" sz="1400"/>
          </a:p>
          <a:p>
            <a:pPr lvl="1">
              <a:buClr>
                <a:srgbClr val="EF53A5"/>
              </a:buClr>
            </a:pPr>
            <a:r>
              <a:rPr lang="en-US" sz="2400" dirty="0"/>
              <a:t>Intensive physical therapy more than 1 hour per day for at least 4 weeks, focused on balance, gait, and strength training in hospital and home for patients with degenerative cerebellar ataxia can improve ataxia, gait ability, and activity of daily living. </a:t>
            </a:r>
          </a:p>
          <a:p>
            <a:pPr lvl="1">
              <a:buClr>
                <a:srgbClr val="EF53A5"/>
              </a:buClr>
            </a:pPr>
            <a:endParaRPr lang="en-US" dirty="0"/>
          </a:p>
          <a:p>
            <a:pPr>
              <a:buClr>
                <a:srgbClr val="EF53A5"/>
              </a:buClr>
            </a:pPr>
            <a:r>
              <a:rPr lang="en-US" sz="2800" b="1" dirty="0"/>
              <a:t>"Cerebellar ataxia rehabilitation trial in degenerative cerebellar diseases"</a:t>
            </a:r>
            <a:endParaRPr lang="en-US" sz="2800">
              <a:ea typeface="+mj-lt"/>
              <a:cs typeface="+mj-lt"/>
            </a:endParaRPr>
          </a:p>
          <a:p>
            <a:pPr lvl="1">
              <a:buClr>
                <a:srgbClr val="EF53A5"/>
              </a:buClr>
            </a:pPr>
            <a:r>
              <a:rPr lang="en-US" sz="1600" dirty="0">
                <a:ea typeface="+mj-lt"/>
                <a:cs typeface="+mj-lt"/>
              </a:rPr>
              <a:t>Miyai I, Ito M, Hattori N, Mihara M, Hatakenaka M, Yagura H, </a:t>
            </a:r>
            <a:r>
              <a:rPr lang="en-US" sz="1600" dirty="0" err="1">
                <a:ea typeface="+mj-lt"/>
                <a:cs typeface="+mj-lt"/>
              </a:rPr>
              <a:t>Sobue</a:t>
            </a:r>
            <a:r>
              <a:rPr lang="en-US" sz="1600" dirty="0">
                <a:ea typeface="+mj-lt"/>
                <a:cs typeface="+mj-lt"/>
              </a:rPr>
              <a:t> G, Nishizawa M; Cerebellar Ataxia Rehabilitation Trialists Collaboration. Cerebellar ataxia rehabilitation trial in degenerative cerebellar diseases. </a:t>
            </a:r>
            <a:r>
              <a:rPr lang="en-US" sz="1600" dirty="0" err="1">
                <a:ea typeface="+mj-lt"/>
                <a:cs typeface="+mj-lt"/>
              </a:rPr>
              <a:t>Neurorehabil</a:t>
            </a:r>
            <a:r>
              <a:rPr lang="en-US" sz="1600" dirty="0">
                <a:ea typeface="+mj-lt"/>
                <a:cs typeface="+mj-lt"/>
              </a:rPr>
              <a:t> Neural Repair. 2012 Jun;26(5):515-22. </a:t>
            </a:r>
            <a:r>
              <a:rPr lang="en-US" sz="1600" dirty="0" err="1">
                <a:ea typeface="+mj-lt"/>
                <a:cs typeface="+mj-lt"/>
              </a:rPr>
              <a:t>doi</a:t>
            </a:r>
            <a:r>
              <a:rPr lang="en-US" sz="1600" dirty="0">
                <a:ea typeface="+mj-lt"/>
                <a:cs typeface="+mj-lt"/>
              </a:rPr>
              <a:t>: 10.1177/1545968311425918. </a:t>
            </a:r>
            <a:r>
              <a:rPr lang="en-US" sz="1600" dirty="0" err="1">
                <a:ea typeface="+mj-lt"/>
                <a:cs typeface="+mj-lt"/>
              </a:rPr>
              <a:t>Epub</a:t>
            </a:r>
            <a:r>
              <a:rPr lang="en-US" sz="1600" dirty="0">
                <a:ea typeface="+mj-lt"/>
                <a:cs typeface="+mj-lt"/>
              </a:rPr>
              <a:t> 2011 Dec 2. PMID: 22140200.</a:t>
            </a:r>
          </a:p>
          <a:p>
            <a:pPr>
              <a:buClr>
                <a:srgbClr val="EF53A5"/>
              </a:buClr>
            </a:pPr>
            <a:r>
              <a:rPr lang="en-US" sz="2400" dirty="0"/>
              <a:t>"The immediate group showed </a:t>
            </a:r>
            <a:r>
              <a:rPr lang="en-US" sz="2400" u="sng" dirty="0"/>
              <a:t>significantly greater functional gains in ataxia, gait speed, and ADLs</a:t>
            </a:r>
            <a:r>
              <a:rPr lang="en-US" sz="2400" dirty="0"/>
              <a:t> than the control group."</a:t>
            </a:r>
          </a:p>
          <a:p>
            <a:pPr marL="0" indent="0">
              <a:buClr>
                <a:srgbClr val="EF53A5"/>
              </a:buClr>
              <a:buNone/>
            </a:pPr>
            <a:endParaRPr lang="en-US" dirty="0"/>
          </a:p>
        </p:txBody>
      </p:sp>
    </p:spTree>
    <p:extLst>
      <p:ext uri="{BB962C8B-B14F-4D97-AF65-F5344CB8AC3E}">
        <p14:creationId xmlns:p14="http://schemas.microsoft.com/office/powerpoint/2010/main" val="1325238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480F-EB5B-4A19-AC4F-586FB9732885}"/>
              </a:ext>
            </a:extLst>
          </p:cNvPr>
          <p:cNvSpPr>
            <a:spLocks noGrp="1"/>
          </p:cNvSpPr>
          <p:nvPr>
            <p:ph type="title"/>
          </p:nvPr>
        </p:nvSpPr>
        <p:spPr/>
        <p:txBody>
          <a:bodyPr/>
          <a:lstStyle/>
          <a:p>
            <a:r>
              <a:rPr lang="en-US" dirty="0"/>
              <a:t>Vestibular Rehabilitation </a:t>
            </a:r>
          </a:p>
        </p:txBody>
      </p:sp>
      <p:sp>
        <p:nvSpPr>
          <p:cNvPr id="3" name="Content Placeholder 2">
            <a:extLst>
              <a:ext uri="{FF2B5EF4-FFF2-40B4-BE49-F238E27FC236}">
                <a16:creationId xmlns:a16="http://schemas.microsoft.com/office/drawing/2014/main" id="{B00FC71C-A860-44DD-8A13-5F9FD64D0795}"/>
              </a:ext>
            </a:extLst>
          </p:cNvPr>
          <p:cNvSpPr>
            <a:spLocks noGrp="1"/>
          </p:cNvSpPr>
          <p:nvPr>
            <p:ph idx="1"/>
          </p:nvPr>
        </p:nvSpPr>
        <p:spPr>
          <a:xfrm>
            <a:off x="1103312" y="1348646"/>
            <a:ext cx="9847086" cy="4899753"/>
          </a:xfrm>
        </p:spPr>
        <p:txBody>
          <a:bodyPr vert="horz" lIns="91440" tIns="45720" rIns="91440" bIns="45720" rtlCol="0" anchor="t">
            <a:normAutofit fontScale="92500"/>
          </a:bodyPr>
          <a:lstStyle/>
          <a:p>
            <a:r>
              <a:rPr lang="en-US" sz="2400" b="1" dirty="0">
                <a:ea typeface="+mj-lt"/>
                <a:cs typeface="+mj-lt"/>
              </a:rPr>
              <a:t>"Gaze Stabilization Exercises to Decrease Fall Rate in Person with Hereditary Cerebellar Atrophy: A Case Study"</a:t>
            </a:r>
            <a:endParaRPr lang="en-US" sz="2400" dirty="0">
              <a:ea typeface="+mj-lt"/>
              <a:cs typeface="+mj-lt"/>
            </a:endParaRPr>
          </a:p>
          <a:p>
            <a:pPr lvl="1">
              <a:buClr>
                <a:srgbClr val="EF53A5"/>
              </a:buClr>
            </a:pPr>
            <a:r>
              <a:rPr lang="en-US" sz="1400" dirty="0">
                <a:ea typeface="+mj-lt"/>
                <a:cs typeface="+mj-lt"/>
              </a:rPr>
              <a:t>Interim Healthcare, Rochester, MN Sara DeMars, PT, DPT, NCS </a:t>
            </a:r>
          </a:p>
          <a:p>
            <a:pPr>
              <a:buClr>
                <a:srgbClr val="EF53A5"/>
              </a:buClr>
            </a:pPr>
            <a:r>
              <a:rPr lang="en-US" sz="2400" b="1" dirty="0">
                <a:ea typeface="+mj-lt"/>
                <a:cs typeface="+mj-lt"/>
              </a:rPr>
              <a:t>"Effects of gaze stability exercises along with proprioception training to improve balance in cerebellar ataxia"</a:t>
            </a:r>
            <a:endParaRPr lang="en-US" sz="2400" dirty="0">
              <a:ea typeface="+mj-lt"/>
              <a:cs typeface="+mj-lt"/>
            </a:endParaRPr>
          </a:p>
          <a:p>
            <a:pPr lvl="1">
              <a:buClr>
                <a:srgbClr val="EF53A5"/>
              </a:buClr>
            </a:pPr>
            <a:r>
              <a:rPr lang="en-US" dirty="0">
                <a:ea typeface="+mj-lt"/>
                <a:cs typeface="+mj-lt"/>
              </a:rPr>
              <a:t>Chaitali Gandhi, </a:t>
            </a:r>
            <a:r>
              <a:rPr lang="en-US" dirty="0" err="1">
                <a:ea typeface="+mj-lt"/>
                <a:cs typeface="+mj-lt"/>
              </a:rPr>
              <a:t>Jimshad</a:t>
            </a:r>
            <a:r>
              <a:rPr lang="en-US" dirty="0">
                <a:ea typeface="+mj-lt"/>
                <a:cs typeface="+mj-lt"/>
              </a:rPr>
              <a:t> TU,  Anil  T John  International Journal  of Physical  Education,  Sports  and Health 2015; 2 (1):248-251</a:t>
            </a:r>
          </a:p>
          <a:p>
            <a:pPr lvl="1">
              <a:buClr>
                <a:srgbClr val="EF53A5"/>
              </a:buClr>
            </a:pPr>
            <a:r>
              <a:rPr lang="en-US" dirty="0">
                <a:ea typeface="+mj-lt"/>
                <a:cs typeface="+mj-lt"/>
              </a:rPr>
              <a:t>Results suggest that Gaze stability exercise along with proprioception training was more effective in improving balance than proprioception training alone in patients cerebellar ataxia</a:t>
            </a:r>
          </a:p>
          <a:p>
            <a:pPr>
              <a:buClr>
                <a:srgbClr val="EF53A5"/>
              </a:buClr>
            </a:pPr>
            <a:r>
              <a:rPr lang="en-US" sz="2400" dirty="0">
                <a:ea typeface="+mj-lt"/>
                <a:cs typeface="+mj-lt"/>
              </a:rPr>
              <a:t>"</a:t>
            </a:r>
            <a:r>
              <a:rPr lang="en-US" sz="2400" b="1" dirty="0">
                <a:ea typeface="+mj-lt"/>
                <a:cs typeface="+mj-lt"/>
              </a:rPr>
              <a:t>Cerebellar signatures of </a:t>
            </a:r>
            <a:r>
              <a:rPr lang="en-US" sz="2400" b="1" dirty="0" err="1">
                <a:ea typeface="+mj-lt"/>
                <a:cs typeface="+mj-lt"/>
              </a:rPr>
              <a:t>vestibulo</a:t>
            </a:r>
            <a:r>
              <a:rPr lang="en-US" sz="2400" b="1" dirty="0">
                <a:ea typeface="+mj-lt"/>
                <a:cs typeface="+mj-lt"/>
              </a:rPr>
              <a:t>-ocular reflex motor learning"</a:t>
            </a:r>
            <a:endParaRPr lang="en-US" sz="2400" dirty="0">
              <a:ea typeface="+mj-lt"/>
              <a:cs typeface="+mj-lt"/>
            </a:endParaRPr>
          </a:p>
          <a:p>
            <a:pPr lvl="1">
              <a:buClr>
                <a:srgbClr val="EF53A5"/>
              </a:buClr>
            </a:pPr>
            <a:r>
              <a:rPr lang="en-US" dirty="0">
                <a:ea typeface="+mj-lt"/>
                <a:cs typeface="+mj-lt"/>
              </a:rPr>
              <a:t>Blazquez PM, Hirata Y, Heiney SA, Green AM, </a:t>
            </a:r>
            <a:r>
              <a:rPr lang="en-US" dirty="0" err="1">
                <a:ea typeface="+mj-lt"/>
                <a:cs typeface="+mj-lt"/>
              </a:rPr>
              <a:t>Highstein</a:t>
            </a:r>
            <a:r>
              <a:rPr lang="en-US" dirty="0">
                <a:ea typeface="+mj-lt"/>
                <a:cs typeface="+mj-lt"/>
              </a:rPr>
              <a:t> SM. Cerebellar signatures of </a:t>
            </a:r>
            <a:r>
              <a:rPr lang="en-US" dirty="0" err="1">
                <a:ea typeface="+mj-lt"/>
                <a:cs typeface="+mj-lt"/>
              </a:rPr>
              <a:t>vestibulo</a:t>
            </a:r>
            <a:r>
              <a:rPr lang="en-US" dirty="0">
                <a:ea typeface="+mj-lt"/>
                <a:cs typeface="+mj-lt"/>
              </a:rPr>
              <a:t>-ocular reflex motor learning. J </a:t>
            </a:r>
            <a:r>
              <a:rPr lang="en-US" dirty="0" err="1">
                <a:ea typeface="+mj-lt"/>
                <a:cs typeface="+mj-lt"/>
              </a:rPr>
              <a:t>Neurosci</a:t>
            </a:r>
            <a:r>
              <a:rPr lang="en-US" dirty="0">
                <a:ea typeface="+mj-lt"/>
                <a:cs typeface="+mj-lt"/>
              </a:rPr>
              <a:t>. 2003 Oct 29;23(30):9742-51. </a:t>
            </a:r>
            <a:r>
              <a:rPr lang="en-US" dirty="0" err="1">
                <a:ea typeface="+mj-lt"/>
                <a:cs typeface="+mj-lt"/>
              </a:rPr>
              <a:t>doi</a:t>
            </a:r>
            <a:r>
              <a:rPr lang="en-US" dirty="0">
                <a:ea typeface="+mj-lt"/>
                <a:cs typeface="+mj-lt"/>
              </a:rPr>
              <a:t>: 10.1523/JNEUROSCI.23-30-09742.2003. PMID: 14586001; PMCID: PMC6740887.</a:t>
            </a:r>
          </a:p>
          <a:p>
            <a:pPr>
              <a:buClr>
                <a:srgbClr val="EF53A5"/>
              </a:buClr>
            </a:pPr>
            <a:endParaRPr lang="en-US" dirty="0"/>
          </a:p>
        </p:txBody>
      </p:sp>
    </p:spTree>
    <p:extLst>
      <p:ext uri="{BB962C8B-B14F-4D97-AF65-F5344CB8AC3E}">
        <p14:creationId xmlns:p14="http://schemas.microsoft.com/office/powerpoint/2010/main" val="3838086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5BED-7345-4A1C-8E83-65818136FC01}"/>
              </a:ext>
            </a:extLst>
          </p:cNvPr>
          <p:cNvSpPr>
            <a:spLocks noGrp="1"/>
          </p:cNvSpPr>
          <p:nvPr>
            <p:ph type="title"/>
          </p:nvPr>
        </p:nvSpPr>
        <p:spPr/>
        <p:txBody>
          <a:bodyPr/>
          <a:lstStyle/>
          <a:p>
            <a:r>
              <a:rPr lang="en-US" dirty="0"/>
              <a:t>Ataxia and Balance Training </a:t>
            </a:r>
          </a:p>
        </p:txBody>
      </p:sp>
      <p:sp>
        <p:nvSpPr>
          <p:cNvPr id="3" name="Content Placeholder 2">
            <a:extLst>
              <a:ext uri="{FF2B5EF4-FFF2-40B4-BE49-F238E27FC236}">
                <a16:creationId xmlns:a16="http://schemas.microsoft.com/office/drawing/2014/main" id="{937B99CD-A63B-4882-B166-21DC7F457A6C}"/>
              </a:ext>
            </a:extLst>
          </p:cNvPr>
          <p:cNvSpPr>
            <a:spLocks noGrp="1"/>
          </p:cNvSpPr>
          <p:nvPr>
            <p:ph idx="1"/>
          </p:nvPr>
        </p:nvSpPr>
        <p:spPr>
          <a:xfrm>
            <a:off x="756949" y="1328524"/>
            <a:ext cx="10020268" cy="4815966"/>
          </a:xfrm>
        </p:spPr>
        <p:txBody>
          <a:bodyPr vert="horz" lIns="91440" tIns="45720" rIns="91440" bIns="45720" rtlCol="0" anchor="t">
            <a:normAutofit/>
          </a:bodyPr>
          <a:lstStyle/>
          <a:p>
            <a:r>
              <a:rPr lang="en-US" sz="3200" b="1" dirty="0"/>
              <a:t>"Rehabilitation of Balance in Two Patients With Cerebellar Dysfunction"</a:t>
            </a:r>
            <a:endParaRPr lang="en-US" sz="3200" dirty="0">
              <a:ea typeface="+mj-lt"/>
              <a:cs typeface="+mj-lt"/>
            </a:endParaRPr>
          </a:p>
          <a:p>
            <a:pPr lvl="1">
              <a:buClr>
                <a:srgbClr val="EF53A5"/>
              </a:buClr>
            </a:pPr>
            <a:r>
              <a:rPr lang="en-US" sz="2000" dirty="0">
                <a:ea typeface="+mj-lt"/>
                <a:cs typeface="+mj-lt"/>
              </a:rPr>
              <a:t>Kathleen M Gill-Body, Rita A Popat, Stephen W Parker, David E Krebs, Rehabilitation of Balance in Two Patients With Cerebellar Dysfunction, </a:t>
            </a:r>
            <a:r>
              <a:rPr lang="en-US" sz="2000" i="1" dirty="0">
                <a:ea typeface="+mj-lt"/>
                <a:cs typeface="+mj-lt"/>
              </a:rPr>
              <a:t>Physical Therapy</a:t>
            </a:r>
            <a:r>
              <a:rPr lang="en-US" sz="2000" dirty="0">
                <a:ea typeface="+mj-lt"/>
                <a:cs typeface="+mj-lt"/>
              </a:rPr>
              <a:t>, Volume 77, Issue 5, 1 May 1997, Pages 534–552, </a:t>
            </a:r>
            <a:r>
              <a:rPr lang="en-US" sz="2000" dirty="0">
                <a:ea typeface="+mj-lt"/>
                <a:cs typeface="+mj-lt"/>
                <a:hlinkClick r:id="rId2"/>
              </a:rPr>
              <a:t>https://doi.org/10.1093/ptj/77.5.534</a:t>
            </a:r>
            <a:endParaRPr lang="en-US" sz="2000">
              <a:ea typeface="+mj-lt"/>
              <a:cs typeface="+mj-lt"/>
            </a:endParaRPr>
          </a:p>
          <a:p>
            <a:pPr marL="457200" lvl="1" indent="0">
              <a:buClr>
                <a:srgbClr val="EF53A5"/>
              </a:buClr>
              <a:buNone/>
            </a:pPr>
            <a:endParaRPr lang="en-US" dirty="0">
              <a:ea typeface="+mj-lt"/>
              <a:cs typeface="+mj-lt"/>
            </a:endParaRPr>
          </a:p>
          <a:p>
            <a:pPr>
              <a:buClr>
                <a:srgbClr val="EF53A5"/>
              </a:buClr>
            </a:pPr>
            <a:r>
              <a:rPr lang="en-US" dirty="0">
                <a:ea typeface="+mj-lt"/>
                <a:cs typeface="+mj-lt"/>
              </a:rPr>
              <a:t>This case report describes two individualized treatment programs and documents functional improvements in two patients with different etiologies, durations, and clinical presentations of cerebellar dysfunction.</a:t>
            </a:r>
          </a:p>
          <a:p>
            <a:pPr>
              <a:buClr>
                <a:srgbClr val="EF53A5"/>
              </a:buClr>
            </a:pPr>
            <a:r>
              <a:rPr lang="en-US" dirty="0"/>
              <a:t>The outcomes suggest that patients with cerebellar lesions, acute or chronic, may be able to </a:t>
            </a:r>
            <a:r>
              <a:rPr lang="en-US" u="sng" dirty="0"/>
              <a:t>learn to improve their postural stability</a:t>
            </a:r>
            <a:r>
              <a:rPr lang="en-US" dirty="0"/>
              <a:t>.</a:t>
            </a:r>
          </a:p>
        </p:txBody>
      </p:sp>
    </p:spTree>
    <p:extLst>
      <p:ext uri="{BB962C8B-B14F-4D97-AF65-F5344CB8AC3E}">
        <p14:creationId xmlns:p14="http://schemas.microsoft.com/office/powerpoint/2010/main" val="3966870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CFE73-3D86-4E9C-ADB4-FF79681BCBA9}"/>
              </a:ext>
            </a:extLst>
          </p:cNvPr>
          <p:cNvSpPr>
            <a:spLocks noGrp="1"/>
          </p:cNvSpPr>
          <p:nvPr>
            <p:ph idx="1"/>
          </p:nvPr>
        </p:nvSpPr>
        <p:spPr>
          <a:xfrm>
            <a:off x="800466" y="616843"/>
            <a:ext cx="10167694" cy="5826941"/>
          </a:xfrm>
        </p:spPr>
        <p:txBody>
          <a:bodyPr vert="horz" lIns="91440" tIns="45720" rIns="91440" bIns="45720" rtlCol="0" anchor="t">
            <a:normAutofit/>
          </a:bodyPr>
          <a:lstStyle/>
          <a:p>
            <a:r>
              <a:rPr lang="en-US" sz="3200" dirty="0"/>
              <a:t>"A Home Balance Exercise Program Improves Walking in People with Cerebellar Ataxia"</a:t>
            </a:r>
          </a:p>
          <a:p>
            <a:pPr lvl="1">
              <a:buClr>
                <a:srgbClr val="EF53A5"/>
              </a:buClr>
            </a:pPr>
            <a:r>
              <a:rPr lang="en-US" sz="1400" dirty="0">
                <a:ea typeface="+mj-lt"/>
                <a:cs typeface="+mj-lt"/>
              </a:rPr>
              <a:t>Keller JL, Bastian AJ. A home balance exercise program improves walking in people with cerebellar ataxia. </a:t>
            </a:r>
            <a:r>
              <a:rPr lang="en-US" sz="1400" i="1" dirty="0" err="1">
                <a:ea typeface="+mj-lt"/>
                <a:cs typeface="+mj-lt"/>
              </a:rPr>
              <a:t>Neurorehabil</a:t>
            </a:r>
            <a:r>
              <a:rPr lang="en-US" sz="1400" i="1" dirty="0">
                <a:ea typeface="+mj-lt"/>
                <a:cs typeface="+mj-lt"/>
              </a:rPr>
              <a:t> Neural Repair</a:t>
            </a:r>
            <a:r>
              <a:rPr lang="en-US" sz="1400" dirty="0">
                <a:ea typeface="+mj-lt"/>
                <a:cs typeface="+mj-lt"/>
              </a:rPr>
              <a:t>. 2014;28(8):770-778. doi:10.1177/1545968314522350</a:t>
            </a:r>
          </a:p>
          <a:p>
            <a:pPr lvl="1">
              <a:buClr>
                <a:srgbClr val="EF53A5"/>
              </a:buClr>
            </a:pPr>
            <a:endParaRPr lang="en-US" sz="1400" dirty="0"/>
          </a:p>
          <a:p>
            <a:pPr lvl="1">
              <a:buClr>
                <a:srgbClr val="EF53A5"/>
              </a:buClr>
            </a:pPr>
            <a:r>
              <a:rPr lang="en-US" sz="2800" dirty="0">
                <a:ea typeface="+mj-lt"/>
                <a:cs typeface="+mj-lt"/>
              </a:rPr>
              <a:t>6- week Home Exercise Program with Static and Dynamic Balance rather than direct gait training</a:t>
            </a:r>
          </a:p>
          <a:p>
            <a:pPr>
              <a:buClr>
                <a:srgbClr val="EF53A5"/>
              </a:buClr>
            </a:pPr>
            <a:endParaRPr lang="en-US" sz="2800" i="1" dirty="0"/>
          </a:p>
          <a:p>
            <a:pPr lvl="1">
              <a:buClr>
                <a:srgbClr val="EF53A5"/>
              </a:buClr>
            </a:pPr>
            <a:r>
              <a:rPr lang="en-US" sz="2800" dirty="0">
                <a:ea typeface="+mj-lt"/>
                <a:cs typeface="+mj-lt"/>
              </a:rPr>
              <a:t>"</a:t>
            </a:r>
            <a:r>
              <a:rPr lang="en-US" sz="2800" u="sng" dirty="0">
                <a:ea typeface="+mj-lt"/>
                <a:cs typeface="+mj-lt"/>
              </a:rPr>
              <a:t>Improvement in locomotor performance in people with cerebellar ataxia was observable after a six-week home balance exercise program. </a:t>
            </a:r>
            <a:r>
              <a:rPr lang="en-US" sz="2800" dirty="0">
                <a:ea typeface="+mj-lt"/>
                <a:cs typeface="+mj-lt"/>
              </a:rPr>
              <a:t>The exercise program must be designed to provide a significant challenge to the person's balance."</a:t>
            </a:r>
            <a:endParaRPr lang="en-US" sz="2800" dirty="0"/>
          </a:p>
          <a:p>
            <a:pPr lvl="1">
              <a:buClr>
                <a:srgbClr val="EF53A5"/>
              </a:buClr>
            </a:pPr>
            <a:endParaRPr lang="en-US" sz="1400" dirty="0"/>
          </a:p>
          <a:p>
            <a:pPr lvl="1">
              <a:buClr>
                <a:srgbClr val="EF53A5"/>
              </a:buClr>
            </a:pPr>
            <a:endParaRPr lang="en-US" sz="1400" dirty="0"/>
          </a:p>
          <a:p>
            <a:pPr lvl="1">
              <a:buClr>
                <a:srgbClr val="EF53A5"/>
              </a:buClr>
            </a:pPr>
            <a:endParaRPr lang="en-US" sz="1400" dirty="0"/>
          </a:p>
        </p:txBody>
      </p:sp>
    </p:spTree>
    <p:extLst>
      <p:ext uri="{BB962C8B-B14F-4D97-AF65-F5344CB8AC3E}">
        <p14:creationId xmlns:p14="http://schemas.microsoft.com/office/powerpoint/2010/main" val="29559297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6FA6-A404-458A-B44F-A8837540578D}"/>
              </a:ext>
            </a:extLst>
          </p:cNvPr>
          <p:cNvSpPr>
            <a:spLocks noGrp="1"/>
          </p:cNvSpPr>
          <p:nvPr>
            <p:ph type="title"/>
          </p:nvPr>
        </p:nvSpPr>
        <p:spPr/>
        <p:txBody>
          <a:bodyPr/>
          <a:lstStyle/>
          <a:p>
            <a:r>
              <a:rPr lang="en-US" dirty="0">
                <a:ea typeface="+mj-lt"/>
                <a:cs typeface="+mj-lt"/>
              </a:rPr>
              <a:t>Ataxia and Coordination Training </a:t>
            </a:r>
            <a:endParaRPr lang="en-US" dirty="0"/>
          </a:p>
        </p:txBody>
      </p:sp>
      <p:sp>
        <p:nvSpPr>
          <p:cNvPr id="3" name="Content Placeholder 2">
            <a:extLst>
              <a:ext uri="{FF2B5EF4-FFF2-40B4-BE49-F238E27FC236}">
                <a16:creationId xmlns:a16="http://schemas.microsoft.com/office/drawing/2014/main" id="{F528CC8A-575B-4E8B-AA41-487BA8C74655}"/>
              </a:ext>
            </a:extLst>
          </p:cNvPr>
          <p:cNvSpPr>
            <a:spLocks noGrp="1"/>
          </p:cNvSpPr>
          <p:nvPr>
            <p:ph idx="1"/>
          </p:nvPr>
        </p:nvSpPr>
        <p:spPr>
          <a:xfrm>
            <a:off x="964767" y="1568009"/>
            <a:ext cx="9558449" cy="4691935"/>
          </a:xfrm>
        </p:spPr>
        <p:txBody>
          <a:bodyPr vert="horz" lIns="91440" tIns="45720" rIns="91440" bIns="45720" rtlCol="0" anchor="t">
            <a:normAutofit fontScale="92500" lnSpcReduction="10000"/>
          </a:bodyPr>
          <a:lstStyle/>
          <a:p>
            <a:r>
              <a:rPr lang="en-US" sz="3200" b="1" dirty="0">
                <a:ea typeface="+mj-lt"/>
                <a:cs typeface="+mj-lt"/>
              </a:rPr>
              <a:t>Effect of stretching and proprioceptive loading in hand function among patients with cerebellar tremor</a:t>
            </a:r>
            <a:endParaRPr lang="en-US" sz="3200" dirty="0"/>
          </a:p>
          <a:p>
            <a:pPr>
              <a:buClr>
                <a:srgbClr val="EF53A5"/>
              </a:buClr>
            </a:pPr>
            <a:r>
              <a:rPr lang="en-US" dirty="0">
                <a:ea typeface="+mj-lt"/>
                <a:cs typeface="+mj-lt"/>
              </a:rPr>
              <a:t>Ravichandran H, Janakiraman B, Sundaram S. Effect of stretching and proprioceptive loading in hand function among patients with cerebellar tremor. Arch Med Health Sci 2016;4:185-8</a:t>
            </a:r>
            <a:endParaRPr lang="en-US" dirty="0"/>
          </a:p>
          <a:p>
            <a:pPr>
              <a:buClr>
                <a:srgbClr val="EF53A5"/>
              </a:buClr>
            </a:pPr>
            <a:endParaRPr lang="en-US" dirty="0"/>
          </a:p>
          <a:p>
            <a:pPr>
              <a:buClr>
                <a:srgbClr val="EF53A5"/>
              </a:buClr>
            </a:pPr>
            <a:r>
              <a:rPr lang="en-US" sz="2400" dirty="0">
                <a:ea typeface="+mj-lt"/>
                <a:cs typeface="+mj-lt"/>
              </a:rPr>
              <a:t> "Thus, we concluded that proprioceptive loading reduced tremor among cerebellar intention tremor patients.</a:t>
            </a:r>
            <a:br>
              <a:rPr lang="en-US" sz="2400" dirty="0">
                <a:ea typeface="+mj-lt"/>
                <a:cs typeface="+mj-lt"/>
              </a:rPr>
            </a:br>
            <a:br>
              <a:rPr lang="en-US" sz="2400" dirty="0">
                <a:ea typeface="+mj-lt"/>
                <a:cs typeface="+mj-lt"/>
              </a:rPr>
            </a:br>
            <a:r>
              <a:rPr lang="en-US" sz="2400" dirty="0">
                <a:ea typeface="+mj-lt"/>
                <a:cs typeface="+mj-lt"/>
              </a:rPr>
              <a:t>This study proved that proprioceptive loading is effective in cerebellar tremor. The demerits are small sample size and need for long-term follow-up."</a:t>
            </a:r>
            <a:endParaRPr lang="en-US" sz="2400" dirty="0"/>
          </a:p>
        </p:txBody>
      </p:sp>
    </p:spTree>
    <p:extLst>
      <p:ext uri="{BB962C8B-B14F-4D97-AF65-F5344CB8AC3E}">
        <p14:creationId xmlns:p14="http://schemas.microsoft.com/office/powerpoint/2010/main" val="36660943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0660-630B-4994-A103-19C3EBE644AB}"/>
              </a:ext>
            </a:extLst>
          </p:cNvPr>
          <p:cNvSpPr>
            <a:spLocks noGrp="1"/>
          </p:cNvSpPr>
          <p:nvPr>
            <p:ph type="title"/>
          </p:nvPr>
        </p:nvSpPr>
        <p:spPr>
          <a:xfrm>
            <a:off x="634566" y="302627"/>
            <a:ext cx="10847904" cy="1400530"/>
          </a:xfrm>
        </p:spPr>
        <p:txBody>
          <a:bodyPr/>
          <a:lstStyle/>
          <a:p>
            <a:r>
              <a:rPr lang="en-US" dirty="0"/>
              <a:t>Intensive Physiotherapy and Exergames</a:t>
            </a:r>
            <a:endParaRPr lang="en-US" dirty="0">
              <a:ea typeface="+mj-lt"/>
              <a:cs typeface="+mj-lt"/>
            </a:endParaRPr>
          </a:p>
          <a:p>
            <a:endParaRPr lang="en-US" dirty="0"/>
          </a:p>
        </p:txBody>
      </p:sp>
      <p:sp>
        <p:nvSpPr>
          <p:cNvPr id="3" name="Content Placeholder 2">
            <a:extLst>
              <a:ext uri="{FF2B5EF4-FFF2-40B4-BE49-F238E27FC236}">
                <a16:creationId xmlns:a16="http://schemas.microsoft.com/office/drawing/2014/main" id="{63A7AD72-FD30-4F2E-9557-D804E6BDE33F}"/>
              </a:ext>
            </a:extLst>
          </p:cNvPr>
          <p:cNvSpPr>
            <a:spLocks noGrp="1"/>
          </p:cNvSpPr>
          <p:nvPr>
            <p:ph idx="1"/>
          </p:nvPr>
        </p:nvSpPr>
        <p:spPr>
          <a:xfrm>
            <a:off x="238063" y="1525457"/>
            <a:ext cx="11560101" cy="4195481"/>
          </a:xfrm>
        </p:spPr>
        <p:txBody>
          <a:bodyPr vert="horz" lIns="91440" tIns="45720" rIns="91440" bIns="45720" rtlCol="0" anchor="t">
            <a:noAutofit/>
          </a:bodyPr>
          <a:lstStyle/>
          <a:p>
            <a:pPr>
              <a:buClr>
                <a:srgbClr val="EF53A5"/>
              </a:buClr>
            </a:pPr>
            <a:r>
              <a:rPr lang="en-US" sz="2800" b="1" dirty="0"/>
              <a:t>"Motor training in degenerative spinocerebellar disease: ataxia-specific improvements by intensive physiotherapy and exergames"</a:t>
            </a:r>
            <a:endParaRPr lang="en-US" sz="2800" dirty="0">
              <a:ea typeface="+mj-lt"/>
              <a:cs typeface="+mj-lt"/>
            </a:endParaRPr>
          </a:p>
          <a:p>
            <a:pPr lvl="1">
              <a:buClr>
                <a:srgbClr val="EF53A5"/>
              </a:buClr>
            </a:pPr>
            <a:r>
              <a:rPr lang="en-US" dirty="0" err="1">
                <a:ea typeface="+mj-lt"/>
                <a:cs typeface="+mj-lt"/>
              </a:rPr>
              <a:t>Synofzik</a:t>
            </a:r>
            <a:r>
              <a:rPr lang="en-US" dirty="0">
                <a:ea typeface="+mj-lt"/>
                <a:cs typeface="+mj-lt"/>
              </a:rPr>
              <a:t> M, Ilg W. Motor training in degenerative spinocerebellar disease: ataxia-specific improvements by intensive physiotherapy and exergames. Biomed Res Int. 2014;2014:583507. </a:t>
            </a:r>
            <a:r>
              <a:rPr lang="en-US" dirty="0" err="1">
                <a:ea typeface="+mj-lt"/>
                <a:cs typeface="+mj-lt"/>
              </a:rPr>
              <a:t>doi</a:t>
            </a:r>
            <a:r>
              <a:rPr lang="en-US" dirty="0">
                <a:ea typeface="+mj-lt"/>
                <a:cs typeface="+mj-lt"/>
              </a:rPr>
              <a:t>: 10.1155/2014/583507. </a:t>
            </a:r>
            <a:r>
              <a:rPr lang="en-US" dirty="0" err="1">
                <a:ea typeface="+mj-lt"/>
                <a:cs typeface="+mj-lt"/>
              </a:rPr>
              <a:t>Epub</a:t>
            </a:r>
            <a:r>
              <a:rPr lang="en-US" dirty="0">
                <a:ea typeface="+mj-lt"/>
                <a:cs typeface="+mj-lt"/>
              </a:rPr>
              <a:t> 2014 Apr 27. PMID: 24877117; PMCID: PMC4022207.</a:t>
            </a:r>
            <a:endParaRPr lang="en-US" u="sng" dirty="0">
              <a:ea typeface="+mj-lt"/>
              <a:cs typeface="+mj-lt"/>
            </a:endParaRPr>
          </a:p>
          <a:p>
            <a:pPr lvl="1">
              <a:buClr>
                <a:srgbClr val="EF53A5"/>
              </a:buClr>
            </a:pPr>
            <a:endParaRPr lang="en-US" dirty="0"/>
          </a:p>
          <a:p>
            <a:pPr lvl="1">
              <a:buClr>
                <a:srgbClr val="EF53A5"/>
              </a:buClr>
            </a:pPr>
            <a:r>
              <a:rPr lang="en-US" dirty="0"/>
              <a:t>These studies demonstrate that high-intensity coordinative training might lead to a significant benefit in patients with degenerative ataxia. </a:t>
            </a:r>
            <a:endParaRPr lang="en-US">
              <a:ea typeface="+mj-lt"/>
              <a:cs typeface="+mj-lt"/>
            </a:endParaRPr>
          </a:p>
          <a:p>
            <a:pPr lvl="1">
              <a:buClr>
                <a:srgbClr val="EF53A5"/>
              </a:buClr>
            </a:pPr>
            <a:r>
              <a:rPr lang="en-US" dirty="0"/>
              <a:t>This training might be based either on </a:t>
            </a:r>
            <a:r>
              <a:rPr lang="en-US" u="sng" dirty="0"/>
              <a:t>physiotherapy or on whole-body controlled videogames ("exergames"). The benefit shown in these studies is equal to regaining one or more years of natural disease progression.</a:t>
            </a:r>
            <a:endParaRPr lang="en-US" dirty="0"/>
          </a:p>
        </p:txBody>
      </p:sp>
    </p:spTree>
    <p:extLst>
      <p:ext uri="{BB962C8B-B14F-4D97-AF65-F5344CB8AC3E}">
        <p14:creationId xmlns:p14="http://schemas.microsoft.com/office/powerpoint/2010/main" val="16387507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0660-630B-4994-A103-19C3EBE644AB}"/>
              </a:ext>
            </a:extLst>
          </p:cNvPr>
          <p:cNvSpPr>
            <a:spLocks noGrp="1"/>
          </p:cNvSpPr>
          <p:nvPr>
            <p:ph type="title"/>
          </p:nvPr>
        </p:nvSpPr>
        <p:spPr>
          <a:xfrm>
            <a:off x="807748" y="452718"/>
            <a:ext cx="9404723" cy="1400530"/>
          </a:xfrm>
        </p:spPr>
        <p:txBody>
          <a:bodyPr/>
          <a:lstStyle/>
          <a:p>
            <a:r>
              <a:rPr lang="en-US" dirty="0">
                <a:ea typeface="+mj-lt"/>
                <a:cs typeface="+mj-lt"/>
              </a:rPr>
              <a:t>Game-Based Training</a:t>
            </a:r>
          </a:p>
          <a:p>
            <a:endParaRPr lang="en-US" dirty="0"/>
          </a:p>
        </p:txBody>
      </p:sp>
      <p:sp>
        <p:nvSpPr>
          <p:cNvPr id="3" name="Content Placeholder 2">
            <a:extLst>
              <a:ext uri="{FF2B5EF4-FFF2-40B4-BE49-F238E27FC236}">
                <a16:creationId xmlns:a16="http://schemas.microsoft.com/office/drawing/2014/main" id="{63A7AD72-FD30-4F2E-9557-D804E6BDE33F}"/>
              </a:ext>
            </a:extLst>
          </p:cNvPr>
          <p:cNvSpPr>
            <a:spLocks noGrp="1"/>
          </p:cNvSpPr>
          <p:nvPr>
            <p:ph idx="1"/>
          </p:nvPr>
        </p:nvSpPr>
        <p:spPr>
          <a:xfrm>
            <a:off x="699221" y="1644540"/>
            <a:ext cx="10262722" cy="4620023"/>
          </a:xfrm>
        </p:spPr>
        <p:txBody>
          <a:bodyPr vert="horz" lIns="91440" tIns="45720" rIns="91440" bIns="45720" rtlCol="0" anchor="t">
            <a:normAutofit/>
          </a:bodyPr>
          <a:lstStyle/>
          <a:p>
            <a:pPr>
              <a:buClr>
                <a:srgbClr val="EF53A5"/>
              </a:buClr>
            </a:pPr>
            <a:r>
              <a:rPr lang="en-US" sz="2800" b="1" dirty="0">
                <a:ea typeface="+mj-lt"/>
                <a:cs typeface="+mj-lt"/>
              </a:rPr>
              <a:t>"A randomized controlled pilot trial of game-based training in individuals with spinocerebellar ataxia type 3"</a:t>
            </a:r>
            <a:endParaRPr lang="en-US" sz="2800" dirty="0">
              <a:ea typeface="+mj-lt"/>
              <a:cs typeface="+mj-lt"/>
            </a:endParaRPr>
          </a:p>
          <a:p>
            <a:pPr lvl="1">
              <a:buClr>
                <a:srgbClr val="EF53A5"/>
              </a:buClr>
            </a:pPr>
            <a:r>
              <a:rPr lang="en-US" sz="2000" dirty="0">
                <a:ea typeface="+mj-lt"/>
                <a:cs typeface="+mj-lt"/>
              </a:rPr>
              <a:t>Wang, RY., Huang, FY., Soong, BW. </a:t>
            </a:r>
            <a:r>
              <a:rPr lang="en-US" sz="2000" i="1" dirty="0">
                <a:ea typeface="+mj-lt"/>
                <a:cs typeface="+mj-lt"/>
              </a:rPr>
              <a:t>et al.</a:t>
            </a:r>
            <a:r>
              <a:rPr lang="en-US" sz="2000" dirty="0">
                <a:ea typeface="+mj-lt"/>
                <a:cs typeface="+mj-lt"/>
              </a:rPr>
              <a:t> A randomized controlled pilot trial of game-based training in individuals with spinocerebellar ataxia type 3. </a:t>
            </a:r>
            <a:r>
              <a:rPr lang="en-US" sz="2000" i="1" dirty="0">
                <a:ea typeface="+mj-lt"/>
                <a:cs typeface="+mj-lt"/>
              </a:rPr>
              <a:t>Sci Rep</a:t>
            </a:r>
            <a:r>
              <a:rPr lang="en-US" sz="2000" dirty="0">
                <a:ea typeface="+mj-lt"/>
                <a:cs typeface="+mj-lt"/>
              </a:rPr>
              <a:t> </a:t>
            </a:r>
            <a:r>
              <a:rPr lang="en-US" sz="2000" b="1" dirty="0">
                <a:ea typeface="+mj-lt"/>
                <a:cs typeface="+mj-lt"/>
              </a:rPr>
              <a:t>8, </a:t>
            </a:r>
            <a:r>
              <a:rPr lang="en-US" sz="2000" dirty="0">
                <a:ea typeface="+mj-lt"/>
                <a:cs typeface="+mj-lt"/>
              </a:rPr>
              <a:t>7816 (2018). https://doi.org/10.1038/s41598-018-26109-w</a:t>
            </a:r>
          </a:p>
          <a:p>
            <a:pPr marL="0" indent="0">
              <a:buClr>
                <a:srgbClr val="EF53A5"/>
              </a:buClr>
              <a:buNone/>
            </a:pPr>
            <a:endParaRPr lang="en-US" dirty="0">
              <a:ea typeface="+mj-lt"/>
              <a:cs typeface="+mj-lt"/>
            </a:endParaRPr>
          </a:p>
          <a:p>
            <a:pPr>
              <a:buClr>
                <a:srgbClr val="EF53A5"/>
              </a:buClr>
            </a:pPr>
            <a:r>
              <a:rPr lang="en-US" dirty="0">
                <a:ea typeface="+mj-lt"/>
                <a:cs typeface="+mj-lt"/>
              </a:rPr>
              <a:t>Our results suggested that the exergaming training program </a:t>
            </a:r>
            <a:r>
              <a:rPr lang="en-US" u="sng" dirty="0">
                <a:ea typeface="+mj-lt"/>
                <a:cs typeface="+mj-lt"/>
              </a:rPr>
              <a:t>significantly decreased ataxia. </a:t>
            </a:r>
          </a:p>
          <a:p>
            <a:pPr>
              <a:buClr>
                <a:srgbClr val="EF53A5"/>
              </a:buClr>
            </a:pPr>
            <a:r>
              <a:rPr lang="en-US" dirty="0">
                <a:ea typeface="+mj-lt"/>
                <a:cs typeface="+mj-lt"/>
              </a:rPr>
              <a:t>These results support implementation of exergaming training for people with SCA3.</a:t>
            </a:r>
            <a:endParaRPr lang="en-US"/>
          </a:p>
          <a:p>
            <a:pPr>
              <a:buClr>
                <a:srgbClr val="EF53A5"/>
              </a:buClr>
            </a:pPr>
            <a:endParaRPr lang="en-US" b="1" dirty="0">
              <a:ea typeface="+mj-lt"/>
              <a:cs typeface="+mj-lt"/>
            </a:endParaRPr>
          </a:p>
          <a:p>
            <a:pPr>
              <a:buClr>
                <a:srgbClr val="EF53A5"/>
              </a:buClr>
            </a:pPr>
            <a:endParaRPr lang="en-US" dirty="0"/>
          </a:p>
        </p:txBody>
      </p:sp>
    </p:spTree>
    <p:extLst>
      <p:ext uri="{BB962C8B-B14F-4D97-AF65-F5344CB8AC3E}">
        <p14:creationId xmlns:p14="http://schemas.microsoft.com/office/powerpoint/2010/main" val="31621097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412D-124E-4B06-AD56-A0CF7477605F}"/>
              </a:ext>
            </a:extLst>
          </p:cNvPr>
          <p:cNvSpPr>
            <a:spLocks noGrp="1"/>
          </p:cNvSpPr>
          <p:nvPr>
            <p:ph type="title"/>
          </p:nvPr>
        </p:nvSpPr>
        <p:spPr/>
        <p:txBody>
          <a:bodyPr/>
          <a:lstStyle/>
          <a:p>
            <a:r>
              <a:rPr lang="en-US" dirty="0"/>
              <a:t>Individualized exergame training </a:t>
            </a:r>
            <a:endParaRPr lang="en-US"/>
          </a:p>
        </p:txBody>
      </p:sp>
      <p:sp>
        <p:nvSpPr>
          <p:cNvPr id="3" name="Content Placeholder 2">
            <a:extLst>
              <a:ext uri="{FF2B5EF4-FFF2-40B4-BE49-F238E27FC236}">
                <a16:creationId xmlns:a16="http://schemas.microsoft.com/office/drawing/2014/main" id="{85E03726-9241-4D0D-978B-54E2AF9BC936}"/>
              </a:ext>
            </a:extLst>
          </p:cNvPr>
          <p:cNvSpPr>
            <a:spLocks noGrp="1"/>
          </p:cNvSpPr>
          <p:nvPr>
            <p:ph idx="1"/>
          </p:nvPr>
        </p:nvSpPr>
        <p:spPr>
          <a:xfrm>
            <a:off x="572222" y="1775827"/>
            <a:ext cx="10886176" cy="4588026"/>
          </a:xfrm>
        </p:spPr>
        <p:txBody>
          <a:bodyPr vert="horz" lIns="91440" tIns="45720" rIns="91440" bIns="45720" rtlCol="0" anchor="t">
            <a:normAutofit/>
          </a:bodyPr>
          <a:lstStyle/>
          <a:p>
            <a:r>
              <a:rPr lang="en-US" sz="2800" b="1" dirty="0">
                <a:ea typeface="+mj-lt"/>
                <a:cs typeface="+mj-lt"/>
              </a:rPr>
              <a:t>"Individualized exergame training improves postural control in advanced degenerative spinocerebellar ataxia: A rater-blinded, intra-individually controlled trial"</a:t>
            </a:r>
            <a:endParaRPr lang="en-US" sz="2800" dirty="0">
              <a:ea typeface="+mj-lt"/>
              <a:cs typeface="+mj-lt"/>
            </a:endParaRPr>
          </a:p>
          <a:p>
            <a:pPr lvl="1">
              <a:buClr>
                <a:srgbClr val="EF53A5"/>
              </a:buClr>
            </a:pPr>
            <a:r>
              <a:rPr lang="en-US" sz="2000" dirty="0" err="1">
                <a:ea typeface="+mj-lt"/>
                <a:cs typeface="+mj-lt"/>
              </a:rPr>
              <a:t>Schatton</a:t>
            </a:r>
            <a:r>
              <a:rPr lang="en-US" sz="2000" dirty="0">
                <a:ea typeface="+mj-lt"/>
                <a:cs typeface="+mj-lt"/>
              </a:rPr>
              <a:t> C, </a:t>
            </a:r>
            <a:r>
              <a:rPr lang="en-US" sz="2000" dirty="0" err="1">
                <a:ea typeface="+mj-lt"/>
                <a:cs typeface="+mj-lt"/>
              </a:rPr>
              <a:t>Synofzik</a:t>
            </a:r>
            <a:r>
              <a:rPr lang="en-US" sz="2000" dirty="0">
                <a:ea typeface="+mj-lt"/>
                <a:cs typeface="+mj-lt"/>
              </a:rPr>
              <a:t> M, Fleszar Z, Giese MA, </a:t>
            </a:r>
            <a:r>
              <a:rPr lang="en-US" sz="2000" dirty="0" err="1">
                <a:ea typeface="+mj-lt"/>
                <a:cs typeface="+mj-lt"/>
              </a:rPr>
              <a:t>Schöls</a:t>
            </a:r>
            <a:r>
              <a:rPr lang="en-US" sz="2000" dirty="0">
                <a:ea typeface="+mj-lt"/>
                <a:cs typeface="+mj-lt"/>
              </a:rPr>
              <a:t> L, Ilg W. Individualized exergame training improves postural control in advanced degenerative spinocerebellar ataxia: A rater-blinded, intra-individually controlled trial. Parkinsonism </a:t>
            </a:r>
            <a:r>
              <a:rPr lang="en-US" sz="2000" dirty="0" err="1">
                <a:ea typeface="+mj-lt"/>
                <a:cs typeface="+mj-lt"/>
              </a:rPr>
              <a:t>Relat</a:t>
            </a:r>
            <a:r>
              <a:rPr lang="en-US" sz="2000" dirty="0">
                <a:ea typeface="+mj-lt"/>
                <a:cs typeface="+mj-lt"/>
              </a:rPr>
              <a:t> </a:t>
            </a:r>
            <a:r>
              <a:rPr lang="en-US" sz="2000" dirty="0" err="1">
                <a:ea typeface="+mj-lt"/>
                <a:cs typeface="+mj-lt"/>
              </a:rPr>
              <a:t>Disord</a:t>
            </a:r>
            <a:r>
              <a:rPr lang="en-US" sz="2000" dirty="0">
                <a:ea typeface="+mj-lt"/>
                <a:cs typeface="+mj-lt"/>
              </a:rPr>
              <a:t>. 2017 Jun;39:80-84. </a:t>
            </a:r>
            <a:r>
              <a:rPr lang="en-US" sz="2000" dirty="0" err="1">
                <a:ea typeface="+mj-lt"/>
                <a:cs typeface="+mj-lt"/>
              </a:rPr>
              <a:t>doi</a:t>
            </a:r>
            <a:r>
              <a:rPr lang="en-US" sz="2000" dirty="0">
                <a:ea typeface="+mj-lt"/>
                <a:cs typeface="+mj-lt"/>
              </a:rPr>
              <a:t>: 10.1016/j.parkreldis.2017.03.016. </a:t>
            </a:r>
            <a:r>
              <a:rPr lang="en-US" sz="2000" dirty="0" err="1">
                <a:ea typeface="+mj-lt"/>
                <a:cs typeface="+mj-lt"/>
              </a:rPr>
              <a:t>Epub</a:t>
            </a:r>
            <a:r>
              <a:rPr lang="en-US" sz="2000" dirty="0">
                <a:ea typeface="+mj-lt"/>
                <a:cs typeface="+mj-lt"/>
              </a:rPr>
              <a:t> 2017 Mar 28. PMID: 28365204.</a:t>
            </a:r>
          </a:p>
          <a:p>
            <a:pPr marL="457200" lvl="1" indent="0">
              <a:buClr>
                <a:srgbClr val="EF53A5"/>
              </a:buClr>
              <a:buNone/>
            </a:pPr>
            <a:endParaRPr lang="en-US" sz="2000" u="sng" dirty="0">
              <a:ea typeface="+mj-lt"/>
              <a:cs typeface="+mj-lt"/>
            </a:endParaRPr>
          </a:p>
          <a:p>
            <a:pPr>
              <a:buClr>
                <a:srgbClr val="EF53A5"/>
              </a:buClr>
            </a:pPr>
            <a:r>
              <a:rPr lang="en-US" dirty="0">
                <a:ea typeface="+mj-lt"/>
                <a:cs typeface="+mj-lt"/>
              </a:rPr>
              <a:t>This study provides first evidence that, </a:t>
            </a:r>
            <a:r>
              <a:rPr lang="en-US" u="sng" dirty="0">
                <a:ea typeface="+mj-lt"/>
                <a:cs typeface="+mj-lt"/>
              </a:rPr>
              <a:t>even in advanced stages</a:t>
            </a:r>
            <a:r>
              <a:rPr lang="en-US" dirty="0">
                <a:ea typeface="+mj-lt"/>
                <a:cs typeface="+mj-lt"/>
              </a:rPr>
              <a:t>, subjects with degenerative ataxia may benefit from individualized training, with effects translating into daily living and improving underlying control mechanisms.</a:t>
            </a:r>
          </a:p>
          <a:p>
            <a:pPr>
              <a:buClr>
                <a:srgbClr val="EF53A5"/>
              </a:buClr>
            </a:pPr>
            <a:endParaRPr lang="en-US" dirty="0"/>
          </a:p>
        </p:txBody>
      </p:sp>
    </p:spTree>
    <p:extLst>
      <p:ext uri="{BB962C8B-B14F-4D97-AF65-F5344CB8AC3E}">
        <p14:creationId xmlns:p14="http://schemas.microsoft.com/office/powerpoint/2010/main" val="17729086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57AB-2B14-4D69-872C-1C5B43913C6E}"/>
              </a:ext>
            </a:extLst>
          </p:cNvPr>
          <p:cNvSpPr>
            <a:spLocks noGrp="1"/>
          </p:cNvSpPr>
          <p:nvPr>
            <p:ph type="title"/>
          </p:nvPr>
        </p:nvSpPr>
        <p:spPr>
          <a:xfrm>
            <a:off x="646111" y="452718"/>
            <a:ext cx="10755541" cy="1400530"/>
          </a:xfrm>
        </p:spPr>
        <p:txBody>
          <a:bodyPr/>
          <a:lstStyle/>
          <a:p>
            <a:r>
              <a:rPr lang="en-US" sz="4000" dirty="0"/>
              <a:t>Video game-based coordinative training</a:t>
            </a:r>
          </a:p>
        </p:txBody>
      </p:sp>
      <p:sp>
        <p:nvSpPr>
          <p:cNvPr id="3" name="Content Placeholder 2">
            <a:extLst>
              <a:ext uri="{FF2B5EF4-FFF2-40B4-BE49-F238E27FC236}">
                <a16:creationId xmlns:a16="http://schemas.microsoft.com/office/drawing/2014/main" id="{FA496906-AC9B-4363-923C-5AE6E194EB0D}"/>
              </a:ext>
            </a:extLst>
          </p:cNvPr>
          <p:cNvSpPr>
            <a:spLocks noGrp="1"/>
          </p:cNvSpPr>
          <p:nvPr>
            <p:ph idx="1"/>
          </p:nvPr>
        </p:nvSpPr>
        <p:spPr>
          <a:xfrm>
            <a:off x="305686" y="1402415"/>
            <a:ext cx="11347995" cy="5011909"/>
          </a:xfrm>
        </p:spPr>
        <p:txBody>
          <a:bodyPr vert="horz" lIns="91440" tIns="45720" rIns="91440" bIns="45720" rtlCol="0" anchor="t">
            <a:normAutofit lnSpcReduction="10000"/>
          </a:bodyPr>
          <a:lstStyle/>
          <a:p>
            <a:r>
              <a:rPr lang="en-US" sz="2800" b="1" dirty="0">
                <a:ea typeface="+mj-lt"/>
                <a:cs typeface="+mj-lt"/>
              </a:rPr>
              <a:t>"Video game-based coordinative training improves ataxia in children with degenerative ataxia"</a:t>
            </a:r>
            <a:endParaRPr lang="en-US" sz="2800" dirty="0">
              <a:ea typeface="+mj-lt"/>
              <a:cs typeface="+mj-lt"/>
            </a:endParaRPr>
          </a:p>
          <a:p>
            <a:pPr lvl="1">
              <a:buClr>
                <a:srgbClr val="EF53A5"/>
              </a:buClr>
            </a:pPr>
            <a:r>
              <a:rPr lang="en-US" sz="2000" dirty="0">
                <a:ea typeface="+mj-lt"/>
                <a:cs typeface="+mj-lt"/>
              </a:rPr>
              <a:t>Ilg W, </a:t>
            </a:r>
            <a:r>
              <a:rPr lang="en-US" sz="2000" dirty="0" err="1">
                <a:ea typeface="+mj-lt"/>
                <a:cs typeface="+mj-lt"/>
              </a:rPr>
              <a:t>Schatton</a:t>
            </a:r>
            <a:r>
              <a:rPr lang="en-US" sz="2000" dirty="0">
                <a:ea typeface="+mj-lt"/>
                <a:cs typeface="+mj-lt"/>
              </a:rPr>
              <a:t> C, </a:t>
            </a:r>
            <a:r>
              <a:rPr lang="en-US" sz="2000" dirty="0" err="1">
                <a:ea typeface="+mj-lt"/>
                <a:cs typeface="+mj-lt"/>
              </a:rPr>
              <a:t>Schicks</a:t>
            </a:r>
            <a:r>
              <a:rPr lang="en-US" sz="2000" dirty="0">
                <a:ea typeface="+mj-lt"/>
                <a:cs typeface="+mj-lt"/>
              </a:rPr>
              <a:t> J, Giese MA, </a:t>
            </a:r>
            <a:r>
              <a:rPr lang="en-US" sz="2000" dirty="0" err="1">
                <a:ea typeface="+mj-lt"/>
                <a:cs typeface="+mj-lt"/>
              </a:rPr>
              <a:t>Schöls</a:t>
            </a:r>
            <a:r>
              <a:rPr lang="en-US" sz="2000" dirty="0">
                <a:ea typeface="+mj-lt"/>
                <a:cs typeface="+mj-lt"/>
              </a:rPr>
              <a:t> L, </a:t>
            </a:r>
            <a:r>
              <a:rPr lang="en-US" sz="2000" dirty="0" err="1">
                <a:ea typeface="+mj-lt"/>
                <a:cs typeface="+mj-lt"/>
              </a:rPr>
              <a:t>Synofzik</a:t>
            </a:r>
            <a:r>
              <a:rPr lang="en-US" sz="2000" dirty="0">
                <a:ea typeface="+mj-lt"/>
                <a:cs typeface="+mj-lt"/>
              </a:rPr>
              <a:t> M. Video game-based coordinative training improves ataxia in children with degenerative ataxia. Neurology. 2012 Nov 13;79(20):2056-60. </a:t>
            </a:r>
            <a:r>
              <a:rPr lang="en-US" sz="2000" dirty="0" err="1">
                <a:ea typeface="+mj-lt"/>
                <a:cs typeface="+mj-lt"/>
              </a:rPr>
              <a:t>doi</a:t>
            </a:r>
            <a:r>
              <a:rPr lang="en-US" sz="2000" dirty="0">
                <a:ea typeface="+mj-lt"/>
                <a:cs typeface="+mj-lt"/>
              </a:rPr>
              <a:t>: 10.1212/WNL.0b013e3182749e67. </a:t>
            </a:r>
            <a:r>
              <a:rPr lang="en-US" sz="2000" dirty="0" err="1">
                <a:ea typeface="+mj-lt"/>
                <a:cs typeface="+mj-lt"/>
              </a:rPr>
              <a:t>Epub</a:t>
            </a:r>
            <a:r>
              <a:rPr lang="en-US" sz="2000" dirty="0">
                <a:ea typeface="+mj-lt"/>
                <a:cs typeface="+mj-lt"/>
              </a:rPr>
              <a:t> 2012 Oct 31. PMID: 23115212.</a:t>
            </a:r>
            <a:endParaRPr lang="en-US" sz="2000" u="sng" dirty="0">
              <a:ea typeface="+mj-lt"/>
              <a:cs typeface="+mj-lt"/>
            </a:endParaRPr>
          </a:p>
          <a:p>
            <a:pPr marL="457200" lvl="1" indent="0">
              <a:buClr>
                <a:srgbClr val="EF53A5"/>
              </a:buClr>
              <a:buNone/>
            </a:pPr>
            <a:endParaRPr lang="en-US" sz="2000" u="sng" dirty="0">
              <a:ea typeface="+mj-lt"/>
              <a:cs typeface="+mj-lt"/>
            </a:endParaRPr>
          </a:p>
          <a:p>
            <a:pPr>
              <a:buClr>
                <a:srgbClr val="EF53A5"/>
              </a:buClr>
            </a:pPr>
            <a:r>
              <a:rPr lang="en-US" u="sng" dirty="0">
                <a:ea typeface="+mj-lt"/>
                <a:cs typeface="+mj-lt"/>
              </a:rPr>
              <a:t>Despite progressive cerebellar degeneration, children are able to improve motor performance by intensive coordination training.</a:t>
            </a:r>
          </a:p>
          <a:p>
            <a:pPr marL="0" indent="0">
              <a:buClr>
                <a:srgbClr val="EF53A5"/>
              </a:buClr>
              <a:buNone/>
            </a:pPr>
            <a:endParaRPr lang="en-US" u="sng" dirty="0">
              <a:ea typeface="+mj-lt"/>
              <a:cs typeface="+mj-lt"/>
            </a:endParaRPr>
          </a:p>
          <a:p>
            <a:pPr>
              <a:buClr>
                <a:srgbClr val="EF53A5"/>
              </a:buClr>
            </a:pPr>
            <a:r>
              <a:rPr lang="en-US" dirty="0">
                <a:ea typeface="+mj-lt"/>
                <a:cs typeface="+mj-lt"/>
              </a:rPr>
              <a:t>Directed training of </a:t>
            </a:r>
            <a:r>
              <a:rPr lang="en-US" u="sng" dirty="0">
                <a:ea typeface="+mj-lt"/>
                <a:cs typeface="+mj-lt"/>
              </a:rPr>
              <a:t>whole-body controlled video games </a:t>
            </a:r>
            <a:r>
              <a:rPr lang="en-US" dirty="0">
                <a:ea typeface="+mj-lt"/>
                <a:cs typeface="+mj-lt"/>
              </a:rPr>
              <a:t>might present a highly motivational, cost-efficient, and home-based rehabilitation strategy to train dynamic balance and interaction with dynamic environments in a large variety of young-onset neurologic conditions.</a:t>
            </a:r>
          </a:p>
          <a:p>
            <a:pPr>
              <a:buClr>
                <a:srgbClr val="EF53A5"/>
              </a:buClr>
            </a:pPr>
            <a:endParaRPr lang="en-US" dirty="0"/>
          </a:p>
        </p:txBody>
      </p:sp>
    </p:spTree>
    <p:extLst>
      <p:ext uri="{BB962C8B-B14F-4D97-AF65-F5344CB8AC3E}">
        <p14:creationId xmlns:p14="http://schemas.microsoft.com/office/powerpoint/2010/main" val="2230919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8E1C1-0FB3-422F-ADA2-C4EF0B51CC27}"/>
              </a:ext>
            </a:extLst>
          </p:cNvPr>
          <p:cNvSpPr>
            <a:spLocks noGrp="1"/>
          </p:cNvSpPr>
          <p:nvPr>
            <p:ph type="title"/>
          </p:nvPr>
        </p:nvSpPr>
        <p:spPr/>
        <p:txBody>
          <a:bodyPr/>
          <a:lstStyle/>
          <a:p>
            <a:r>
              <a:rPr lang="en-US" b="1" dirty="0">
                <a:ea typeface="+mj-lt"/>
                <a:cs typeface="+mj-lt"/>
              </a:rPr>
              <a:t>Ataxia and </a:t>
            </a:r>
            <a:r>
              <a:rPr lang="en-US" b="1" u="sng" dirty="0">
                <a:ea typeface="+mj-lt"/>
                <a:cs typeface="+mj-lt"/>
              </a:rPr>
              <a:t>Muscle Weakness</a:t>
            </a:r>
            <a:endParaRPr lang="en-US" u="sng" dirty="0">
              <a:ea typeface="+mj-lt"/>
              <a:cs typeface="+mj-lt"/>
            </a:endParaRPr>
          </a:p>
        </p:txBody>
      </p:sp>
      <p:sp>
        <p:nvSpPr>
          <p:cNvPr id="3" name="Content Placeholder 2">
            <a:extLst>
              <a:ext uri="{FF2B5EF4-FFF2-40B4-BE49-F238E27FC236}">
                <a16:creationId xmlns:a16="http://schemas.microsoft.com/office/drawing/2014/main" id="{98430A96-1CDE-4CA1-ADAA-EAA1AACC7A01}"/>
              </a:ext>
            </a:extLst>
          </p:cNvPr>
          <p:cNvSpPr>
            <a:spLocks noGrp="1"/>
          </p:cNvSpPr>
          <p:nvPr>
            <p:ph idx="1"/>
          </p:nvPr>
        </p:nvSpPr>
        <p:spPr>
          <a:xfrm>
            <a:off x="527359" y="1772559"/>
            <a:ext cx="11131600" cy="5158764"/>
          </a:xfrm>
        </p:spPr>
        <p:txBody>
          <a:bodyPr vert="horz" lIns="91440" tIns="45720" rIns="91440" bIns="45720" rtlCol="0" anchor="t">
            <a:normAutofit/>
          </a:bodyPr>
          <a:lstStyle/>
          <a:p>
            <a:r>
              <a:rPr lang="en-US" sz="3200" b="1" dirty="0">
                <a:ea typeface="+mj-lt"/>
                <a:cs typeface="+mj-lt"/>
              </a:rPr>
              <a:t>Types of muscle fibers- </a:t>
            </a:r>
            <a:endParaRPr lang="en-US" sz="3200" dirty="0">
              <a:ea typeface="+mj-lt"/>
              <a:cs typeface="+mj-lt"/>
            </a:endParaRPr>
          </a:p>
          <a:p>
            <a:pPr lvl="1">
              <a:buClr>
                <a:srgbClr val="EF53A5"/>
              </a:buClr>
            </a:pPr>
            <a:r>
              <a:rPr lang="en-US" sz="3200" dirty="0">
                <a:ea typeface="+mj-lt"/>
                <a:cs typeface="+mj-lt"/>
              </a:rPr>
              <a:t>Type I- Endurance</a:t>
            </a:r>
          </a:p>
          <a:p>
            <a:pPr lvl="1">
              <a:buClr>
                <a:srgbClr val="EF53A5"/>
              </a:buClr>
            </a:pPr>
            <a:r>
              <a:rPr lang="en-US" sz="3200" dirty="0">
                <a:ea typeface="+mj-lt"/>
                <a:cs typeface="+mj-lt"/>
              </a:rPr>
              <a:t>Type II – Power</a:t>
            </a:r>
          </a:p>
          <a:p>
            <a:pPr marL="457200" lvl="1" indent="0">
              <a:buClr>
                <a:srgbClr val="EF53A5"/>
              </a:buClr>
              <a:buNone/>
            </a:pPr>
            <a:endParaRPr lang="en-US" sz="3200" dirty="0">
              <a:ea typeface="+mj-lt"/>
              <a:cs typeface="+mj-lt"/>
            </a:endParaRPr>
          </a:p>
          <a:p>
            <a:pPr>
              <a:buClr>
                <a:srgbClr val="EF53A5"/>
              </a:buClr>
            </a:pPr>
            <a:endParaRPr lang="en-US" sz="3200" dirty="0">
              <a:ea typeface="+mj-lt"/>
              <a:cs typeface="+mj-lt"/>
            </a:endParaRPr>
          </a:p>
          <a:p>
            <a:pPr>
              <a:buClr>
                <a:srgbClr val="EF53A5"/>
              </a:buClr>
            </a:pPr>
            <a:r>
              <a:rPr lang="en-US" sz="3200" dirty="0">
                <a:ea typeface="+mj-lt"/>
                <a:cs typeface="+mj-lt"/>
              </a:rPr>
              <a:t>Lose type II muscle fibers faster! </a:t>
            </a:r>
            <a:endParaRPr lang="en-US" dirty="0"/>
          </a:p>
          <a:p>
            <a:pPr lvl="1">
              <a:buClr>
                <a:srgbClr val="EF53A5"/>
              </a:buClr>
            </a:pPr>
            <a:r>
              <a:rPr lang="en-US" sz="3200" dirty="0">
                <a:ea typeface="+mj-lt"/>
                <a:cs typeface="+mj-lt"/>
              </a:rPr>
              <a:t>Kick in for balance retrieval, going from sit-to-stand, </a:t>
            </a:r>
            <a:r>
              <a:rPr lang="en-US" sz="3200" dirty="0" err="1">
                <a:ea typeface="+mj-lt"/>
                <a:cs typeface="+mj-lt"/>
              </a:rPr>
              <a:t>etc</a:t>
            </a:r>
            <a:r>
              <a:rPr lang="en-US" sz="3200" dirty="0">
                <a:ea typeface="+mj-lt"/>
                <a:cs typeface="+mj-lt"/>
              </a:rPr>
              <a:t>  </a:t>
            </a:r>
            <a:endParaRPr lang="en-US" sz="3200" dirty="0"/>
          </a:p>
          <a:p>
            <a:pPr>
              <a:buClr>
                <a:srgbClr val="EF53A5"/>
              </a:buClr>
            </a:pPr>
            <a:endParaRPr lang="en-US" dirty="0"/>
          </a:p>
        </p:txBody>
      </p:sp>
      <p:pic>
        <p:nvPicPr>
          <p:cNvPr id="4" name="Picture 4" descr="A picture containing ground, outdoor, sport, person&#10;&#10;Description automatically generated">
            <a:extLst>
              <a:ext uri="{FF2B5EF4-FFF2-40B4-BE49-F238E27FC236}">
                <a16:creationId xmlns:a16="http://schemas.microsoft.com/office/drawing/2014/main" id="{47245F88-D01C-4EBC-A4F2-8DEFDFE49305}"/>
              </a:ext>
            </a:extLst>
          </p:cNvPr>
          <p:cNvPicPr>
            <a:picLocks noChangeAspect="1"/>
          </p:cNvPicPr>
          <p:nvPr/>
        </p:nvPicPr>
        <p:blipFill>
          <a:blip r:embed="rId2"/>
          <a:stretch>
            <a:fillRect/>
          </a:stretch>
        </p:blipFill>
        <p:spPr>
          <a:xfrm>
            <a:off x="5932098" y="1263770"/>
            <a:ext cx="4928558" cy="3295290"/>
          </a:xfrm>
          <a:prstGeom prst="rect">
            <a:avLst/>
          </a:prstGeom>
        </p:spPr>
      </p:pic>
    </p:spTree>
    <p:extLst>
      <p:ext uri="{BB962C8B-B14F-4D97-AF65-F5344CB8AC3E}">
        <p14:creationId xmlns:p14="http://schemas.microsoft.com/office/powerpoint/2010/main" val="12797319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0660-630B-4994-A103-19C3EBE644AB}"/>
              </a:ext>
            </a:extLst>
          </p:cNvPr>
          <p:cNvSpPr>
            <a:spLocks noGrp="1"/>
          </p:cNvSpPr>
          <p:nvPr>
            <p:ph type="title"/>
          </p:nvPr>
        </p:nvSpPr>
        <p:spPr/>
        <p:txBody>
          <a:bodyPr/>
          <a:lstStyle/>
          <a:p>
            <a:r>
              <a:rPr lang="en-US" dirty="0"/>
              <a:t>Virtual reality-guided rehabilitation</a:t>
            </a:r>
            <a:endParaRPr lang="en-US" dirty="0">
              <a:ea typeface="+mj-lt"/>
              <a:cs typeface="+mj-lt"/>
            </a:endParaRPr>
          </a:p>
          <a:p>
            <a:endParaRPr lang="en-US" b="1" dirty="0">
              <a:ea typeface="+mj-lt"/>
              <a:cs typeface="+mj-lt"/>
            </a:endParaRPr>
          </a:p>
          <a:p>
            <a:endParaRPr lang="en-US" dirty="0"/>
          </a:p>
        </p:txBody>
      </p:sp>
      <p:sp>
        <p:nvSpPr>
          <p:cNvPr id="3" name="Content Placeholder 2">
            <a:extLst>
              <a:ext uri="{FF2B5EF4-FFF2-40B4-BE49-F238E27FC236}">
                <a16:creationId xmlns:a16="http://schemas.microsoft.com/office/drawing/2014/main" id="{63A7AD72-FD30-4F2E-9557-D804E6BDE33F}"/>
              </a:ext>
            </a:extLst>
          </p:cNvPr>
          <p:cNvSpPr>
            <a:spLocks noGrp="1"/>
          </p:cNvSpPr>
          <p:nvPr>
            <p:ph idx="1"/>
          </p:nvPr>
        </p:nvSpPr>
        <p:spPr>
          <a:xfrm>
            <a:off x="426089" y="1551846"/>
            <a:ext cx="10920813" cy="4772753"/>
          </a:xfrm>
        </p:spPr>
        <p:txBody>
          <a:bodyPr vert="horz" lIns="91440" tIns="45720" rIns="91440" bIns="45720" rtlCol="0" anchor="t">
            <a:normAutofit lnSpcReduction="10000"/>
          </a:bodyPr>
          <a:lstStyle/>
          <a:p>
            <a:pPr>
              <a:buClr>
                <a:srgbClr val="EF53A5"/>
              </a:buClr>
            </a:pPr>
            <a:r>
              <a:rPr lang="en-US" sz="3200" b="1" dirty="0">
                <a:ea typeface="+mj-lt"/>
                <a:cs typeface="+mj-lt"/>
              </a:rPr>
              <a:t>"Case of cerebellar ataxia successfully treated by virtual reality-guided rehabilitation"</a:t>
            </a:r>
            <a:endParaRPr lang="en-US" sz="3200" dirty="0">
              <a:ea typeface="+mj-lt"/>
              <a:cs typeface="+mj-lt"/>
            </a:endParaRPr>
          </a:p>
          <a:p>
            <a:pPr lvl="1">
              <a:buClr>
                <a:srgbClr val="EF53A5"/>
              </a:buClr>
            </a:pPr>
            <a:r>
              <a:rPr lang="en-US" sz="2400" dirty="0">
                <a:ea typeface="+mj-lt"/>
                <a:cs typeface="+mj-lt"/>
              </a:rPr>
              <a:t>Takimoto K, Omon K, Murakawa Y</a:t>
            </a:r>
            <a:r>
              <a:rPr lang="en-US" sz="2400" i="1" dirty="0">
                <a:ea typeface="+mj-lt"/>
                <a:cs typeface="+mj-lt"/>
              </a:rPr>
              <a:t>, et al </a:t>
            </a:r>
            <a:r>
              <a:rPr lang="en-US" sz="2400" dirty="0">
                <a:ea typeface="+mj-lt"/>
                <a:cs typeface="+mj-lt"/>
              </a:rPr>
              <a:t>Case of cerebellar ataxia successfully treated by virtual reality-guided rehabilitation </a:t>
            </a:r>
            <a:r>
              <a:rPr lang="en-US" sz="2400" i="1" dirty="0">
                <a:ea typeface="+mj-lt"/>
                <a:cs typeface="+mj-lt"/>
              </a:rPr>
              <a:t>BMJ Case Reports CP </a:t>
            </a:r>
            <a:r>
              <a:rPr lang="en-US" sz="2400" dirty="0">
                <a:ea typeface="+mj-lt"/>
                <a:cs typeface="+mj-lt"/>
              </a:rPr>
              <a:t>2021;</a:t>
            </a:r>
            <a:r>
              <a:rPr lang="en-US" sz="2400" b="1" dirty="0">
                <a:ea typeface="+mj-lt"/>
                <a:cs typeface="+mj-lt"/>
              </a:rPr>
              <a:t>14:</a:t>
            </a:r>
            <a:r>
              <a:rPr lang="en-US" sz="2400" dirty="0">
                <a:ea typeface="+mj-lt"/>
                <a:cs typeface="+mj-lt"/>
              </a:rPr>
              <a:t>e242287.</a:t>
            </a:r>
            <a:endParaRPr lang="en-US" sz="2400"/>
          </a:p>
          <a:p>
            <a:pPr lvl="1">
              <a:buClr>
                <a:srgbClr val="EF53A5"/>
              </a:buClr>
            </a:pPr>
            <a:endParaRPr lang="en-US" sz="2400" b="1" u="sng" dirty="0">
              <a:ea typeface="+mj-lt"/>
              <a:cs typeface="+mj-lt"/>
            </a:endParaRPr>
          </a:p>
          <a:p>
            <a:pPr lvl="1">
              <a:buClr>
                <a:srgbClr val="EF53A5"/>
              </a:buClr>
            </a:pPr>
            <a:r>
              <a:rPr lang="en-US" sz="2400" dirty="0">
                <a:ea typeface="+mj-lt"/>
                <a:cs typeface="+mj-lt"/>
              </a:rPr>
              <a:t>40 year old male s/p right cerebellar and brainstem infarction </a:t>
            </a:r>
          </a:p>
          <a:p>
            <a:pPr lvl="1">
              <a:buClr>
                <a:srgbClr val="EF53A5"/>
              </a:buClr>
            </a:pPr>
            <a:r>
              <a:rPr lang="en-US" sz="2400" dirty="0">
                <a:ea typeface="+mj-lt"/>
                <a:cs typeface="+mj-lt"/>
              </a:rPr>
              <a:t>3 weeks conventional physical therapy</a:t>
            </a:r>
          </a:p>
          <a:p>
            <a:pPr lvl="1">
              <a:buClr>
                <a:srgbClr val="EF53A5"/>
              </a:buClr>
            </a:pPr>
            <a:r>
              <a:rPr lang="en-US" sz="2400" dirty="0">
                <a:ea typeface="+mj-lt"/>
                <a:cs typeface="+mj-lt"/>
              </a:rPr>
              <a:t>Discharged- initiated virtual reality-guided balance training</a:t>
            </a:r>
          </a:p>
          <a:p>
            <a:pPr lvl="2">
              <a:buClr>
                <a:srgbClr val="EF53A5"/>
              </a:buClr>
            </a:pPr>
            <a:r>
              <a:rPr lang="en-US" sz="2400" dirty="0">
                <a:ea typeface="+mj-lt"/>
                <a:cs typeface="+mj-lt"/>
              </a:rPr>
              <a:t>Significant improvements in balance, confidence and returned to work as standup forklift driver </a:t>
            </a:r>
          </a:p>
          <a:p>
            <a:pPr>
              <a:buClr>
                <a:srgbClr val="EF53A5"/>
              </a:buClr>
            </a:pPr>
            <a:endParaRPr lang="en-US" b="1" dirty="0">
              <a:ea typeface="+mj-lt"/>
              <a:cs typeface="+mj-lt"/>
            </a:endParaRPr>
          </a:p>
          <a:p>
            <a:pPr>
              <a:buClr>
                <a:srgbClr val="EF53A5"/>
              </a:buClr>
            </a:pPr>
            <a:endParaRPr lang="en-US" b="1" dirty="0"/>
          </a:p>
          <a:p>
            <a:pPr>
              <a:buClr>
                <a:srgbClr val="EF53A5"/>
              </a:buClr>
            </a:pPr>
            <a:endParaRPr lang="en-US" dirty="0"/>
          </a:p>
        </p:txBody>
      </p:sp>
    </p:spTree>
    <p:extLst>
      <p:ext uri="{BB962C8B-B14F-4D97-AF65-F5344CB8AC3E}">
        <p14:creationId xmlns:p14="http://schemas.microsoft.com/office/powerpoint/2010/main" val="16209279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A884-9ADF-4FC9-890C-45216BC84C09}"/>
              </a:ext>
            </a:extLst>
          </p:cNvPr>
          <p:cNvSpPr>
            <a:spLocks noGrp="1"/>
          </p:cNvSpPr>
          <p:nvPr>
            <p:ph type="title"/>
          </p:nvPr>
        </p:nvSpPr>
        <p:spPr/>
        <p:txBody>
          <a:bodyPr/>
          <a:lstStyle/>
          <a:p>
            <a:r>
              <a:rPr lang="en-US" dirty="0"/>
              <a:t>Treadmill training- Caution</a:t>
            </a:r>
          </a:p>
        </p:txBody>
      </p:sp>
      <p:sp>
        <p:nvSpPr>
          <p:cNvPr id="3" name="Content Placeholder 2">
            <a:extLst>
              <a:ext uri="{FF2B5EF4-FFF2-40B4-BE49-F238E27FC236}">
                <a16:creationId xmlns:a16="http://schemas.microsoft.com/office/drawing/2014/main" id="{072A3FB7-636A-427A-AE65-8AFFBA885532}"/>
              </a:ext>
            </a:extLst>
          </p:cNvPr>
          <p:cNvSpPr>
            <a:spLocks noGrp="1"/>
          </p:cNvSpPr>
          <p:nvPr>
            <p:ph idx="1"/>
          </p:nvPr>
        </p:nvSpPr>
        <p:spPr>
          <a:xfrm>
            <a:off x="641495" y="1648827"/>
            <a:ext cx="10793811" cy="4842026"/>
          </a:xfrm>
        </p:spPr>
        <p:txBody>
          <a:bodyPr vert="horz" lIns="91440" tIns="45720" rIns="91440" bIns="45720" rtlCol="0" anchor="t">
            <a:normAutofit/>
          </a:bodyPr>
          <a:lstStyle/>
          <a:p>
            <a:pPr>
              <a:buClr>
                <a:srgbClr val="EF53A5"/>
              </a:buClr>
            </a:pPr>
            <a:r>
              <a:rPr lang="en-US" sz="2800" b="1" dirty="0">
                <a:ea typeface="+mj-lt"/>
                <a:cs typeface="+mj-lt"/>
              </a:rPr>
              <a:t>"Functional recovery and rehabilitation of postural impairment and gait ataxia in patients with acute cerebellar stroke"</a:t>
            </a:r>
            <a:endParaRPr lang="en-US" dirty="0"/>
          </a:p>
          <a:p>
            <a:pPr lvl="1">
              <a:buClr>
                <a:srgbClr val="EF53A5"/>
              </a:buClr>
            </a:pPr>
            <a:r>
              <a:rPr lang="en-US" sz="2400" dirty="0">
                <a:ea typeface="+mj-lt"/>
                <a:cs typeface="+mj-lt"/>
              </a:rPr>
              <a:t>Bultmann U, </a:t>
            </a:r>
            <a:r>
              <a:rPr lang="en-US" sz="2400" dirty="0" err="1">
                <a:ea typeface="+mj-lt"/>
                <a:cs typeface="+mj-lt"/>
              </a:rPr>
              <a:t>Pierscianek</a:t>
            </a:r>
            <a:r>
              <a:rPr lang="en-US" sz="2400" dirty="0">
                <a:ea typeface="+mj-lt"/>
                <a:cs typeface="+mj-lt"/>
              </a:rPr>
              <a:t> D, </a:t>
            </a:r>
            <a:r>
              <a:rPr lang="en-US" sz="2400" dirty="0" err="1">
                <a:ea typeface="+mj-lt"/>
                <a:cs typeface="+mj-lt"/>
              </a:rPr>
              <a:t>Gizewski</a:t>
            </a:r>
            <a:r>
              <a:rPr lang="en-US" sz="2400" dirty="0">
                <a:ea typeface="+mj-lt"/>
                <a:cs typeface="+mj-lt"/>
              </a:rPr>
              <a:t> ER, Schoch B, Fritsche N, Timmann D, Maschke M, Frings M. Functional recovery and rehabilitation of postural impairment and gait ataxia in patients with acute cerebellar stroke. Gait Posture. 2014;39(1):563-9. </a:t>
            </a:r>
            <a:r>
              <a:rPr lang="en-US" sz="2400" dirty="0" err="1">
                <a:ea typeface="+mj-lt"/>
                <a:cs typeface="+mj-lt"/>
              </a:rPr>
              <a:t>doi</a:t>
            </a:r>
            <a:r>
              <a:rPr lang="en-US" sz="2400" dirty="0">
                <a:ea typeface="+mj-lt"/>
                <a:cs typeface="+mj-lt"/>
              </a:rPr>
              <a:t>: 10.1016/j.gaitpost.2013.09.011. </a:t>
            </a:r>
            <a:r>
              <a:rPr lang="en-US" sz="2400" dirty="0" err="1">
                <a:ea typeface="+mj-lt"/>
                <a:cs typeface="+mj-lt"/>
              </a:rPr>
              <a:t>Epub</a:t>
            </a:r>
            <a:r>
              <a:rPr lang="en-US" sz="2400" dirty="0">
                <a:ea typeface="+mj-lt"/>
                <a:cs typeface="+mj-lt"/>
              </a:rPr>
              <a:t> 2013 Sep 24. PMID: 24119775.</a:t>
            </a:r>
          </a:p>
          <a:p>
            <a:pPr marL="457200" lvl="1" indent="0">
              <a:buClr>
                <a:srgbClr val="EF53A5"/>
              </a:buClr>
              <a:buNone/>
            </a:pPr>
            <a:endParaRPr lang="en-US" sz="2400" dirty="0">
              <a:ea typeface="+mj-lt"/>
              <a:cs typeface="+mj-lt"/>
            </a:endParaRPr>
          </a:p>
          <a:p>
            <a:pPr lvl="1">
              <a:buClr>
                <a:srgbClr val="EF53A5"/>
              </a:buClr>
            </a:pPr>
            <a:r>
              <a:rPr lang="en-US" sz="2200" u="sng" dirty="0">
                <a:ea typeface="+mj-lt"/>
                <a:cs typeface="+mj-lt"/>
              </a:rPr>
              <a:t>Treadmill training did not show significant effects.</a:t>
            </a:r>
          </a:p>
          <a:p>
            <a:pPr marL="457200" lvl="1" indent="0">
              <a:buClr>
                <a:srgbClr val="EF53A5"/>
              </a:buClr>
              <a:buNone/>
            </a:pPr>
            <a:endParaRPr lang="en-US" sz="2600" dirty="0"/>
          </a:p>
          <a:p>
            <a:pPr>
              <a:buClr>
                <a:srgbClr val="EF53A5"/>
              </a:buClr>
            </a:pPr>
            <a:endParaRPr lang="en-US" dirty="0"/>
          </a:p>
        </p:txBody>
      </p:sp>
    </p:spTree>
    <p:extLst>
      <p:ext uri="{BB962C8B-B14F-4D97-AF65-F5344CB8AC3E}">
        <p14:creationId xmlns:p14="http://schemas.microsoft.com/office/powerpoint/2010/main" val="1212626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EB65B-A2BD-4CD0-99EC-F381A82CADB7}"/>
              </a:ext>
            </a:extLst>
          </p:cNvPr>
          <p:cNvSpPr>
            <a:spLocks noGrp="1"/>
          </p:cNvSpPr>
          <p:nvPr>
            <p:ph type="title"/>
          </p:nvPr>
        </p:nvSpPr>
        <p:spPr/>
        <p:txBody>
          <a:bodyPr/>
          <a:lstStyle/>
          <a:p>
            <a:r>
              <a:rPr lang="en-US" dirty="0"/>
              <a:t>Swimming and Cerebellar Ataxia </a:t>
            </a:r>
          </a:p>
        </p:txBody>
      </p:sp>
      <p:sp>
        <p:nvSpPr>
          <p:cNvPr id="3" name="Content Placeholder 2">
            <a:extLst>
              <a:ext uri="{FF2B5EF4-FFF2-40B4-BE49-F238E27FC236}">
                <a16:creationId xmlns:a16="http://schemas.microsoft.com/office/drawing/2014/main" id="{62483ED7-0934-41B2-887A-259288F77098}"/>
              </a:ext>
            </a:extLst>
          </p:cNvPr>
          <p:cNvSpPr>
            <a:spLocks noGrp="1"/>
          </p:cNvSpPr>
          <p:nvPr>
            <p:ph idx="1"/>
          </p:nvPr>
        </p:nvSpPr>
        <p:spPr>
          <a:xfrm>
            <a:off x="777401" y="1780447"/>
            <a:ext cx="10013341" cy="4206366"/>
          </a:xfrm>
        </p:spPr>
        <p:txBody>
          <a:bodyPr vert="horz" lIns="91440" tIns="45720" rIns="91440" bIns="45720" rtlCol="0" anchor="t">
            <a:normAutofit/>
          </a:bodyPr>
          <a:lstStyle/>
          <a:p>
            <a:pPr>
              <a:buClr>
                <a:srgbClr val="EF53A5"/>
              </a:buClr>
            </a:pPr>
            <a:r>
              <a:rPr lang="en-US" sz="3200" b="1" dirty="0">
                <a:ea typeface="+mj-lt"/>
                <a:cs typeface="+mj-lt"/>
              </a:rPr>
              <a:t>"Swimming with Cerebellar Ataxia"</a:t>
            </a:r>
            <a:endParaRPr lang="en-US"/>
          </a:p>
          <a:p>
            <a:pPr lvl="1">
              <a:buClr>
                <a:srgbClr val="EF53A5"/>
              </a:buClr>
            </a:pPr>
            <a:r>
              <a:rPr lang="en-US" sz="2600" dirty="0">
                <a:ea typeface="+mj-lt"/>
                <a:cs typeface="+mj-lt"/>
              </a:rPr>
              <a:t>Yang CY, Kuo SH. Swimming with Cerebellar Ataxia. </a:t>
            </a:r>
            <a:r>
              <a:rPr lang="en-US" sz="2600" i="1" dirty="0">
                <a:ea typeface="+mj-lt"/>
                <a:cs typeface="+mj-lt"/>
              </a:rPr>
              <a:t>PM R</a:t>
            </a:r>
            <a:r>
              <a:rPr lang="en-US" sz="2600" dirty="0">
                <a:ea typeface="+mj-lt"/>
                <a:cs typeface="+mj-lt"/>
              </a:rPr>
              <a:t>. 2021;13(4):425-426. doi:10.1002/pmrj.12431</a:t>
            </a:r>
          </a:p>
          <a:p>
            <a:pPr marL="457200" lvl="1" indent="0">
              <a:buClr>
                <a:srgbClr val="EF53A5"/>
              </a:buClr>
              <a:buNone/>
            </a:pPr>
            <a:endParaRPr lang="en-US" sz="2600" dirty="0">
              <a:ea typeface="+mj-lt"/>
              <a:cs typeface="+mj-lt"/>
            </a:endParaRPr>
          </a:p>
          <a:p>
            <a:pPr lvl="1">
              <a:buClr>
                <a:srgbClr val="EF53A5"/>
              </a:buClr>
            </a:pPr>
            <a:r>
              <a:rPr lang="en-US" sz="2600" dirty="0">
                <a:ea typeface="+mj-lt"/>
                <a:cs typeface="+mj-lt"/>
              </a:rPr>
              <a:t>From the rehabilitation perspective, </a:t>
            </a:r>
            <a:r>
              <a:rPr lang="en-US" sz="2600" u="sng" dirty="0">
                <a:ea typeface="+mj-lt"/>
                <a:cs typeface="+mj-lt"/>
              </a:rPr>
              <a:t>swimming can be explored as a safe, and viable alternative to gait training in patients with cerebellar ataxia</a:t>
            </a:r>
            <a:r>
              <a:rPr lang="en-US" sz="2600" dirty="0">
                <a:ea typeface="+mj-lt"/>
                <a:cs typeface="+mj-lt"/>
              </a:rPr>
              <a:t> because the risk of falls is eliminated and less strength and strength-endurance may be needed.</a:t>
            </a:r>
          </a:p>
        </p:txBody>
      </p:sp>
    </p:spTree>
    <p:extLst>
      <p:ext uri="{BB962C8B-B14F-4D97-AF65-F5344CB8AC3E}">
        <p14:creationId xmlns:p14="http://schemas.microsoft.com/office/powerpoint/2010/main" val="756888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E1B9A-EF31-4DF7-8350-6D4380E5A92C}"/>
              </a:ext>
            </a:extLst>
          </p:cNvPr>
          <p:cNvSpPr>
            <a:spLocks noGrp="1"/>
          </p:cNvSpPr>
          <p:nvPr>
            <p:ph type="title"/>
          </p:nvPr>
        </p:nvSpPr>
        <p:spPr>
          <a:xfrm>
            <a:off x="773111" y="441173"/>
            <a:ext cx="9404723" cy="1400530"/>
          </a:xfrm>
        </p:spPr>
        <p:txBody>
          <a:bodyPr/>
          <a:lstStyle/>
          <a:p>
            <a:r>
              <a:rPr lang="en-US" dirty="0"/>
              <a:t>Balance-based Torso-Weighting</a:t>
            </a:r>
          </a:p>
        </p:txBody>
      </p:sp>
      <p:sp>
        <p:nvSpPr>
          <p:cNvPr id="3" name="Content Placeholder 2">
            <a:extLst>
              <a:ext uri="{FF2B5EF4-FFF2-40B4-BE49-F238E27FC236}">
                <a16:creationId xmlns:a16="http://schemas.microsoft.com/office/drawing/2014/main" id="{001D2123-D0FC-4EF8-A708-40DA2A72553D}"/>
              </a:ext>
            </a:extLst>
          </p:cNvPr>
          <p:cNvSpPr>
            <a:spLocks noGrp="1"/>
          </p:cNvSpPr>
          <p:nvPr>
            <p:ph idx="1"/>
          </p:nvPr>
        </p:nvSpPr>
        <p:spPr>
          <a:xfrm>
            <a:off x="535935" y="1376684"/>
            <a:ext cx="10722891" cy="4195481"/>
          </a:xfrm>
        </p:spPr>
        <p:txBody>
          <a:bodyPr vert="horz" lIns="91440" tIns="45720" rIns="91440" bIns="45720" rtlCol="0" anchor="t">
            <a:noAutofit/>
          </a:bodyPr>
          <a:lstStyle/>
          <a:p>
            <a:r>
              <a:rPr lang="en-US" sz="3200" b="1" dirty="0">
                <a:ea typeface="+mj-lt"/>
                <a:cs typeface="+mj-lt"/>
              </a:rPr>
              <a:t>"Changes in standing stability with balance-based torso-weighting with cerebellar ataxia: A pilot study"</a:t>
            </a:r>
            <a:endParaRPr lang="en-US" sz="3200" dirty="0">
              <a:ea typeface="+mj-lt"/>
              <a:cs typeface="+mj-lt"/>
            </a:endParaRPr>
          </a:p>
          <a:p>
            <a:pPr lvl="1">
              <a:buClr>
                <a:srgbClr val="EF53A5"/>
              </a:buClr>
            </a:pPr>
            <a:r>
              <a:rPr lang="en-US" sz="2000" dirty="0">
                <a:ea typeface="+mj-lt"/>
                <a:cs typeface="+mj-lt"/>
              </a:rPr>
              <a:t>Widener GL, Conley N, Whiteford S, Gee J, Harrell A, Gibson-Horn C, Block V, Allen DD. Changes in standing stability with balance-based torso-weighting with cerebellar ataxia: A pilot study. </a:t>
            </a:r>
            <a:r>
              <a:rPr lang="en-US" sz="2000" dirty="0" err="1">
                <a:ea typeface="+mj-lt"/>
                <a:cs typeface="+mj-lt"/>
              </a:rPr>
              <a:t>Physiother</a:t>
            </a:r>
            <a:r>
              <a:rPr lang="en-US" sz="2000" dirty="0">
                <a:ea typeface="+mj-lt"/>
                <a:cs typeface="+mj-lt"/>
              </a:rPr>
              <a:t> Res Int. 2020 Jan;25(1):e1814. </a:t>
            </a:r>
            <a:r>
              <a:rPr lang="en-US" sz="2000" dirty="0" err="1">
                <a:ea typeface="+mj-lt"/>
                <a:cs typeface="+mj-lt"/>
              </a:rPr>
              <a:t>doi</a:t>
            </a:r>
            <a:r>
              <a:rPr lang="en-US" sz="2000" dirty="0">
                <a:ea typeface="+mj-lt"/>
                <a:cs typeface="+mj-lt"/>
              </a:rPr>
              <a:t>: 10.1002/pri.1814. </a:t>
            </a:r>
            <a:r>
              <a:rPr lang="en-US" sz="2000" dirty="0" err="1">
                <a:ea typeface="+mj-lt"/>
                <a:cs typeface="+mj-lt"/>
              </a:rPr>
              <a:t>Epub</a:t>
            </a:r>
            <a:r>
              <a:rPr lang="en-US" sz="2000" dirty="0">
                <a:ea typeface="+mj-lt"/>
                <a:cs typeface="+mj-lt"/>
              </a:rPr>
              <a:t> 2019 Nov 20. PMID: 31749254; PMCID: PMC7050535.</a:t>
            </a:r>
            <a:endParaRPr lang="en-US" sz="2000" u="sng" dirty="0">
              <a:ea typeface="+mj-lt"/>
              <a:cs typeface="+mj-lt"/>
            </a:endParaRPr>
          </a:p>
          <a:p>
            <a:pPr marL="457200" lvl="1" indent="0">
              <a:buClr>
                <a:srgbClr val="EF53A5"/>
              </a:buClr>
              <a:buNone/>
            </a:pPr>
            <a:endParaRPr lang="en-US" sz="2000" u="sng" dirty="0">
              <a:ea typeface="+mj-lt"/>
              <a:cs typeface="+mj-lt"/>
            </a:endParaRPr>
          </a:p>
          <a:p>
            <a:pPr lvl="1">
              <a:buClr>
                <a:srgbClr val="EF53A5"/>
              </a:buClr>
            </a:pPr>
            <a:r>
              <a:rPr lang="en-US" dirty="0">
                <a:ea typeface="+mj-lt"/>
                <a:cs typeface="+mj-lt"/>
              </a:rPr>
              <a:t>Strategic weighting </a:t>
            </a:r>
            <a:r>
              <a:rPr lang="en-US" u="sng" dirty="0">
                <a:ea typeface="+mj-lt"/>
                <a:cs typeface="+mj-lt"/>
              </a:rPr>
              <a:t>improved standing stability</a:t>
            </a:r>
            <a:r>
              <a:rPr lang="en-US" dirty="0">
                <a:ea typeface="+mj-lt"/>
                <a:cs typeface="+mj-lt"/>
              </a:rPr>
              <a:t> but not movement speed in people with ataxia. </a:t>
            </a:r>
          </a:p>
          <a:p>
            <a:pPr lvl="1">
              <a:buClr>
                <a:srgbClr val="EF53A5"/>
              </a:buClr>
            </a:pPr>
            <a:r>
              <a:rPr lang="en-US" dirty="0">
                <a:ea typeface="+mj-lt"/>
                <a:cs typeface="+mj-lt"/>
              </a:rPr>
              <a:t>BBTW has potential for improving stability and response to challenging sensory conditions in this population.</a:t>
            </a:r>
            <a:endParaRPr lang="en-US"/>
          </a:p>
          <a:p>
            <a:pPr>
              <a:buClr>
                <a:srgbClr val="EF53A5"/>
              </a:buClr>
            </a:pPr>
            <a:endParaRPr lang="en-US" dirty="0"/>
          </a:p>
        </p:txBody>
      </p:sp>
    </p:spTree>
    <p:extLst>
      <p:ext uri="{BB962C8B-B14F-4D97-AF65-F5344CB8AC3E}">
        <p14:creationId xmlns:p14="http://schemas.microsoft.com/office/powerpoint/2010/main" val="12408917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FAEA-34D2-4480-A05C-5D1F7C09AD30}"/>
              </a:ext>
            </a:extLst>
          </p:cNvPr>
          <p:cNvSpPr>
            <a:spLocks noGrp="1"/>
          </p:cNvSpPr>
          <p:nvPr>
            <p:ph type="title"/>
          </p:nvPr>
        </p:nvSpPr>
        <p:spPr/>
        <p:txBody>
          <a:bodyPr/>
          <a:lstStyle/>
          <a:p>
            <a:r>
              <a:rPr lang="en-US" dirty="0"/>
              <a:t>Ataxia and Whole Body Vibration</a:t>
            </a:r>
          </a:p>
        </p:txBody>
      </p:sp>
      <p:sp>
        <p:nvSpPr>
          <p:cNvPr id="3" name="Content Placeholder 2">
            <a:extLst>
              <a:ext uri="{FF2B5EF4-FFF2-40B4-BE49-F238E27FC236}">
                <a16:creationId xmlns:a16="http://schemas.microsoft.com/office/drawing/2014/main" id="{ADF8D122-0229-4423-B69C-FB2A3193D3F2}"/>
              </a:ext>
            </a:extLst>
          </p:cNvPr>
          <p:cNvSpPr>
            <a:spLocks noGrp="1"/>
          </p:cNvSpPr>
          <p:nvPr>
            <p:ph idx="1"/>
          </p:nvPr>
        </p:nvSpPr>
        <p:spPr>
          <a:xfrm>
            <a:off x="526370" y="1715461"/>
            <a:ext cx="10688254" cy="4532938"/>
          </a:xfrm>
        </p:spPr>
        <p:txBody>
          <a:bodyPr vert="horz" lIns="91440" tIns="45720" rIns="91440" bIns="45720" rtlCol="0" anchor="t">
            <a:normAutofit/>
          </a:bodyPr>
          <a:lstStyle/>
          <a:p>
            <a:r>
              <a:rPr lang="en-US" sz="3200" b="1" dirty="0">
                <a:ea typeface="+mj-lt"/>
                <a:cs typeface="+mj-lt"/>
              </a:rPr>
              <a:t>"The Effect of Whole Body Vibration on Postural Control of Ataxic Patients: a Randomized Controlled Cross-Over Study"</a:t>
            </a:r>
          </a:p>
          <a:p>
            <a:pPr lvl="1">
              <a:buClr>
                <a:srgbClr val="EF53A5"/>
              </a:buClr>
            </a:pPr>
            <a:r>
              <a:rPr lang="en-US" sz="2000" dirty="0" err="1">
                <a:ea typeface="+mj-lt"/>
                <a:cs typeface="+mj-lt"/>
              </a:rPr>
              <a:t>Ayvat</a:t>
            </a:r>
            <a:r>
              <a:rPr lang="en-US" sz="2000" dirty="0">
                <a:ea typeface="+mj-lt"/>
                <a:cs typeface="+mj-lt"/>
              </a:rPr>
              <a:t> E, </a:t>
            </a:r>
            <a:r>
              <a:rPr lang="en-US" sz="2000" dirty="0" err="1">
                <a:ea typeface="+mj-lt"/>
                <a:cs typeface="+mj-lt"/>
              </a:rPr>
              <a:t>Kılınç</a:t>
            </a:r>
            <a:r>
              <a:rPr lang="en-US" sz="2000" dirty="0">
                <a:ea typeface="+mj-lt"/>
                <a:cs typeface="+mj-lt"/>
              </a:rPr>
              <a:t> M, </a:t>
            </a:r>
            <a:r>
              <a:rPr lang="en-US" sz="2000" dirty="0" err="1">
                <a:ea typeface="+mj-lt"/>
                <a:cs typeface="+mj-lt"/>
              </a:rPr>
              <a:t>Ayvat</a:t>
            </a:r>
            <a:r>
              <a:rPr lang="en-US" sz="2000" dirty="0">
                <a:ea typeface="+mj-lt"/>
                <a:cs typeface="+mj-lt"/>
              </a:rPr>
              <a:t> F, </a:t>
            </a:r>
            <a:r>
              <a:rPr lang="en-US" sz="2000" dirty="0" err="1">
                <a:ea typeface="+mj-lt"/>
                <a:cs typeface="+mj-lt"/>
              </a:rPr>
              <a:t>Onursal</a:t>
            </a:r>
            <a:r>
              <a:rPr lang="en-US" sz="2000" dirty="0">
                <a:ea typeface="+mj-lt"/>
                <a:cs typeface="+mj-lt"/>
              </a:rPr>
              <a:t> </a:t>
            </a:r>
            <a:r>
              <a:rPr lang="en-US" sz="2000" dirty="0" err="1">
                <a:ea typeface="+mj-lt"/>
                <a:cs typeface="+mj-lt"/>
              </a:rPr>
              <a:t>Kılınç</a:t>
            </a:r>
            <a:r>
              <a:rPr lang="en-US" sz="2000" dirty="0">
                <a:ea typeface="+mj-lt"/>
                <a:cs typeface="+mj-lt"/>
              </a:rPr>
              <a:t> Ö, Aksu Yıldırım S. The Effect of Whole Body Vibration on Postural Control of Ataxic Patients: a Randomized Controlled Cross-Over Study. Cerebellum. 2021 Aug;20(4):533-541. </a:t>
            </a:r>
            <a:r>
              <a:rPr lang="en-US" sz="2000" dirty="0" err="1">
                <a:ea typeface="+mj-lt"/>
                <a:cs typeface="+mj-lt"/>
              </a:rPr>
              <a:t>doi</a:t>
            </a:r>
            <a:r>
              <a:rPr lang="en-US" sz="2000" dirty="0">
                <a:ea typeface="+mj-lt"/>
                <a:cs typeface="+mj-lt"/>
              </a:rPr>
              <a:t>: 10.1007/s12311-021-01233-y. </a:t>
            </a:r>
            <a:r>
              <a:rPr lang="en-US" sz="2000" dirty="0" err="1">
                <a:ea typeface="+mj-lt"/>
                <a:cs typeface="+mj-lt"/>
              </a:rPr>
              <a:t>Epub</a:t>
            </a:r>
            <a:r>
              <a:rPr lang="en-US" sz="2000" dirty="0">
                <a:ea typeface="+mj-lt"/>
                <a:cs typeface="+mj-lt"/>
              </a:rPr>
              <a:t> 2021 Jan 21. PMID: 33475935.</a:t>
            </a:r>
          </a:p>
          <a:p>
            <a:pPr lvl="1">
              <a:buClr>
                <a:srgbClr val="EF53A5"/>
              </a:buClr>
            </a:pPr>
            <a:r>
              <a:rPr lang="en-US" dirty="0">
                <a:ea typeface="+mj-lt"/>
                <a:cs typeface="+mj-lt"/>
              </a:rPr>
              <a:t>"This study demonstrated that exercise programs supported by WBV can play an important role in the improvement of all components of postural control in patients with ataxia."</a:t>
            </a:r>
            <a:endParaRPr lang="en-US"/>
          </a:p>
        </p:txBody>
      </p:sp>
    </p:spTree>
    <p:extLst>
      <p:ext uri="{BB962C8B-B14F-4D97-AF65-F5344CB8AC3E}">
        <p14:creationId xmlns:p14="http://schemas.microsoft.com/office/powerpoint/2010/main" val="2308375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046A6-575E-4119-9BE2-7A83C973BA1B}"/>
              </a:ext>
            </a:extLst>
          </p:cNvPr>
          <p:cNvSpPr>
            <a:spLocks noGrp="1"/>
          </p:cNvSpPr>
          <p:nvPr>
            <p:ph idx="1"/>
          </p:nvPr>
        </p:nvSpPr>
        <p:spPr>
          <a:xfrm>
            <a:off x="637205" y="1166558"/>
            <a:ext cx="10724539" cy="6158208"/>
          </a:xfrm>
        </p:spPr>
        <p:txBody>
          <a:bodyPr vert="horz" lIns="91440" tIns="45720" rIns="91440" bIns="45720" rtlCol="0" anchor="t">
            <a:normAutofit/>
          </a:bodyPr>
          <a:lstStyle/>
          <a:p>
            <a:r>
              <a:rPr lang="en-US" sz="2800" b="1" dirty="0"/>
              <a:t>"A wearable proprioceptive stabilizer for rehabilitation of limb and gait ataxia in hereditary cerebellar ataxias: a pilot open-labeled study"</a:t>
            </a:r>
          </a:p>
          <a:p>
            <a:pPr lvl="1">
              <a:buClr>
                <a:srgbClr val="EF53A5"/>
              </a:buClr>
            </a:pPr>
            <a:r>
              <a:rPr lang="en-US" sz="2000" dirty="0">
                <a:ea typeface="+mj-lt"/>
                <a:cs typeface="+mj-lt"/>
              </a:rPr>
              <a:t>Leonardi L, Aceto MG, </a:t>
            </a:r>
            <a:r>
              <a:rPr lang="en-US" sz="2000" dirty="0" err="1">
                <a:ea typeface="+mj-lt"/>
                <a:cs typeface="+mj-lt"/>
              </a:rPr>
              <a:t>Marcotulli</a:t>
            </a:r>
            <a:r>
              <a:rPr lang="en-US" sz="2000" dirty="0">
                <a:ea typeface="+mj-lt"/>
                <a:cs typeface="+mj-lt"/>
              </a:rPr>
              <a:t> C, </a:t>
            </a:r>
            <a:r>
              <a:rPr lang="en-US" sz="2000" dirty="0" err="1">
                <a:ea typeface="+mj-lt"/>
                <a:cs typeface="+mj-lt"/>
              </a:rPr>
              <a:t>Arcuria</a:t>
            </a:r>
            <a:r>
              <a:rPr lang="en-US" sz="2000" dirty="0">
                <a:ea typeface="+mj-lt"/>
                <a:cs typeface="+mj-lt"/>
              </a:rPr>
              <a:t> G, Serrao M, </a:t>
            </a:r>
            <a:r>
              <a:rPr lang="en-US" sz="2000" dirty="0" err="1">
                <a:ea typeface="+mj-lt"/>
                <a:cs typeface="+mj-lt"/>
              </a:rPr>
              <a:t>Pierelli</a:t>
            </a:r>
            <a:r>
              <a:rPr lang="en-US" sz="2000" dirty="0">
                <a:ea typeface="+mj-lt"/>
                <a:cs typeface="+mj-lt"/>
              </a:rPr>
              <a:t> F, Paone P, Filla A, Roca A, Casali C. A wearable proprioceptive stabilizer for rehabilitation of limb and gait ataxia in hereditary cerebellar ataxias: a pilot open-labeled study. Neurol Sci. 2017 Mar;38(3):459-463. </a:t>
            </a:r>
            <a:r>
              <a:rPr lang="en-US" sz="2000" dirty="0" err="1">
                <a:ea typeface="+mj-lt"/>
                <a:cs typeface="+mj-lt"/>
              </a:rPr>
              <a:t>doi</a:t>
            </a:r>
            <a:r>
              <a:rPr lang="en-US" sz="2000" dirty="0">
                <a:ea typeface="+mj-lt"/>
                <a:cs typeface="+mj-lt"/>
              </a:rPr>
              <a:t>: 10.1007/s10072-016-2800-x. </a:t>
            </a:r>
            <a:r>
              <a:rPr lang="en-US" sz="2000" dirty="0" err="1">
                <a:ea typeface="+mj-lt"/>
                <a:cs typeface="+mj-lt"/>
              </a:rPr>
              <a:t>Epub</a:t>
            </a:r>
            <a:r>
              <a:rPr lang="en-US" sz="2000" dirty="0">
                <a:ea typeface="+mj-lt"/>
                <a:cs typeface="+mj-lt"/>
              </a:rPr>
              <a:t> 2016 Dec 31. PMID: 28039539.</a:t>
            </a:r>
          </a:p>
          <a:p>
            <a:pPr marL="457200" lvl="1" indent="0">
              <a:buClr>
                <a:srgbClr val="EF53A5"/>
              </a:buClr>
              <a:buNone/>
            </a:pPr>
            <a:endParaRPr lang="en-US" sz="2000" dirty="0">
              <a:ea typeface="+mj-lt"/>
              <a:cs typeface="+mj-lt"/>
            </a:endParaRPr>
          </a:p>
          <a:p>
            <a:pPr>
              <a:buClr>
                <a:srgbClr val="EF53A5"/>
              </a:buClr>
            </a:pPr>
            <a:r>
              <a:rPr lang="en-US" dirty="0">
                <a:ea typeface="+mj-lt"/>
                <a:cs typeface="+mj-lt"/>
              </a:rPr>
              <a:t>"Focal mechanical vibration exerted by a wearable proprioceptive stabilizer might improve limb and gait ataxia in patients affected by hereditary cerebellar ataxias."</a:t>
            </a:r>
            <a:endParaRPr lang="en-US" dirty="0"/>
          </a:p>
          <a:p>
            <a:pPr>
              <a:buClr>
                <a:srgbClr val="EF53A5"/>
              </a:buClr>
            </a:pPr>
            <a:endParaRPr lang="en-US" sz="2800" b="1" dirty="0"/>
          </a:p>
        </p:txBody>
      </p:sp>
    </p:spTree>
    <p:extLst>
      <p:ext uri="{BB962C8B-B14F-4D97-AF65-F5344CB8AC3E}">
        <p14:creationId xmlns:p14="http://schemas.microsoft.com/office/powerpoint/2010/main" val="14665694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CEA3-E390-41B9-B2BB-7D1DD1BAB257}"/>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CE729C46-C14E-4E04-A768-136B64C8F470}"/>
              </a:ext>
            </a:extLst>
          </p:cNvPr>
          <p:cNvSpPr>
            <a:spLocks noGrp="1"/>
          </p:cNvSpPr>
          <p:nvPr>
            <p:ph idx="1"/>
          </p:nvPr>
        </p:nvSpPr>
        <p:spPr>
          <a:xfrm>
            <a:off x="937235" y="1590695"/>
            <a:ext cx="10329026" cy="4892166"/>
          </a:xfrm>
        </p:spPr>
        <p:txBody>
          <a:bodyPr vert="horz" lIns="91440" tIns="45720" rIns="91440" bIns="45720" rtlCol="0" anchor="t">
            <a:noAutofit/>
          </a:bodyPr>
          <a:lstStyle/>
          <a:p>
            <a:r>
              <a:rPr lang="en-US" sz="2800" dirty="0"/>
              <a:t>"</a:t>
            </a:r>
            <a:r>
              <a:rPr lang="en-US" sz="2800" b="1" dirty="0"/>
              <a:t>Decreasing fall risk in spinocerebellar ataxia"</a:t>
            </a:r>
          </a:p>
          <a:p>
            <a:pPr lvl="1">
              <a:buClr>
                <a:srgbClr val="EF53A5"/>
              </a:buClr>
            </a:pPr>
            <a:r>
              <a:rPr lang="en-US" sz="2000" dirty="0">
                <a:ea typeface="+mj-lt"/>
                <a:cs typeface="+mj-lt"/>
              </a:rPr>
              <a:t>Santos de Oliveira LA, Martins CP, </a:t>
            </a:r>
            <a:r>
              <a:rPr lang="en-US" sz="2000" dirty="0" err="1">
                <a:ea typeface="+mj-lt"/>
                <a:cs typeface="+mj-lt"/>
              </a:rPr>
              <a:t>Horsczaruk</a:t>
            </a:r>
            <a:r>
              <a:rPr lang="en-US" sz="2000" dirty="0">
                <a:ea typeface="+mj-lt"/>
                <a:cs typeface="+mj-lt"/>
              </a:rPr>
              <a:t> CH, et al. Decreasing fall risk in spinocerebellar ataxia. </a:t>
            </a:r>
            <a:r>
              <a:rPr lang="en-US" sz="2000" i="1" dirty="0">
                <a:ea typeface="+mj-lt"/>
                <a:cs typeface="+mj-lt"/>
              </a:rPr>
              <a:t>J Phys Ther Sci</a:t>
            </a:r>
            <a:r>
              <a:rPr lang="en-US" sz="2000" dirty="0">
                <a:ea typeface="+mj-lt"/>
                <a:cs typeface="+mj-lt"/>
              </a:rPr>
              <a:t>. 2015;27(4):1223-1225. doi:10.1589/jpts.27.1223</a:t>
            </a:r>
          </a:p>
          <a:p>
            <a:pPr marL="457200" lvl="1" indent="0">
              <a:buClr>
                <a:srgbClr val="EF53A5"/>
              </a:buClr>
              <a:buNone/>
            </a:pPr>
            <a:endParaRPr lang="en-US" sz="2800" dirty="0">
              <a:ea typeface="+mj-lt"/>
              <a:cs typeface="+mj-lt"/>
            </a:endParaRPr>
          </a:p>
          <a:p>
            <a:pPr>
              <a:buClr>
                <a:srgbClr val="EF53A5"/>
              </a:buClr>
            </a:pPr>
            <a:r>
              <a:rPr lang="en-US" sz="2800" b="1" dirty="0">
                <a:ea typeface="+mj-lt"/>
                <a:cs typeface="+mj-lt"/>
              </a:rPr>
              <a:t>"The relationship between trunk position sense and postural control in ataxic individuals"</a:t>
            </a:r>
            <a:endParaRPr lang="en-US" sz="2800" dirty="0">
              <a:ea typeface="+mj-lt"/>
              <a:cs typeface="+mj-lt"/>
            </a:endParaRPr>
          </a:p>
          <a:p>
            <a:pPr lvl="1">
              <a:buClr>
                <a:srgbClr val="EF53A5"/>
              </a:buClr>
            </a:pPr>
            <a:r>
              <a:rPr lang="en-US" sz="2000" dirty="0">
                <a:ea typeface="+mj-lt"/>
                <a:cs typeface="+mj-lt"/>
              </a:rPr>
              <a:t>Özge </a:t>
            </a:r>
            <a:r>
              <a:rPr lang="en-US" sz="2000" err="1">
                <a:ea typeface="+mj-lt"/>
                <a:cs typeface="+mj-lt"/>
              </a:rPr>
              <a:t>Onursal</a:t>
            </a:r>
            <a:r>
              <a:rPr lang="en-US" sz="2000" dirty="0">
                <a:ea typeface="+mj-lt"/>
                <a:cs typeface="+mj-lt"/>
              </a:rPr>
              <a:t> </a:t>
            </a:r>
            <a:r>
              <a:rPr lang="en-US" sz="2000" err="1">
                <a:ea typeface="+mj-lt"/>
                <a:cs typeface="+mj-lt"/>
              </a:rPr>
              <a:t>Kılınç</a:t>
            </a:r>
            <a:r>
              <a:rPr lang="en-US" sz="2000" dirty="0">
                <a:ea typeface="+mj-lt"/>
                <a:cs typeface="+mj-lt"/>
              </a:rPr>
              <a:t>, Ender </a:t>
            </a:r>
            <a:r>
              <a:rPr lang="en-US" sz="2000" err="1">
                <a:ea typeface="+mj-lt"/>
                <a:cs typeface="+mj-lt"/>
              </a:rPr>
              <a:t>Ayvat</a:t>
            </a:r>
            <a:r>
              <a:rPr lang="en-US" sz="2000" dirty="0">
                <a:ea typeface="+mj-lt"/>
                <a:cs typeface="+mj-lt"/>
              </a:rPr>
              <a:t>, Fatma </a:t>
            </a:r>
            <a:r>
              <a:rPr lang="en-US" sz="2000" err="1">
                <a:ea typeface="+mj-lt"/>
                <a:cs typeface="+mj-lt"/>
              </a:rPr>
              <a:t>Ayvat</a:t>
            </a:r>
            <a:r>
              <a:rPr lang="en-US" sz="2000" dirty="0">
                <a:ea typeface="+mj-lt"/>
                <a:cs typeface="+mj-lt"/>
              </a:rPr>
              <a:t>, Gülşah </a:t>
            </a:r>
            <a:r>
              <a:rPr lang="en-US" sz="2000" err="1">
                <a:ea typeface="+mj-lt"/>
                <a:cs typeface="+mj-lt"/>
              </a:rPr>
              <a:t>Sütçü</a:t>
            </a:r>
            <a:r>
              <a:rPr lang="en-US" sz="2000" dirty="0">
                <a:ea typeface="+mj-lt"/>
                <a:cs typeface="+mj-lt"/>
              </a:rPr>
              <a:t>, Muhammed </a:t>
            </a:r>
            <a:r>
              <a:rPr lang="en-US" sz="2000" err="1">
                <a:ea typeface="+mj-lt"/>
                <a:cs typeface="+mj-lt"/>
              </a:rPr>
              <a:t>Kılınç</a:t>
            </a:r>
            <a:r>
              <a:rPr lang="en-US" sz="2000" dirty="0">
                <a:ea typeface="+mj-lt"/>
                <a:cs typeface="+mj-lt"/>
              </a:rPr>
              <a:t>, Songül Aksoy, Sibel Aksu Yıldırım, The relationship between trunk position sense and postural control in ataxic individuals, Gait &amp; Posture, Volume 68, 2019, Pages 258-263</a:t>
            </a:r>
            <a:endParaRPr lang="en-US" sz="2000" dirty="0"/>
          </a:p>
          <a:p>
            <a:pPr>
              <a:buClr>
                <a:srgbClr val="EF53A5"/>
              </a:buClr>
            </a:pPr>
            <a:endParaRPr lang="en-US" sz="2800" b="1" dirty="0"/>
          </a:p>
          <a:p>
            <a:pPr>
              <a:buClr>
                <a:srgbClr val="EF53A5"/>
              </a:buClr>
            </a:pPr>
            <a:endParaRPr lang="en-US">
              <a:ea typeface="+mj-lt"/>
              <a:cs typeface="+mj-lt"/>
            </a:endParaRPr>
          </a:p>
        </p:txBody>
      </p:sp>
    </p:spTree>
    <p:extLst>
      <p:ext uri="{BB962C8B-B14F-4D97-AF65-F5344CB8AC3E}">
        <p14:creationId xmlns:p14="http://schemas.microsoft.com/office/powerpoint/2010/main" val="6843932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D39B-5929-4E99-9B7D-7D7576AFE0BD}"/>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D92A491E-EE07-4221-8AB9-38F3B52C2913}"/>
              </a:ext>
            </a:extLst>
          </p:cNvPr>
          <p:cNvSpPr>
            <a:spLocks noGrp="1"/>
          </p:cNvSpPr>
          <p:nvPr>
            <p:ph idx="1"/>
          </p:nvPr>
        </p:nvSpPr>
        <p:spPr>
          <a:xfrm>
            <a:off x="790697" y="1154149"/>
            <a:ext cx="9903925" cy="4195481"/>
          </a:xfrm>
        </p:spPr>
        <p:txBody>
          <a:bodyPr vert="horz" lIns="91440" tIns="45720" rIns="91440" bIns="45720" rtlCol="0" anchor="t">
            <a:noAutofit/>
          </a:bodyPr>
          <a:lstStyle/>
          <a:p>
            <a:pPr marL="0" indent="0">
              <a:buNone/>
            </a:pPr>
            <a:endParaRPr lang="en-US" dirty="0">
              <a:ea typeface="+mj-lt"/>
              <a:cs typeface="+mj-lt"/>
            </a:endParaRPr>
          </a:p>
          <a:p>
            <a:pPr>
              <a:buClr>
                <a:srgbClr val="EF53A5"/>
              </a:buClr>
            </a:pPr>
            <a:r>
              <a:rPr lang="en-US" sz="3200" b="1" dirty="0">
                <a:ea typeface="+mj-lt"/>
                <a:cs typeface="+mj-lt"/>
              </a:rPr>
              <a:t>Prevalence of Falls in Ataxia</a:t>
            </a:r>
            <a:endParaRPr lang="en-US" sz="3200" dirty="0">
              <a:ea typeface="+mj-lt"/>
              <a:cs typeface="+mj-lt"/>
            </a:endParaRPr>
          </a:p>
          <a:p>
            <a:pPr>
              <a:buClr>
                <a:srgbClr val="EF53A5"/>
              </a:buClr>
            </a:pPr>
            <a:r>
              <a:rPr lang="en-US" sz="3200" b="1" dirty="0">
                <a:ea typeface="+mj-lt"/>
                <a:cs typeface="+mj-lt"/>
              </a:rPr>
              <a:t>Role of the Cerebellum with Balance</a:t>
            </a:r>
          </a:p>
          <a:p>
            <a:pPr>
              <a:buClr>
                <a:srgbClr val="EF53A5"/>
              </a:buClr>
            </a:pPr>
            <a:r>
              <a:rPr lang="en-US" sz="3200" b="1" dirty="0">
                <a:ea typeface="+mj-lt"/>
                <a:cs typeface="+mj-lt"/>
              </a:rPr>
              <a:t>Remediation</a:t>
            </a:r>
            <a:r>
              <a:rPr lang="en-US" sz="3200" dirty="0">
                <a:ea typeface="+mj-lt"/>
                <a:cs typeface="+mj-lt"/>
              </a:rPr>
              <a:t>- interventions to restore impairments</a:t>
            </a:r>
          </a:p>
          <a:p>
            <a:pPr>
              <a:buClr>
                <a:srgbClr val="EF53A5"/>
              </a:buClr>
            </a:pPr>
            <a:r>
              <a:rPr lang="en-US" sz="3200" b="1" dirty="0">
                <a:ea typeface="+mj-lt"/>
                <a:cs typeface="+mj-lt"/>
              </a:rPr>
              <a:t>Compensation- </a:t>
            </a:r>
            <a:r>
              <a:rPr lang="en-US" sz="3200" dirty="0">
                <a:ea typeface="+mj-lt"/>
                <a:cs typeface="+mj-lt"/>
              </a:rPr>
              <a:t>interventions to offset the problem- live life despite the impairments</a:t>
            </a:r>
          </a:p>
          <a:p>
            <a:pPr>
              <a:buClr>
                <a:srgbClr val="EF53A5"/>
              </a:buClr>
            </a:pPr>
            <a:r>
              <a:rPr lang="en-US" sz="3200" b="1" dirty="0">
                <a:ea typeface="+mj-lt"/>
                <a:cs typeface="+mj-lt"/>
              </a:rPr>
              <a:t>Summary of Resources </a:t>
            </a:r>
            <a:endParaRPr lang="en-US" sz="3200" dirty="0">
              <a:ea typeface="+mj-lt"/>
              <a:cs typeface="+mj-lt"/>
            </a:endParaRPr>
          </a:p>
          <a:p>
            <a:pPr>
              <a:buClr>
                <a:srgbClr val="EF53A5"/>
              </a:buClr>
            </a:pPr>
            <a:endParaRPr lang="en-US" dirty="0"/>
          </a:p>
        </p:txBody>
      </p:sp>
    </p:spTree>
    <p:extLst>
      <p:ext uri="{BB962C8B-B14F-4D97-AF65-F5344CB8AC3E}">
        <p14:creationId xmlns:p14="http://schemas.microsoft.com/office/powerpoint/2010/main" val="25597758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AB2F-C638-49A4-B54B-E44C6BD191CB}"/>
              </a:ext>
            </a:extLst>
          </p:cNvPr>
          <p:cNvSpPr>
            <a:spLocks noGrp="1"/>
          </p:cNvSpPr>
          <p:nvPr>
            <p:ph type="title"/>
          </p:nvPr>
        </p:nvSpPr>
        <p:spPr>
          <a:xfrm>
            <a:off x="3401034" y="2318641"/>
            <a:ext cx="9404723" cy="1400530"/>
          </a:xfrm>
        </p:spPr>
        <p:txBody>
          <a:bodyPr/>
          <a:lstStyle/>
          <a:p>
            <a:r>
              <a:rPr lang="en-US" sz="6600" b="1" dirty="0"/>
              <a:t>Thank you! </a:t>
            </a:r>
          </a:p>
        </p:txBody>
      </p:sp>
    </p:spTree>
    <p:extLst>
      <p:ext uri="{BB962C8B-B14F-4D97-AF65-F5344CB8AC3E}">
        <p14:creationId xmlns:p14="http://schemas.microsoft.com/office/powerpoint/2010/main" val="21280804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1783F9E39C6143B2942F3815AD199D" ma:contentTypeVersion="13" ma:contentTypeDescription="Create a new document." ma:contentTypeScope="" ma:versionID="c5f9d831a499722bf1620d6787ce8ef9">
  <xsd:schema xmlns:xsd="http://www.w3.org/2001/XMLSchema" xmlns:xs="http://www.w3.org/2001/XMLSchema" xmlns:p="http://schemas.microsoft.com/office/2006/metadata/properties" xmlns:ns2="4f7f5c37-561b-4b06-8e12-e4d5776365ef" xmlns:ns3="166e0ee6-762f-4334-8215-880370ecf749" targetNamespace="http://schemas.microsoft.com/office/2006/metadata/properties" ma:root="true" ma:fieldsID="2fbeb563e2c790bd008335b132ccec5b" ns2:_="" ns3:_="">
    <xsd:import namespace="4f7f5c37-561b-4b06-8e12-e4d5776365ef"/>
    <xsd:import namespace="166e0ee6-762f-4334-8215-880370ecf7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f5c37-561b-4b06-8e12-e4d5776365e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6e0ee6-762f-4334-8215-880370ecf74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BAF5A8-8F73-404C-881A-BD7A780601A2}"/>
</file>

<file path=customXml/itemProps2.xml><?xml version="1.0" encoding="utf-8"?>
<ds:datastoreItem xmlns:ds="http://schemas.openxmlformats.org/officeDocument/2006/customXml" ds:itemID="{4FCC09C9-B440-41E6-A72D-0926EE900804}"/>
</file>

<file path=customXml/itemProps3.xml><?xml version="1.0" encoding="utf-8"?>
<ds:datastoreItem xmlns:ds="http://schemas.openxmlformats.org/officeDocument/2006/customXml" ds:itemID="{822B0901-0C32-43A6-8CDE-18A657E5C181}"/>
</file>

<file path=docProps/app.xml><?xml version="1.0" encoding="utf-8"?>
<Properties xmlns="http://schemas.openxmlformats.org/officeDocument/2006/extended-properties" xmlns:vt="http://schemas.openxmlformats.org/officeDocument/2006/docPropsVTypes">
  <Template>office theme</Template>
  <TotalTime>1</TotalTime>
  <Words>4940</Words>
  <Application>Microsoft Office PowerPoint</Application>
  <PresentationFormat>Widescreen</PresentationFormat>
  <Paragraphs>617</Paragraphs>
  <Slides>98</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Calibri</vt:lpstr>
      <vt:lpstr>Century Gothic</vt:lpstr>
      <vt:lpstr>Wingdings 3</vt:lpstr>
      <vt:lpstr>Ion</vt:lpstr>
      <vt:lpstr>Balance and Fall Prevention  in Cerebellar Ataxia</vt:lpstr>
      <vt:lpstr>Agenda </vt:lpstr>
      <vt:lpstr>Ataxia and Falls</vt:lpstr>
      <vt:lpstr>Why do we fall? </vt:lpstr>
      <vt:lpstr>Main Roles of the Cerebellum</vt:lpstr>
      <vt:lpstr>Cerebellum and Motor Planning  </vt:lpstr>
      <vt:lpstr>Cerebellum and Balance </vt:lpstr>
      <vt:lpstr>Cerebellum &amp; Equilibrium and Posture </vt:lpstr>
      <vt:lpstr>Ataxia and Muscle Weakness</vt:lpstr>
      <vt:lpstr>Fear of Falling!</vt:lpstr>
      <vt:lpstr>Ataxia and Falls</vt:lpstr>
      <vt:lpstr>Remediation</vt:lpstr>
      <vt:lpstr>Categories of Ataxia</vt:lpstr>
      <vt:lpstr>PowerPoint Presentation</vt:lpstr>
      <vt:lpstr>PowerPoint Presentation</vt:lpstr>
      <vt:lpstr>Exercise and Acquired Ataxias </vt:lpstr>
      <vt:lpstr>PowerPoint Presentation</vt:lpstr>
      <vt:lpstr>PowerPoint Presentation</vt:lpstr>
      <vt:lpstr>PowerPoint Presentation</vt:lpstr>
      <vt:lpstr>Exercise and Progressive, Degenerative Ataxias</vt:lpstr>
      <vt:lpstr>Evidence Based Exercise Modalities  for Ataxia</vt:lpstr>
      <vt:lpstr>Physical/Occupational Therapy  &amp; Cerebellar Ataxia </vt:lpstr>
      <vt:lpstr>Physical/Occupational Therapy </vt:lpstr>
      <vt:lpstr>Physical/Occupational Therapy </vt:lpstr>
      <vt:lpstr>PT/OT Limitations </vt:lpstr>
      <vt:lpstr>PT/OT Limitations </vt:lpstr>
      <vt:lpstr>Vestibular Rehabilitation &amp; Cerebellar Ataxia </vt:lpstr>
      <vt:lpstr>Vestibular Rehabilitation </vt:lpstr>
      <vt:lpstr>Balance Training &amp; Cerebellar Ataxia  </vt:lpstr>
      <vt:lpstr>Ataxia and Balance Training </vt:lpstr>
      <vt:lpstr>Ataxia and Balance Training </vt:lpstr>
      <vt:lpstr>Ataxia and Balance Training </vt:lpstr>
      <vt:lpstr>Ataxia and Balance Training </vt:lpstr>
      <vt:lpstr>Core Stability Training &amp; Cerebellar Ataxia  </vt:lpstr>
      <vt:lpstr>Core stability training</vt:lpstr>
      <vt:lpstr>PowerPoint Presentation</vt:lpstr>
      <vt:lpstr>Core Stability Training </vt:lpstr>
      <vt:lpstr>Coordination Training &amp; Cerebellar Ataxia  </vt:lpstr>
      <vt:lpstr>"Intensive coordinative training improves motor performance in degenerative cerebellar disease" </vt:lpstr>
      <vt:lpstr>PowerPoint Presentation</vt:lpstr>
      <vt:lpstr>Coordination Training and Ataxia </vt:lpstr>
      <vt:lpstr>PowerPoint Presentation</vt:lpstr>
      <vt:lpstr>PowerPoint Presentation</vt:lpstr>
      <vt:lpstr>Exergames &amp; Cerebellar Ataxia   </vt:lpstr>
      <vt:lpstr>Intensive Physiotherapy and Exergames </vt:lpstr>
      <vt:lpstr>Intensive Physiotherapy and Exergames</vt:lpstr>
      <vt:lpstr>Exergame-Based Training </vt:lpstr>
      <vt:lpstr>Dance &amp; Cerebellar Ataxia  </vt:lpstr>
      <vt:lpstr>Dance-Based Movement Therapy</vt:lpstr>
      <vt:lpstr>Dance</vt:lpstr>
      <vt:lpstr>Dance-Based Movement Therapy</vt:lpstr>
      <vt:lpstr>Cycling &amp; Cerebellar Ataxia  </vt:lpstr>
      <vt:lpstr>Cycling</vt:lpstr>
      <vt:lpstr>Treadmill Training</vt:lpstr>
      <vt:lpstr>Treadmill training- Caution</vt:lpstr>
      <vt:lpstr>Swimming &amp; Cerebellar Ataxia </vt:lpstr>
      <vt:lpstr>Swimming and Cerebellar Ataxia </vt:lpstr>
      <vt:lpstr>Balance-Based Torso Weighting  Whole Body Vibration </vt:lpstr>
      <vt:lpstr>PowerPoint Presentation</vt:lpstr>
      <vt:lpstr>Evidence Based Exercise Modalities  for Ataxia</vt:lpstr>
      <vt:lpstr>Compensation</vt:lpstr>
      <vt:lpstr>Compensatory Strategies </vt:lpstr>
      <vt:lpstr>Assisted Devices  </vt:lpstr>
      <vt:lpstr>Walker Accessories  </vt:lpstr>
      <vt:lpstr>Adapted Equipment</vt:lpstr>
      <vt:lpstr>Bathing </vt:lpstr>
      <vt:lpstr>Toileting</vt:lpstr>
      <vt:lpstr>Night Time Lighting</vt:lpstr>
      <vt:lpstr>Safety</vt:lpstr>
      <vt:lpstr>Safety </vt:lpstr>
      <vt:lpstr>Resources</vt:lpstr>
      <vt:lpstr>Resources </vt:lpstr>
      <vt:lpstr>Resources </vt:lpstr>
      <vt:lpstr>Resources </vt:lpstr>
      <vt:lpstr>Resources </vt:lpstr>
      <vt:lpstr>The Evidence</vt:lpstr>
      <vt:lpstr>Exercise and Progressive Degenerative Ataxias </vt:lpstr>
      <vt:lpstr>Physical/Occupational Therapy </vt:lpstr>
      <vt:lpstr>Physical/Occupational Therapy </vt:lpstr>
      <vt:lpstr>Physical/Occupational Therapy </vt:lpstr>
      <vt:lpstr>PowerPoint Presentation</vt:lpstr>
      <vt:lpstr>Vestibular Rehabilitation </vt:lpstr>
      <vt:lpstr>Ataxia and Balance Training </vt:lpstr>
      <vt:lpstr>PowerPoint Presentation</vt:lpstr>
      <vt:lpstr>Ataxia and Coordination Training </vt:lpstr>
      <vt:lpstr>Intensive Physiotherapy and Exergames </vt:lpstr>
      <vt:lpstr>Game-Based Training </vt:lpstr>
      <vt:lpstr>Individualized exergame training </vt:lpstr>
      <vt:lpstr>Video game-based coordinative training</vt:lpstr>
      <vt:lpstr>Virtual reality-guided rehabilitation  </vt:lpstr>
      <vt:lpstr>Treadmill training- Caution</vt:lpstr>
      <vt:lpstr>Swimming and Cerebellar Ataxia </vt:lpstr>
      <vt:lpstr>Balance-based Torso-Weighting</vt:lpstr>
      <vt:lpstr>Ataxia and Whole Body Vibration</vt:lpstr>
      <vt:lpstr>PowerPoint Presentation</vt:lpstr>
      <vt:lpstr>References </vt:lpstr>
      <vt:lpstr>Agenda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Shogren, Lori</cp:lastModifiedBy>
  <cp:revision>2337</cp:revision>
  <dcterms:created xsi:type="dcterms:W3CDTF">2013-07-15T20:26:40Z</dcterms:created>
  <dcterms:modified xsi:type="dcterms:W3CDTF">2022-02-21T14:44:40Z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0x010100B51783F9E39C6143B2942F3815AD199D</vt:lpwstr>
  </property>
</Properties>
</file>