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4"/>
    <p:sldMasterId id="2147483722" r:id="rId5"/>
    <p:sldMasterId id="2147483648" r:id="rId6"/>
  </p:sldMasterIdLst>
  <p:notesMasterIdLst>
    <p:notesMasterId r:id="rId99"/>
  </p:notesMasterIdLst>
  <p:sldIdLst>
    <p:sldId id="256" r:id="rId7"/>
    <p:sldId id="258" r:id="rId8"/>
    <p:sldId id="257" r:id="rId9"/>
    <p:sldId id="265" r:id="rId10"/>
    <p:sldId id="260" r:id="rId11"/>
    <p:sldId id="486" r:id="rId12"/>
    <p:sldId id="498" r:id="rId13"/>
    <p:sldId id="390" r:id="rId14"/>
    <p:sldId id="499" r:id="rId15"/>
    <p:sldId id="346" r:id="rId16"/>
    <p:sldId id="500" r:id="rId17"/>
    <p:sldId id="468" r:id="rId18"/>
    <p:sldId id="467" r:id="rId19"/>
    <p:sldId id="466" r:id="rId20"/>
    <p:sldId id="270" r:id="rId21"/>
    <p:sldId id="271" r:id="rId22"/>
    <p:sldId id="501" r:id="rId23"/>
    <p:sldId id="487" r:id="rId24"/>
    <p:sldId id="330" r:id="rId25"/>
    <p:sldId id="488" r:id="rId26"/>
    <p:sldId id="538" r:id="rId27"/>
    <p:sldId id="519" r:id="rId28"/>
    <p:sldId id="472" r:id="rId29"/>
    <p:sldId id="477" r:id="rId30"/>
    <p:sldId id="522" r:id="rId31"/>
    <p:sldId id="492" r:id="rId32"/>
    <p:sldId id="476" r:id="rId33"/>
    <p:sldId id="465" r:id="rId34"/>
    <p:sldId id="533" r:id="rId35"/>
    <p:sldId id="502" r:id="rId36"/>
    <p:sldId id="292" r:id="rId37"/>
    <p:sldId id="478" r:id="rId38"/>
    <p:sldId id="470" r:id="rId39"/>
    <p:sldId id="493" r:id="rId40"/>
    <p:sldId id="331" r:id="rId41"/>
    <p:sldId id="284" r:id="rId42"/>
    <p:sldId id="341" r:id="rId43"/>
    <p:sldId id="526" r:id="rId44"/>
    <p:sldId id="525" r:id="rId45"/>
    <p:sldId id="527" r:id="rId46"/>
    <p:sldId id="528" r:id="rId47"/>
    <p:sldId id="529" r:id="rId48"/>
    <p:sldId id="523" r:id="rId49"/>
    <p:sldId id="340" r:id="rId50"/>
    <p:sldId id="293" r:id="rId51"/>
    <p:sldId id="350" r:id="rId52"/>
    <p:sldId id="516" r:id="rId53"/>
    <p:sldId id="504" r:id="rId54"/>
    <p:sldId id="531" r:id="rId55"/>
    <p:sldId id="316" r:id="rId56"/>
    <p:sldId id="505" r:id="rId57"/>
    <p:sldId id="324" r:id="rId58"/>
    <p:sldId id="367" r:id="rId59"/>
    <p:sldId id="427" r:id="rId60"/>
    <p:sldId id="295" r:id="rId61"/>
    <p:sldId id="296" r:id="rId62"/>
    <p:sldId id="322" r:id="rId63"/>
    <p:sldId id="309" r:id="rId64"/>
    <p:sldId id="303" r:id="rId65"/>
    <p:sldId id="425" r:id="rId66"/>
    <p:sldId id="509" r:id="rId67"/>
    <p:sldId id="362" r:id="rId68"/>
    <p:sldId id="513" r:id="rId69"/>
    <p:sldId id="512" r:id="rId70"/>
    <p:sldId id="430" r:id="rId71"/>
    <p:sldId id="497" r:id="rId72"/>
    <p:sldId id="539" r:id="rId73"/>
    <p:sldId id="480" r:id="rId74"/>
    <p:sldId id="259" r:id="rId75"/>
    <p:sldId id="481" r:id="rId76"/>
    <p:sldId id="482" r:id="rId77"/>
    <p:sldId id="506" r:id="rId78"/>
    <p:sldId id="484" r:id="rId79"/>
    <p:sldId id="490" r:id="rId80"/>
    <p:sldId id="491" r:id="rId81"/>
    <p:sldId id="495" r:id="rId82"/>
    <p:sldId id="514" r:id="rId83"/>
    <p:sldId id="507" r:id="rId84"/>
    <p:sldId id="534" r:id="rId85"/>
    <p:sldId id="536" r:id="rId86"/>
    <p:sldId id="279" r:id="rId87"/>
    <p:sldId id="282" r:id="rId88"/>
    <p:sldId id="305" r:id="rId89"/>
    <p:sldId id="444" r:id="rId90"/>
    <p:sldId id="261" r:id="rId91"/>
    <p:sldId id="496" r:id="rId92"/>
    <p:sldId id="532" r:id="rId93"/>
    <p:sldId id="278" r:id="rId94"/>
    <p:sldId id="508" r:id="rId95"/>
    <p:sldId id="530" r:id="rId96"/>
    <p:sldId id="268" r:id="rId97"/>
    <p:sldId id="266"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Millar" initials="JM" lastIdx="8" clrIdx="0">
    <p:extLst>
      <p:ext uri="{19B8F6BF-5375-455C-9EA6-DF929625EA0E}">
        <p15:presenceInfo xmlns:p15="http://schemas.microsoft.com/office/powerpoint/2012/main" userId="S-1-5-21-1214440339-484763869-725345543-119207" providerId="AD"/>
      </p:ext>
    </p:extLst>
  </p:cmAuthor>
  <p:cmAuthor id="2" name="Jennifer Keller" initials="JK" lastIdx="1" clrIdx="1">
    <p:extLst>
      <p:ext uri="{19B8F6BF-5375-455C-9EA6-DF929625EA0E}">
        <p15:presenceInfo xmlns:p15="http://schemas.microsoft.com/office/powerpoint/2012/main" userId="S::jkeller2@jh.edu::5d6e92d1-7f0c-4cb6-8ae9-8205b97a45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B7C"/>
    <a:srgbClr val="000048"/>
    <a:srgbClr val="FBA924"/>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A02E5-DD75-4849-A30A-1B851579737E}" v="31" dt="2023-03-28T15:39:47.259"/>
    <p1510:client id="{D05BA222-9BEF-3331-62FA-E9BD3A770BB2}" v="1" dt="2023-03-28T21:31:07.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013"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diagrams/_rels/data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2A7AE8-B8E1-4473-A53C-7412C40786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A9C90CC-66FF-47AB-B026-84DFE91B9B1E}">
      <dgm:prSet/>
      <dgm:spPr/>
      <dgm:t>
        <a:bodyPr/>
        <a:lstStyle/>
        <a:p>
          <a:pPr>
            <a:lnSpc>
              <a:spcPct val="100000"/>
            </a:lnSpc>
          </a:pPr>
          <a:r>
            <a:rPr lang="en-US">
              <a:solidFill>
                <a:schemeClr val="accent2">
                  <a:lumMod val="75000"/>
                </a:schemeClr>
              </a:solidFill>
            </a:rPr>
            <a:t>- About </a:t>
          </a:r>
          <a:r>
            <a:rPr lang="en-US" b="1">
              <a:solidFill>
                <a:schemeClr val="accent2">
                  <a:lumMod val="75000"/>
                </a:schemeClr>
              </a:solidFill>
            </a:rPr>
            <a:t>yourself</a:t>
          </a:r>
          <a:r>
            <a:rPr lang="en-US">
              <a:solidFill>
                <a:schemeClr val="accent2">
                  <a:lumMod val="75000"/>
                </a:schemeClr>
              </a:solidFill>
            </a:rPr>
            <a:t>.</a:t>
          </a:r>
        </a:p>
      </dgm:t>
    </dgm:pt>
    <dgm:pt modelId="{13A06F89-0D7F-47E1-AED8-A5F0AACD50E6}" type="parTrans" cxnId="{7F0E143B-1283-46A6-B6FE-1D2ABB6FC336}">
      <dgm:prSet/>
      <dgm:spPr/>
      <dgm:t>
        <a:bodyPr/>
        <a:lstStyle/>
        <a:p>
          <a:endParaRPr lang="en-US"/>
        </a:p>
      </dgm:t>
    </dgm:pt>
    <dgm:pt modelId="{2585B0E0-9697-481F-AD50-904BF28F6F98}" type="sibTrans" cxnId="{7F0E143B-1283-46A6-B6FE-1D2ABB6FC336}">
      <dgm:prSet/>
      <dgm:spPr/>
      <dgm:t>
        <a:bodyPr/>
        <a:lstStyle/>
        <a:p>
          <a:endParaRPr lang="en-US"/>
        </a:p>
      </dgm:t>
    </dgm:pt>
    <dgm:pt modelId="{B99BB381-7CFB-47B1-A972-0B0DE5DEFFE3}">
      <dgm:prSet/>
      <dgm:spPr/>
      <dgm:t>
        <a:bodyPr/>
        <a:lstStyle/>
        <a:p>
          <a:pPr rtl="0">
            <a:lnSpc>
              <a:spcPct val="100000"/>
            </a:lnSpc>
          </a:pPr>
          <a:r>
            <a:rPr lang="en-US">
              <a:solidFill>
                <a:schemeClr val="accent2">
                  <a:lumMod val="75000"/>
                </a:schemeClr>
              </a:solidFill>
            </a:rPr>
            <a:t>- </a:t>
          </a:r>
          <a:r>
            <a:rPr lang="en-US">
              <a:solidFill>
                <a:schemeClr val="accent2">
                  <a:lumMod val="75000"/>
                </a:schemeClr>
              </a:solidFill>
              <a:latin typeface="+mn-lt"/>
            </a:rPr>
            <a:t>About the </a:t>
          </a:r>
          <a:r>
            <a:rPr lang="en-US" b="1">
              <a:solidFill>
                <a:schemeClr val="accent2">
                  <a:lumMod val="75000"/>
                </a:schemeClr>
              </a:solidFill>
              <a:latin typeface="+mn-lt"/>
            </a:rPr>
            <a:t>strategy </a:t>
          </a:r>
          <a:r>
            <a:rPr lang="en-US">
              <a:solidFill>
                <a:schemeClr val="accent2">
                  <a:lumMod val="75000"/>
                </a:schemeClr>
              </a:solidFill>
              <a:latin typeface="+mn-lt"/>
            </a:rPr>
            <a:t>you use</a:t>
          </a:r>
          <a:r>
            <a:rPr lang="en-US">
              <a:solidFill>
                <a:schemeClr val="accent2">
                  <a:lumMod val="75000"/>
                </a:schemeClr>
              </a:solidFill>
            </a:rPr>
            <a:t>.</a:t>
          </a:r>
          <a:endParaRPr lang="en-US" b="0">
            <a:solidFill>
              <a:schemeClr val="accent2">
                <a:lumMod val="75000"/>
              </a:schemeClr>
            </a:solidFill>
            <a:latin typeface="Calibri Light" panose="020F0302020204030204"/>
          </a:endParaRPr>
        </a:p>
      </dgm:t>
    </dgm:pt>
    <dgm:pt modelId="{754EE8BD-3986-4729-B331-C27527E814E9}" type="parTrans" cxnId="{0B439E83-1658-41CF-92FD-50300AA98A58}">
      <dgm:prSet/>
      <dgm:spPr/>
      <dgm:t>
        <a:bodyPr/>
        <a:lstStyle/>
        <a:p>
          <a:endParaRPr lang="en-US"/>
        </a:p>
      </dgm:t>
    </dgm:pt>
    <dgm:pt modelId="{F9FD9AA7-C740-41FE-8D28-63BACE98BB40}" type="sibTrans" cxnId="{0B439E83-1658-41CF-92FD-50300AA98A58}">
      <dgm:prSet/>
      <dgm:spPr/>
      <dgm:t>
        <a:bodyPr/>
        <a:lstStyle/>
        <a:p>
          <a:endParaRPr lang="en-US"/>
        </a:p>
      </dgm:t>
    </dgm:pt>
    <dgm:pt modelId="{182F4EDA-92B4-4786-9B61-E400811F28E0}">
      <dgm:prSet/>
      <dgm:spPr/>
      <dgm:t>
        <a:bodyPr/>
        <a:lstStyle/>
        <a:p>
          <a:pPr>
            <a:lnSpc>
              <a:spcPct val="100000"/>
            </a:lnSpc>
          </a:pPr>
          <a:r>
            <a:rPr lang="en-US">
              <a:solidFill>
                <a:schemeClr val="accent2">
                  <a:lumMod val="75000"/>
                </a:schemeClr>
              </a:solidFill>
            </a:rPr>
            <a:t>- About your </a:t>
          </a:r>
          <a:r>
            <a:rPr lang="en-US" b="1">
              <a:solidFill>
                <a:schemeClr val="accent2">
                  <a:lumMod val="75000"/>
                </a:schemeClr>
              </a:solidFill>
            </a:rPr>
            <a:t>environment</a:t>
          </a:r>
          <a:r>
            <a:rPr lang="en-US">
              <a:solidFill>
                <a:schemeClr val="accent2">
                  <a:lumMod val="75000"/>
                </a:schemeClr>
              </a:solidFill>
            </a:rPr>
            <a:t>. </a:t>
          </a:r>
        </a:p>
      </dgm:t>
    </dgm:pt>
    <dgm:pt modelId="{B9CBE61E-A4CA-444F-A942-2FEE7973300D}" type="parTrans" cxnId="{BFBFFE2E-A330-4CE4-8843-8CF02F58C4D6}">
      <dgm:prSet/>
      <dgm:spPr/>
      <dgm:t>
        <a:bodyPr/>
        <a:lstStyle/>
        <a:p>
          <a:endParaRPr lang="en-US"/>
        </a:p>
      </dgm:t>
    </dgm:pt>
    <dgm:pt modelId="{467F4349-5E75-48F0-A84E-F045891E9C3B}" type="sibTrans" cxnId="{BFBFFE2E-A330-4CE4-8843-8CF02F58C4D6}">
      <dgm:prSet/>
      <dgm:spPr/>
      <dgm:t>
        <a:bodyPr/>
        <a:lstStyle/>
        <a:p>
          <a:endParaRPr lang="en-US"/>
        </a:p>
      </dgm:t>
    </dgm:pt>
    <dgm:pt modelId="{5B48B37E-DC79-41C2-AAA2-B57EFDBF8954}" type="pres">
      <dgm:prSet presAssocID="{122A7AE8-B8E1-4473-A53C-7412C40786A2}" presName="root" presStyleCnt="0">
        <dgm:presLayoutVars>
          <dgm:dir/>
          <dgm:resizeHandles val="exact"/>
        </dgm:presLayoutVars>
      </dgm:prSet>
      <dgm:spPr/>
    </dgm:pt>
    <dgm:pt modelId="{8B0799B2-5B62-45C0-A65E-89E9F0049081}" type="pres">
      <dgm:prSet presAssocID="{2A9C90CC-66FF-47AB-B026-84DFE91B9B1E}" presName="compNode" presStyleCnt="0"/>
      <dgm:spPr/>
    </dgm:pt>
    <dgm:pt modelId="{C8ECD656-0C69-47C7-A28B-12C10577CD96}" type="pres">
      <dgm:prSet presAssocID="{2A9C90CC-66FF-47AB-B026-84DFE91B9B1E}" presName="bgRect" presStyleLbl="bgShp" presStyleIdx="0" presStyleCnt="3"/>
      <dgm:spPr/>
    </dgm:pt>
    <dgm:pt modelId="{4C06312C-8EF2-4487-A1E6-D8286CD50EEC}" type="pres">
      <dgm:prSet presAssocID="{2A9C90CC-66FF-47AB-B026-84DFE91B9B1E}"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B8A68FCE-41C8-4312-A8BE-0A3081CC37B7}" type="pres">
      <dgm:prSet presAssocID="{2A9C90CC-66FF-47AB-B026-84DFE91B9B1E}" presName="spaceRect" presStyleCnt="0"/>
      <dgm:spPr/>
    </dgm:pt>
    <dgm:pt modelId="{22CA679D-C73B-42EC-A107-E51A5714EA25}" type="pres">
      <dgm:prSet presAssocID="{2A9C90CC-66FF-47AB-B026-84DFE91B9B1E}" presName="parTx" presStyleLbl="revTx" presStyleIdx="0" presStyleCnt="3">
        <dgm:presLayoutVars>
          <dgm:chMax val="0"/>
          <dgm:chPref val="0"/>
        </dgm:presLayoutVars>
      </dgm:prSet>
      <dgm:spPr/>
    </dgm:pt>
    <dgm:pt modelId="{BA0E529A-22AB-4EFB-8EEA-707CFF7D7F11}" type="pres">
      <dgm:prSet presAssocID="{2585B0E0-9697-481F-AD50-904BF28F6F98}" presName="sibTrans" presStyleCnt="0"/>
      <dgm:spPr/>
    </dgm:pt>
    <dgm:pt modelId="{AA1E933E-4A25-451D-98F3-317A70520D01}" type="pres">
      <dgm:prSet presAssocID="{B99BB381-7CFB-47B1-A972-0B0DE5DEFFE3}" presName="compNode" presStyleCnt="0"/>
      <dgm:spPr/>
    </dgm:pt>
    <dgm:pt modelId="{7139AC1F-8746-4846-AEBF-1A59462F56C7}" type="pres">
      <dgm:prSet presAssocID="{B99BB381-7CFB-47B1-A972-0B0DE5DEFFE3}" presName="bgRect" presStyleLbl="bgShp" presStyleIdx="1" presStyleCnt="3"/>
      <dgm:spPr/>
    </dgm:pt>
    <dgm:pt modelId="{08F78A3B-0405-4AD8-9226-81795AF01ABF}" type="pres">
      <dgm:prSet presAssocID="{B99BB381-7CFB-47B1-A972-0B0DE5DEFFE3}"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vertising"/>
        </a:ext>
      </dgm:extLst>
    </dgm:pt>
    <dgm:pt modelId="{30F8C6D4-FBE1-4C77-BA66-007CC44E1827}" type="pres">
      <dgm:prSet presAssocID="{B99BB381-7CFB-47B1-A972-0B0DE5DEFFE3}" presName="spaceRect" presStyleCnt="0"/>
      <dgm:spPr/>
    </dgm:pt>
    <dgm:pt modelId="{BA7CBFB2-ECC0-4990-9CF5-024E245E2679}" type="pres">
      <dgm:prSet presAssocID="{B99BB381-7CFB-47B1-A972-0B0DE5DEFFE3}" presName="parTx" presStyleLbl="revTx" presStyleIdx="1" presStyleCnt="3">
        <dgm:presLayoutVars>
          <dgm:chMax val="0"/>
          <dgm:chPref val="0"/>
        </dgm:presLayoutVars>
      </dgm:prSet>
      <dgm:spPr/>
    </dgm:pt>
    <dgm:pt modelId="{1416CCCE-1B76-4F3D-BE08-3CB5C029FD50}" type="pres">
      <dgm:prSet presAssocID="{F9FD9AA7-C740-41FE-8D28-63BACE98BB40}" presName="sibTrans" presStyleCnt="0"/>
      <dgm:spPr/>
    </dgm:pt>
    <dgm:pt modelId="{EE612B1D-E712-4947-B358-742506A03455}" type="pres">
      <dgm:prSet presAssocID="{182F4EDA-92B4-4786-9B61-E400811F28E0}" presName="compNode" presStyleCnt="0"/>
      <dgm:spPr/>
    </dgm:pt>
    <dgm:pt modelId="{3B9E4EDC-4BFB-4633-9D47-E3C731DF9DD8}" type="pres">
      <dgm:prSet presAssocID="{182F4EDA-92B4-4786-9B61-E400811F28E0}" presName="bgRect" presStyleLbl="bgShp" presStyleIdx="2" presStyleCnt="3"/>
      <dgm:spPr/>
    </dgm:pt>
    <dgm:pt modelId="{69178A17-92D6-4822-AFAB-70DBABB73152}" type="pres">
      <dgm:prSet presAssocID="{182F4EDA-92B4-4786-9B61-E400811F28E0}"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02814528-1DE1-4770-91DF-FF5EE80C8153}" type="pres">
      <dgm:prSet presAssocID="{182F4EDA-92B4-4786-9B61-E400811F28E0}" presName="spaceRect" presStyleCnt="0"/>
      <dgm:spPr/>
    </dgm:pt>
    <dgm:pt modelId="{B607B527-3228-48E6-8EC4-92F20C3DA771}" type="pres">
      <dgm:prSet presAssocID="{182F4EDA-92B4-4786-9B61-E400811F28E0}" presName="parTx" presStyleLbl="revTx" presStyleIdx="2" presStyleCnt="3">
        <dgm:presLayoutVars>
          <dgm:chMax val="0"/>
          <dgm:chPref val="0"/>
        </dgm:presLayoutVars>
      </dgm:prSet>
      <dgm:spPr/>
    </dgm:pt>
  </dgm:ptLst>
  <dgm:cxnLst>
    <dgm:cxn modelId="{BFBFFE2E-A330-4CE4-8843-8CF02F58C4D6}" srcId="{122A7AE8-B8E1-4473-A53C-7412C40786A2}" destId="{182F4EDA-92B4-4786-9B61-E400811F28E0}" srcOrd="2" destOrd="0" parTransId="{B9CBE61E-A4CA-444F-A942-2FEE7973300D}" sibTransId="{467F4349-5E75-48F0-A84E-F045891E9C3B}"/>
    <dgm:cxn modelId="{D2B06239-B719-48DB-9266-F1B0230E3AF1}" type="presOf" srcId="{122A7AE8-B8E1-4473-A53C-7412C40786A2}" destId="{5B48B37E-DC79-41C2-AAA2-B57EFDBF8954}" srcOrd="0" destOrd="0" presId="urn:microsoft.com/office/officeart/2018/2/layout/IconVerticalSolidList"/>
    <dgm:cxn modelId="{7F0E143B-1283-46A6-B6FE-1D2ABB6FC336}" srcId="{122A7AE8-B8E1-4473-A53C-7412C40786A2}" destId="{2A9C90CC-66FF-47AB-B026-84DFE91B9B1E}" srcOrd="0" destOrd="0" parTransId="{13A06F89-0D7F-47E1-AED8-A5F0AACD50E6}" sibTransId="{2585B0E0-9697-481F-AD50-904BF28F6F98}"/>
    <dgm:cxn modelId="{5B6E2080-3B4A-4937-815A-30B582656B58}" type="presOf" srcId="{B99BB381-7CFB-47B1-A972-0B0DE5DEFFE3}" destId="{BA7CBFB2-ECC0-4990-9CF5-024E245E2679}" srcOrd="0" destOrd="0" presId="urn:microsoft.com/office/officeart/2018/2/layout/IconVerticalSolidList"/>
    <dgm:cxn modelId="{0B439E83-1658-41CF-92FD-50300AA98A58}" srcId="{122A7AE8-B8E1-4473-A53C-7412C40786A2}" destId="{B99BB381-7CFB-47B1-A972-0B0DE5DEFFE3}" srcOrd="1" destOrd="0" parTransId="{754EE8BD-3986-4729-B331-C27527E814E9}" sibTransId="{F9FD9AA7-C740-41FE-8D28-63BACE98BB40}"/>
    <dgm:cxn modelId="{5B5CC2D2-080B-4326-99AD-8821177B6A4B}" type="presOf" srcId="{2A9C90CC-66FF-47AB-B026-84DFE91B9B1E}" destId="{22CA679D-C73B-42EC-A107-E51A5714EA25}" srcOrd="0" destOrd="0" presId="urn:microsoft.com/office/officeart/2018/2/layout/IconVerticalSolidList"/>
    <dgm:cxn modelId="{A1459AF1-4466-4BD5-AF5C-4C9F0A9A90E1}" type="presOf" srcId="{182F4EDA-92B4-4786-9B61-E400811F28E0}" destId="{B607B527-3228-48E6-8EC4-92F20C3DA771}" srcOrd="0" destOrd="0" presId="urn:microsoft.com/office/officeart/2018/2/layout/IconVerticalSolidList"/>
    <dgm:cxn modelId="{06904335-1898-4AF6-AC68-BD3C81C208E5}" type="presParOf" srcId="{5B48B37E-DC79-41C2-AAA2-B57EFDBF8954}" destId="{8B0799B2-5B62-45C0-A65E-89E9F0049081}" srcOrd="0" destOrd="0" presId="urn:microsoft.com/office/officeart/2018/2/layout/IconVerticalSolidList"/>
    <dgm:cxn modelId="{168506F5-789E-4B32-9B1C-C8CB51E2BE18}" type="presParOf" srcId="{8B0799B2-5B62-45C0-A65E-89E9F0049081}" destId="{C8ECD656-0C69-47C7-A28B-12C10577CD96}" srcOrd="0" destOrd="0" presId="urn:microsoft.com/office/officeart/2018/2/layout/IconVerticalSolidList"/>
    <dgm:cxn modelId="{C61522E8-6520-4195-AC6D-84D6C6935846}" type="presParOf" srcId="{8B0799B2-5B62-45C0-A65E-89E9F0049081}" destId="{4C06312C-8EF2-4487-A1E6-D8286CD50EEC}" srcOrd="1" destOrd="0" presId="urn:microsoft.com/office/officeart/2018/2/layout/IconVerticalSolidList"/>
    <dgm:cxn modelId="{411A1F02-452D-4326-AD4F-F9D6FDF3208E}" type="presParOf" srcId="{8B0799B2-5B62-45C0-A65E-89E9F0049081}" destId="{B8A68FCE-41C8-4312-A8BE-0A3081CC37B7}" srcOrd="2" destOrd="0" presId="urn:microsoft.com/office/officeart/2018/2/layout/IconVerticalSolidList"/>
    <dgm:cxn modelId="{89440AEA-4D39-4F1F-B78E-2D33827BE9D8}" type="presParOf" srcId="{8B0799B2-5B62-45C0-A65E-89E9F0049081}" destId="{22CA679D-C73B-42EC-A107-E51A5714EA25}" srcOrd="3" destOrd="0" presId="urn:microsoft.com/office/officeart/2018/2/layout/IconVerticalSolidList"/>
    <dgm:cxn modelId="{3F2E081F-A71B-4B16-A132-969E1B63420C}" type="presParOf" srcId="{5B48B37E-DC79-41C2-AAA2-B57EFDBF8954}" destId="{BA0E529A-22AB-4EFB-8EEA-707CFF7D7F11}" srcOrd="1" destOrd="0" presId="urn:microsoft.com/office/officeart/2018/2/layout/IconVerticalSolidList"/>
    <dgm:cxn modelId="{5ED325B7-94F0-4284-A8AB-B0A37A5868A2}" type="presParOf" srcId="{5B48B37E-DC79-41C2-AAA2-B57EFDBF8954}" destId="{AA1E933E-4A25-451D-98F3-317A70520D01}" srcOrd="2" destOrd="0" presId="urn:microsoft.com/office/officeart/2018/2/layout/IconVerticalSolidList"/>
    <dgm:cxn modelId="{759CA7C7-63D8-4D1F-B087-BEDC84777B89}" type="presParOf" srcId="{AA1E933E-4A25-451D-98F3-317A70520D01}" destId="{7139AC1F-8746-4846-AEBF-1A59462F56C7}" srcOrd="0" destOrd="0" presId="urn:microsoft.com/office/officeart/2018/2/layout/IconVerticalSolidList"/>
    <dgm:cxn modelId="{93BDE3B9-8210-4BD0-887B-7243D10EF027}" type="presParOf" srcId="{AA1E933E-4A25-451D-98F3-317A70520D01}" destId="{08F78A3B-0405-4AD8-9226-81795AF01ABF}" srcOrd="1" destOrd="0" presId="urn:microsoft.com/office/officeart/2018/2/layout/IconVerticalSolidList"/>
    <dgm:cxn modelId="{A776543C-48A8-4A59-BCA8-3511E07074A2}" type="presParOf" srcId="{AA1E933E-4A25-451D-98F3-317A70520D01}" destId="{30F8C6D4-FBE1-4C77-BA66-007CC44E1827}" srcOrd="2" destOrd="0" presId="urn:microsoft.com/office/officeart/2018/2/layout/IconVerticalSolidList"/>
    <dgm:cxn modelId="{C5EE7177-4EB7-4186-83F7-8AA9B8D5D8A7}" type="presParOf" srcId="{AA1E933E-4A25-451D-98F3-317A70520D01}" destId="{BA7CBFB2-ECC0-4990-9CF5-024E245E2679}" srcOrd="3" destOrd="0" presId="urn:microsoft.com/office/officeart/2018/2/layout/IconVerticalSolidList"/>
    <dgm:cxn modelId="{DAF9B178-8003-48BF-8B7C-B73B03FEE9F1}" type="presParOf" srcId="{5B48B37E-DC79-41C2-AAA2-B57EFDBF8954}" destId="{1416CCCE-1B76-4F3D-BE08-3CB5C029FD50}" srcOrd="3" destOrd="0" presId="urn:microsoft.com/office/officeart/2018/2/layout/IconVerticalSolidList"/>
    <dgm:cxn modelId="{9C4B6357-7C28-48AB-9F84-0160A7BD3DF2}" type="presParOf" srcId="{5B48B37E-DC79-41C2-AAA2-B57EFDBF8954}" destId="{EE612B1D-E712-4947-B358-742506A03455}" srcOrd="4" destOrd="0" presId="urn:microsoft.com/office/officeart/2018/2/layout/IconVerticalSolidList"/>
    <dgm:cxn modelId="{3385626F-32EE-49EE-B331-B8BD791C4B44}" type="presParOf" srcId="{EE612B1D-E712-4947-B358-742506A03455}" destId="{3B9E4EDC-4BFB-4633-9D47-E3C731DF9DD8}" srcOrd="0" destOrd="0" presId="urn:microsoft.com/office/officeart/2018/2/layout/IconVerticalSolidList"/>
    <dgm:cxn modelId="{DD112AB0-E63C-4E0D-A9BE-1D63717344E9}" type="presParOf" srcId="{EE612B1D-E712-4947-B358-742506A03455}" destId="{69178A17-92D6-4822-AFAB-70DBABB73152}" srcOrd="1" destOrd="0" presId="urn:microsoft.com/office/officeart/2018/2/layout/IconVerticalSolidList"/>
    <dgm:cxn modelId="{6FD4145B-70A4-4F3C-8B94-4B076DF8566A}" type="presParOf" srcId="{EE612B1D-E712-4947-B358-742506A03455}" destId="{02814528-1DE1-4770-91DF-FF5EE80C8153}" srcOrd="2" destOrd="0" presId="urn:microsoft.com/office/officeart/2018/2/layout/IconVerticalSolidList"/>
    <dgm:cxn modelId="{8363DB57-167E-49DE-A516-24CFDB5F80A9}" type="presParOf" srcId="{EE612B1D-E712-4947-B358-742506A03455}" destId="{B607B527-3228-48E6-8EC4-92F20C3DA7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CD656-0C69-47C7-A28B-12C10577CD96}">
      <dsp:nvSpPr>
        <dsp:cNvPr id="0" name=""/>
        <dsp:cNvSpPr/>
      </dsp:nvSpPr>
      <dsp:spPr>
        <a:xfrm>
          <a:off x="0" y="502"/>
          <a:ext cx="5798972" cy="117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6312C-8EF2-4487-A1E6-D8286CD50EEC}">
      <dsp:nvSpPr>
        <dsp:cNvPr id="0" name=""/>
        <dsp:cNvSpPr/>
      </dsp:nvSpPr>
      <dsp:spPr>
        <a:xfrm>
          <a:off x="355549" y="264960"/>
          <a:ext cx="646453" cy="6464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CA679D-C73B-42EC-A107-E51A5714EA25}">
      <dsp:nvSpPr>
        <dsp:cNvPr id="0" name=""/>
        <dsp:cNvSpPr/>
      </dsp:nvSpPr>
      <dsp:spPr>
        <a:xfrm>
          <a:off x="1357552" y="502"/>
          <a:ext cx="4441419"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accent2">
                  <a:lumMod val="75000"/>
                </a:schemeClr>
              </a:solidFill>
            </a:rPr>
            <a:t>- About </a:t>
          </a:r>
          <a:r>
            <a:rPr lang="en-US" sz="2500" b="1" kern="1200">
              <a:solidFill>
                <a:schemeClr val="accent2">
                  <a:lumMod val="75000"/>
                </a:schemeClr>
              </a:solidFill>
            </a:rPr>
            <a:t>yourself</a:t>
          </a:r>
          <a:r>
            <a:rPr lang="en-US" sz="2500" kern="1200">
              <a:solidFill>
                <a:schemeClr val="accent2">
                  <a:lumMod val="75000"/>
                </a:schemeClr>
              </a:solidFill>
            </a:rPr>
            <a:t>.</a:t>
          </a:r>
        </a:p>
      </dsp:txBody>
      <dsp:txXfrm>
        <a:off x="1357552" y="502"/>
        <a:ext cx="4441419" cy="1175370"/>
      </dsp:txXfrm>
    </dsp:sp>
    <dsp:sp modelId="{7139AC1F-8746-4846-AEBF-1A59462F56C7}">
      <dsp:nvSpPr>
        <dsp:cNvPr id="0" name=""/>
        <dsp:cNvSpPr/>
      </dsp:nvSpPr>
      <dsp:spPr>
        <a:xfrm>
          <a:off x="0" y="1469714"/>
          <a:ext cx="5798972" cy="117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78A3B-0405-4AD8-9226-81795AF01ABF}">
      <dsp:nvSpPr>
        <dsp:cNvPr id="0" name=""/>
        <dsp:cNvSpPr/>
      </dsp:nvSpPr>
      <dsp:spPr>
        <a:xfrm>
          <a:off x="355549" y="1734173"/>
          <a:ext cx="646453" cy="6464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7CBFB2-ECC0-4990-9CF5-024E245E2679}">
      <dsp:nvSpPr>
        <dsp:cNvPr id="0" name=""/>
        <dsp:cNvSpPr/>
      </dsp:nvSpPr>
      <dsp:spPr>
        <a:xfrm>
          <a:off x="1357552" y="1469714"/>
          <a:ext cx="4441419"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111250" rtl="0">
            <a:lnSpc>
              <a:spcPct val="100000"/>
            </a:lnSpc>
            <a:spcBef>
              <a:spcPct val="0"/>
            </a:spcBef>
            <a:spcAft>
              <a:spcPct val="35000"/>
            </a:spcAft>
            <a:buNone/>
          </a:pPr>
          <a:r>
            <a:rPr lang="en-US" sz="2500" kern="1200">
              <a:solidFill>
                <a:schemeClr val="accent2">
                  <a:lumMod val="75000"/>
                </a:schemeClr>
              </a:solidFill>
            </a:rPr>
            <a:t>- </a:t>
          </a:r>
          <a:r>
            <a:rPr lang="en-US" sz="2500" kern="1200">
              <a:solidFill>
                <a:schemeClr val="accent2">
                  <a:lumMod val="75000"/>
                </a:schemeClr>
              </a:solidFill>
              <a:latin typeface="+mn-lt"/>
            </a:rPr>
            <a:t>About the </a:t>
          </a:r>
          <a:r>
            <a:rPr lang="en-US" sz="2500" b="1" kern="1200">
              <a:solidFill>
                <a:schemeClr val="accent2">
                  <a:lumMod val="75000"/>
                </a:schemeClr>
              </a:solidFill>
              <a:latin typeface="+mn-lt"/>
            </a:rPr>
            <a:t>strategy </a:t>
          </a:r>
          <a:r>
            <a:rPr lang="en-US" sz="2500" kern="1200">
              <a:solidFill>
                <a:schemeClr val="accent2">
                  <a:lumMod val="75000"/>
                </a:schemeClr>
              </a:solidFill>
              <a:latin typeface="+mn-lt"/>
            </a:rPr>
            <a:t>you use</a:t>
          </a:r>
          <a:r>
            <a:rPr lang="en-US" sz="2500" kern="1200">
              <a:solidFill>
                <a:schemeClr val="accent2">
                  <a:lumMod val="75000"/>
                </a:schemeClr>
              </a:solidFill>
            </a:rPr>
            <a:t>.</a:t>
          </a:r>
          <a:endParaRPr lang="en-US" sz="2500" b="0" kern="1200">
            <a:solidFill>
              <a:schemeClr val="accent2">
                <a:lumMod val="75000"/>
              </a:schemeClr>
            </a:solidFill>
            <a:latin typeface="Calibri Light" panose="020F0302020204030204"/>
          </a:endParaRPr>
        </a:p>
      </dsp:txBody>
      <dsp:txXfrm>
        <a:off x="1357552" y="1469714"/>
        <a:ext cx="4441419" cy="1175370"/>
      </dsp:txXfrm>
    </dsp:sp>
    <dsp:sp modelId="{3B9E4EDC-4BFB-4633-9D47-E3C731DF9DD8}">
      <dsp:nvSpPr>
        <dsp:cNvPr id="0" name=""/>
        <dsp:cNvSpPr/>
      </dsp:nvSpPr>
      <dsp:spPr>
        <a:xfrm>
          <a:off x="0" y="2938927"/>
          <a:ext cx="5798972" cy="11753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178A17-92D6-4822-AFAB-70DBABB73152}">
      <dsp:nvSpPr>
        <dsp:cNvPr id="0" name=""/>
        <dsp:cNvSpPr/>
      </dsp:nvSpPr>
      <dsp:spPr>
        <a:xfrm>
          <a:off x="355549" y="3203385"/>
          <a:ext cx="646453" cy="64645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07B527-3228-48E6-8EC4-92F20C3DA771}">
      <dsp:nvSpPr>
        <dsp:cNvPr id="0" name=""/>
        <dsp:cNvSpPr/>
      </dsp:nvSpPr>
      <dsp:spPr>
        <a:xfrm>
          <a:off x="1357552" y="2938927"/>
          <a:ext cx="4441419"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accent2">
                  <a:lumMod val="75000"/>
                </a:schemeClr>
              </a:solidFill>
            </a:rPr>
            <a:t>- About your </a:t>
          </a:r>
          <a:r>
            <a:rPr lang="en-US" sz="2500" b="1" kern="1200">
              <a:solidFill>
                <a:schemeClr val="accent2">
                  <a:lumMod val="75000"/>
                </a:schemeClr>
              </a:solidFill>
            </a:rPr>
            <a:t>environment</a:t>
          </a:r>
          <a:r>
            <a:rPr lang="en-US" sz="2500" kern="1200">
              <a:solidFill>
                <a:schemeClr val="accent2">
                  <a:lumMod val="75000"/>
                </a:schemeClr>
              </a:solidFill>
            </a:rPr>
            <a:t>. </a:t>
          </a:r>
        </a:p>
      </dsp:txBody>
      <dsp:txXfrm>
        <a:off x="1357552" y="2938927"/>
        <a:ext cx="4441419" cy="11753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D1A0C-DB0C-425B-985F-1169E97BA2BD}"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39E74-1952-49F2-A739-9122343DF34B}" type="slidenum">
              <a:rPr lang="en-US" smtClean="0"/>
              <a:t>‹#›</a:t>
            </a:fld>
            <a:endParaRPr lang="en-US"/>
          </a:p>
        </p:txBody>
      </p:sp>
    </p:spTree>
    <p:extLst>
      <p:ext uri="{BB962C8B-B14F-4D97-AF65-F5344CB8AC3E}">
        <p14:creationId xmlns:p14="http://schemas.microsoft.com/office/powerpoint/2010/main" val="2861979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39E74-1952-49F2-A739-9122343DF34B}" type="slidenum">
              <a:rPr lang="en-US" smtClean="0"/>
              <a:t>21</a:t>
            </a:fld>
            <a:endParaRPr lang="en-US"/>
          </a:p>
        </p:txBody>
      </p:sp>
    </p:spTree>
    <p:extLst>
      <p:ext uri="{BB962C8B-B14F-4D97-AF65-F5344CB8AC3E}">
        <p14:creationId xmlns:p14="http://schemas.microsoft.com/office/powerpoint/2010/main" val="124408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944F0-B690-4275-895C-4B3E918DE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63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72963F-5EF5-4B66-8121-909AAB444E70}" type="slidenum">
              <a:rPr lang="en-US" smtClean="0"/>
              <a:t>60</a:t>
            </a:fld>
            <a:endParaRPr lang="en-US"/>
          </a:p>
        </p:txBody>
      </p:sp>
    </p:spTree>
    <p:extLst>
      <p:ext uri="{BB962C8B-B14F-4D97-AF65-F5344CB8AC3E}">
        <p14:creationId xmlns:p14="http://schemas.microsoft.com/office/powerpoint/2010/main" val="19042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Mean and 1 SD of Oscillopsia Functional Index (OFI) scores in cerebellar ataxia (solid line) are similar to those reported in bilateral vestibular hypofunction (dashed line).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C9D7B-D54C-4ABD-8D88-1B82E9659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71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72963F-5EF5-4B66-8121-909AAB444E70}" type="slidenum">
              <a:rPr lang="en-US" smtClean="0"/>
              <a:t>64</a:t>
            </a:fld>
            <a:endParaRPr lang="en-US"/>
          </a:p>
        </p:txBody>
      </p:sp>
    </p:spTree>
    <p:extLst>
      <p:ext uri="{BB962C8B-B14F-4D97-AF65-F5344CB8AC3E}">
        <p14:creationId xmlns:p14="http://schemas.microsoft.com/office/powerpoint/2010/main" val="215027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Feed forward motor learning: i.e. the ability to choose optimal movement parameters that minimize variability during active movements such as combined eye-head gaze shifts?</a:t>
            </a:r>
          </a:p>
        </p:txBody>
      </p:sp>
      <p:sp>
        <p:nvSpPr>
          <p:cNvPr id="4" name="Slide Number Placeholder 3"/>
          <p:cNvSpPr>
            <a:spLocks noGrp="1"/>
          </p:cNvSpPr>
          <p:nvPr>
            <p:ph type="sldNum" sz="quarter" idx="5"/>
          </p:nvPr>
        </p:nvSpPr>
        <p:spPr/>
        <p:txBody>
          <a:bodyPr/>
          <a:lstStyle/>
          <a:p>
            <a:fld id="{4A72963F-5EF5-4B66-8121-909AAB444E70}" type="slidenum">
              <a:rPr lang="en-US" smtClean="0"/>
              <a:t>65</a:t>
            </a:fld>
            <a:endParaRPr lang="en-US"/>
          </a:p>
        </p:txBody>
      </p:sp>
    </p:spTree>
    <p:extLst>
      <p:ext uri="{BB962C8B-B14F-4D97-AF65-F5344CB8AC3E}">
        <p14:creationId xmlns:p14="http://schemas.microsoft.com/office/powerpoint/2010/main" val="367583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Adjunct</a:t>
            </a:r>
            <a:r>
              <a:rPr lang="en-US" baseline="0"/>
              <a:t> treatments ideally involve head turns/dynamic balance challenges for best effect..</a:t>
            </a:r>
            <a:endParaRPr lang="en-US"/>
          </a:p>
          <a:p>
            <a:endParaRPr lang="en-US" baseline="0"/>
          </a:p>
          <a:p>
            <a:r>
              <a:rPr lang="en-US" baseline="0"/>
              <a:t>Tai Chi/Yoga can help with static balance, yet do not substitute for the exercises involving head movement, focusing on a target (Gaze stability tasks)</a:t>
            </a:r>
          </a:p>
          <a:p>
            <a:endParaRPr lang="en-US" baseline="0"/>
          </a:p>
          <a:p>
            <a:r>
              <a:rPr lang="en-US" baseline="0"/>
              <a:t>Early evidence that virtual reality can help…limited evidence at this time.</a:t>
            </a:r>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8E489BC4-C8E5-4733-BB0A-CD0D4E90D3E5}" type="slidenum">
              <a:rPr lang="en-US" smtClean="0"/>
              <a:t>67</a:t>
            </a:fld>
            <a:endParaRPr lang="en-US"/>
          </a:p>
        </p:txBody>
      </p:sp>
    </p:spTree>
    <p:extLst>
      <p:ext uri="{BB962C8B-B14F-4D97-AF65-F5344CB8AC3E}">
        <p14:creationId xmlns:p14="http://schemas.microsoft.com/office/powerpoint/2010/main" val="1978837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Early-onset degenerative ataxia might be one of the most difficult groups of ataxias to treat due to</a:t>
            </a:r>
          </a:p>
          <a:p>
            <a:r>
              <a:rPr lang="en-US" sz="1200" b="0" i="0" u="none" strike="noStrike" kern="1200" baseline="0">
                <a:solidFill>
                  <a:schemeClr val="tx1"/>
                </a:solidFill>
                <a:latin typeface="+mn-lt"/>
                <a:ea typeface="+mn-ea"/>
                <a:cs typeface="+mn-cs"/>
              </a:rPr>
              <a:t>its onset during motor development, its progressive nature, and the significant damage also to </a:t>
            </a:r>
            <a:r>
              <a:rPr lang="en-US" sz="1200" b="0" i="0" u="none" strike="noStrike" kern="1200" baseline="0" err="1">
                <a:solidFill>
                  <a:schemeClr val="tx1"/>
                </a:solidFill>
                <a:latin typeface="+mn-lt"/>
                <a:ea typeface="+mn-ea"/>
                <a:cs typeface="+mn-cs"/>
              </a:rPr>
              <a:t>extracerebellar</a:t>
            </a:r>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systems.</a:t>
            </a:r>
            <a:endParaRPr lang="en-US"/>
          </a:p>
        </p:txBody>
      </p:sp>
      <p:sp>
        <p:nvSpPr>
          <p:cNvPr id="4" name="Slide Number Placeholder 3"/>
          <p:cNvSpPr>
            <a:spLocks noGrp="1"/>
          </p:cNvSpPr>
          <p:nvPr>
            <p:ph type="sldNum" sz="quarter" idx="10"/>
          </p:nvPr>
        </p:nvSpPr>
        <p:spPr/>
        <p:txBody>
          <a:bodyPr/>
          <a:lstStyle/>
          <a:p>
            <a:fld id="{37D3A7E3-3F59-4819-A4B7-C33C30D0A67F}" type="slidenum">
              <a:rPr lang="en-US" smtClean="0"/>
              <a:t>71</a:t>
            </a:fld>
            <a:endParaRPr lang="en-US"/>
          </a:p>
        </p:txBody>
      </p:sp>
    </p:spTree>
    <p:extLst>
      <p:ext uri="{BB962C8B-B14F-4D97-AF65-F5344CB8AC3E}">
        <p14:creationId xmlns:p14="http://schemas.microsoft.com/office/powerpoint/2010/main" val="280597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3241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200010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39225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5A05-CB67-4D9E-AC51-DC0CB8A23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5BF23-C8E8-4656-B367-D193103B78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36F5FE-D162-443F-BA91-B63BB7845BA9}"/>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5" name="Footer Placeholder 4">
            <a:extLst>
              <a:ext uri="{FF2B5EF4-FFF2-40B4-BE49-F238E27FC236}">
                <a16:creationId xmlns:a16="http://schemas.microsoft.com/office/drawing/2014/main" id="{5293A12D-D129-4249-8D06-99D988596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745D7-320C-4F58-9719-3D7FFA126BD7}"/>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113763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A7BB-FBE4-4618-A1C4-9073FD4C2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849CB-D451-42DD-A9A7-3A8E214232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AEBDF-048C-4917-B82F-469C7B1F9A68}"/>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5" name="Footer Placeholder 4">
            <a:extLst>
              <a:ext uri="{FF2B5EF4-FFF2-40B4-BE49-F238E27FC236}">
                <a16:creationId xmlns:a16="http://schemas.microsoft.com/office/drawing/2014/main" id="{A9973DB6-6D37-49CC-A04B-C25FC694D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E7F5A-AB3E-434D-B246-C69B62058911}"/>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3762203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238D-C35C-47F7-AF27-6A6A4E2514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43ADAB-DB05-499E-B3AF-6485E69EF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97A18C-562F-4F88-9385-B70FC8F8DC9C}"/>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5" name="Footer Placeholder 4">
            <a:extLst>
              <a:ext uri="{FF2B5EF4-FFF2-40B4-BE49-F238E27FC236}">
                <a16:creationId xmlns:a16="http://schemas.microsoft.com/office/drawing/2014/main" id="{E332652B-488B-4550-ACAC-81CF7A4F3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88A02-718D-43F2-9AB3-74878B7A7D34}"/>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4242256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822D-615B-402C-9A44-09A9247694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40520B-78E5-4AA1-A6A6-5E21391A56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07BCD9-BC6F-432F-9BAA-EA3A630079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B36422-C74D-4CCE-87A8-3B39BE71DF14}"/>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6" name="Footer Placeholder 5">
            <a:extLst>
              <a:ext uri="{FF2B5EF4-FFF2-40B4-BE49-F238E27FC236}">
                <a16:creationId xmlns:a16="http://schemas.microsoft.com/office/drawing/2014/main" id="{452FF89F-4BDA-483E-9BF2-0D207A5AF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97BB1-617E-4426-8ADE-E191FBF48AEB}"/>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377463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1B9D-D55E-43C0-9513-55092F937F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F14865-2C01-4B80-9643-13329E8D1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8D38EA-3805-4077-A937-8F86B83427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9D1AFB-CD3C-4E94-AC3A-1D770629C6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E1960B-97CE-4CF3-ACDC-9978A1F27C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D28667-9717-4E85-B793-B8451E772C0D}"/>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8" name="Footer Placeholder 7">
            <a:extLst>
              <a:ext uri="{FF2B5EF4-FFF2-40B4-BE49-F238E27FC236}">
                <a16:creationId xmlns:a16="http://schemas.microsoft.com/office/drawing/2014/main" id="{D37B6B36-6092-427E-94B9-030848E7E4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B18F5B-A00C-49DC-8031-F36BF1E15799}"/>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2299586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5764-924B-4A64-9AC7-DA370718ED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6C4B3-DDD8-40A5-9F5C-BC87FAF5DF61}"/>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4" name="Footer Placeholder 3">
            <a:extLst>
              <a:ext uri="{FF2B5EF4-FFF2-40B4-BE49-F238E27FC236}">
                <a16:creationId xmlns:a16="http://schemas.microsoft.com/office/drawing/2014/main" id="{BDFA2655-0590-4D0F-9BCA-D19EC8DD9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DF2EB3-53F6-4829-8960-A683297C8EEE}"/>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2410723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9B09A-4ABC-4A93-936A-85BFB4FC9A51}"/>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3" name="Footer Placeholder 2">
            <a:extLst>
              <a:ext uri="{FF2B5EF4-FFF2-40B4-BE49-F238E27FC236}">
                <a16:creationId xmlns:a16="http://schemas.microsoft.com/office/drawing/2014/main" id="{6B5879DB-0B34-4C43-9449-8EA7046B61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0CE78-0C7A-4942-97CB-4A830429DEE0}"/>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162674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8E8E-5CE4-4E89-8867-B8AF60DA4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1F4E48-0E8F-4CC8-BA19-543CC9538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30416-97A2-412C-A253-2150D1A80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4F026D-D751-4A31-A865-26527B7AA87B}"/>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6" name="Footer Placeholder 5">
            <a:extLst>
              <a:ext uri="{FF2B5EF4-FFF2-40B4-BE49-F238E27FC236}">
                <a16:creationId xmlns:a16="http://schemas.microsoft.com/office/drawing/2014/main" id="{27150A83-1E2D-4390-83A2-04FDB283D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C746F-7EF5-4B16-B3AF-C3EBA25F9753}"/>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3394724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850714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7D3C-A300-45E0-9323-3B45337F39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753163-C613-4FF9-81C1-ADCDE0FB4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09506B-F004-4227-AAFF-89385E0CD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04D100-3734-4088-9BD3-5D81FD448C22}"/>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6" name="Footer Placeholder 5">
            <a:extLst>
              <a:ext uri="{FF2B5EF4-FFF2-40B4-BE49-F238E27FC236}">
                <a16:creationId xmlns:a16="http://schemas.microsoft.com/office/drawing/2014/main" id="{72BE4ABB-332D-4D7E-8910-3528A9232C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894ED-79B0-4D9C-B835-EA54E8AB3C99}"/>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475262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7803-534C-4AB9-BE9C-02387A724F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270AF4-B2D8-462D-BADA-1A43FB58B3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472CE-36AF-43B6-A554-FBA05BBD3BC2}"/>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5" name="Footer Placeholder 4">
            <a:extLst>
              <a:ext uri="{FF2B5EF4-FFF2-40B4-BE49-F238E27FC236}">
                <a16:creationId xmlns:a16="http://schemas.microsoft.com/office/drawing/2014/main" id="{A9F27D07-856B-4D64-A941-96F7DF0DA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DAB73-AC61-49E8-885B-37DFD5B7398A}"/>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297605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9B5F0D-F54F-4AE9-8F5E-23D3099DC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223D6-CB9C-4E8F-AF67-95FE34008D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CDC76-DEC0-47BD-ADED-BF53A697D95E}"/>
              </a:ext>
            </a:extLst>
          </p:cNvPr>
          <p:cNvSpPr>
            <a:spLocks noGrp="1"/>
          </p:cNvSpPr>
          <p:nvPr>
            <p:ph type="dt" sz="half" idx="10"/>
          </p:nvPr>
        </p:nvSpPr>
        <p:spPr/>
        <p:txBody>
          <a:bodyPr/>
          <a:lstStyle/>
          <a:p>
            <a:fld id="{5A63C82D-95AA-424B-AD24-CCBA511B7DDC}" type="datetimeFigureOut">
              <a:rPr lang="en-US" smtClean="0"/>
              <a:t>3/29/2023</a:t>
            </a:fld>
            <a:endParaRPr lang="en-US"/>
          </a:p>
        </p:txBody>
      </p:sp>
      <p:sp>
        <p:nvSpPr>
          <p:cNvPr id="5" name="Footer Placeholder 4">
            <a:extLst>
              <a:ext uri="{FF2B5EF4-FFF2-40B4-BE49-F238E27FC236}">
                <a16:creationId xmlns:a16="http://schemas.microsoft.com/office/drawing/2014/main" id="{A186F022-FE83-495B-98E1-2CD71DBEE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B172F-C831-4450-A374-9148594E6FDB}"/>
              </a:ext>
            </a:extLst>
          </p:cNvPr>
          <p:cNvSpPr>
            <a:spLocks noGrp="1"/>
          </p:cNvSpPr>
          <p:nvPr>
            <p:ph type="sldNum" sz="quarter" idx="12"/>
          </p:nvPr>
        </p:nvSpPr>
        <p:spPr/>
        <p:txBody>
          <a:bodyPr/>
          <a:lstStyle/>
          <a:p>
            <a:fld id="{E30D0075-E83E-4D78-8855-3C54110E4E49}" type="slidenum">
              <a:rPr lang="en-US" smtClean="0"/>
              <a:t>‹#›</a:t>
            </a:fld>
            <a:endParaRPr lang="en-US"/>
          </a:p>
        </p:txBody>
      </p:sp>
    </p:spTree>
    <p:extLst>
      <p:ext uri="{BB962C8B-B14F-4D97-AF65-F5344CB8AC3E}">
        <p14:creationId xmlns:p14="http://schemas.microsoft.com/office/powerpoint/2010/main" val="266229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DF63-D180-BF2B-869F-C7AC2BEAC7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AE45A-E3DE-FC97-0E6F-6B861EEBE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5D2AF2-3042-A0A6-3ECB-9E4065120112}"/>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5" name="Footer Placeholder 4">
            <a:extLst>
              <a:ext uri="{FF2B5EF4-FFF2-40B4-BE49-F238E27FC236}">
                <a16:creationId xmlns:a16="http://schemas.microsoft.com/office/drawing/2014/main" id="{7949DCFE-4F06-31CF-D56D-5AD1DBC4D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D490D-AF06-A578-E8BC-CAFDE3664A44}"/>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1478752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E2D3-8953-F215-2B7E-002036699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E162B-B88F-928D-C2C3-1E773D0C2D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3485B-E9DE-8CE5-EED3-34A3E30C241F}"/>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5" name="Footer Placeholder 4">
            <a:extLst>
              <a:ext uri="{FF2B5EF4-FFF2-40B4-BE49-F238E27FC236}">
                <a16:creationId xmlns:a16="http://schemas.microsoft.com/office/drawing/2014/main" id="{3F93FDAF-0686-C93F-5EF0-D9264F0D4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975EB-4348-A966-60B2-993B713792A0}"/>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1722577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337E-9B03-2F02-54EC-76FF782E21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230D75-A42E-158D-8B35-6E8CF8D18A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0C2921-9B99-4141-28C7-312EACC32E05}"/>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5" name="Footer Placeholder 4">
            <a:extLst>
              <a:ext uri="{FF2B5EF4-FFF2-40B4-BE49-F238E27FC236}">
                <a16:creationId xmlns:a16="http://schemas.microsoft.com/office/drawing/2014/main" id="{3BA9E85A-4C0F-315F-B8DE-298715B25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9B12A-9AEF-4065-4723-9B26DE96D8CC}"/>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3917156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B21F-0CDE-A9F1-2AC6-ED9708A71A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8F5CE-6278-3432-9E8E-ECDB601433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499A7F-51EC-0FD7-3625-CEF9F0F75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D5DDC-B384-D388-5DC7-FEE1CE1130EF}"/>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6" name="Footer Placeholder 5">
            <a:extLst>
              <a:ext uri="{FF2B5EF4-FFF2-40B4-BE49-F238E27FC236}">
                <a16:creationId xmlns:a16="http://schemas.microsoft.com/office/drawing/2014/main" id="{02367D9D-5C53-1119-E03F-4C66AB60B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E15FA-93DD-35C7-7AA0-DECB37C5EF87}"/>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2208170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FF75B-94C2-AD12-8471-54402162A9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2C5F8-1007-EB7D-E3DB-EAF5A7190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AC07A-A59C-C211-D938-F586281E55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CA4790-11F4-4834-0591-2A29A9635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90F640-8EFA-9EAE-94DD-F022738B1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E9B2C8-3DE4-2C2E-60DE-71175F8455E9}"/>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8" name="Footer Placeholder 7">
            <a:extLst>
              <a:ext uri="{FF2B5EF4-FFF2-40B4-BE49-F238E27FC236}">
                <a16:creationId xmlns:a16="http://schemas.microsoft.com/office/drawing/2014/main" id="{118B0861-9196-538F-A775-5A01D5B073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AF9F91-7A93-86D9-DCE7-4747642786B8}"/>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800696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41AE-E862-676C-CC7E-BD783009BB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8EE01-DDE5-F896-AD88-9F27EA896595}"/>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4" name="Footer Placeholder 3">
            <a:extLst>
              <a:ext uri="{FF2B5EF4-FFF2-40B4-BE49-F238E27FC236}">
                <a16:creationId xmlns:a16="http://schemas.microsoft.com/office/drawing/2014/main" id="{075F77D7-F4F9-FFF1-1825-AA5CA43815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7194BF-449C-442D-918F-0AEFC3338BF4}"/>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2665144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A82D6-85D3-8AA1-9216-71F66B78B6EE}"/>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3" name="Footer Placeholder 2">
            <a:extLst>
              <a:ext uri="{FF2B5EF4-FFF2-40B4-BE49-F238E27FC236}">
                <a16:creationId xmlns:a16="http://schemas.microsoft.com/office/drawing/2014/main" id="{5BB73827-51AF-46F4-3C96-8194B48B1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45968-861E-47CC-31F7-67FAF96239B7}"/>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359055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18827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13D8-C4E6-A41F-02AA-E96160961B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B04D74-1047-B9A8-D3C0-23C039F42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BB9EE-F516-F89B-D9B7-3C911D346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4AFE6-7E4C-6249-CDF4-85E3A8446327}"/>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6" name="Footer Placeholder 5">
            <a:extLst>
              <a:ext uri="{FF2B5EF4-FFF2-40B4-BE49-F238E27FC236}">
                <a16:creationId xmlns:a16="http://schemas.microsoft.com/office/drawing/2014/main" id="{D0178209-FFF8-2402-689C-7E6A6FA21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47718-9A6A-515B-BACE-980BBF3514CF}"/>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1644158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188A-3812-C126-1239-0807C2C87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872852-08B7-0648-EA93-7CD958B0EF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4D145B-22D8-CE7B-47B5-BBB7C0F7C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4F416C-8821-4500-43BB-5F34D438F906}"/>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6" name="Footer Placeholder 5">
            <a:extLst>
              <a:ext uri="{FF2B5EF4-FFF2-40B4-BE49-F238E27FC236}">
                <a16:creationId xmlns:a16="http://schemas.microsoft.com/office/drawing/2014/main" id="{747AFCC7-EE51-1C3C-10C4-26F10A3319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D5B6BC-05EC-8E7A-E584-CEE8029651A0}"/>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1989626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05EE-5B7F-3A78-DB0A-C91058016D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B30EB4-41B2-092A-9F52-B010D0087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A1374-6064-408F-F7F1-EADE7DFA67EB}"/>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5" name="Footer Placeholder 4">
            <a:extLst>
              <a:ext uri="{FF2B5EF4-FFF2-40B4-BE49-F238E27FC236}">
                <a16:creationId xmlns:a16="http://schemas.microsoft.com/office/drawing/2014/main" id="{A23B5370-2E70-92BA-0471-12E6EF770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D65E5-7965-62D5-45F7-7B5FC9146CEF}"/>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3597635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E757C8-87AB-BF5B-05B2-928CF5B89D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E35BA9-D1B2-E0E5-5425-AB7A06007B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0EE90-FF7E-0841-90AE-B180BEC81728}"/>
              </a:ext>
            </a:extLst>
          </p:cNvPr>
          <p:cNvSpPr>
            <a:spLocks noGrp="1"/>
          </p:cNvSpPr>
          <p:nvPr>
            <p:ph type="dt" sz="half" idx="10"/>
          </p:nvPr>
        </p:nvSpPr>
        <p:spPr/>
        <p:txBody>
          <a:bodyPr/>
          <a:lstStyle/>
          <a:p>
            <a:fld id="{0C6DB3DE-4333-274E-A009-C044C75A5927}" type="datetimeFigureOut">
              <a:rPr lang="en-US" smtClean="0"/>
              <a:t>3/29/2023</a:t>
            </a:fld>
            <a:endParaRPr lang="en-US"/>
          </a:p>
        </p:txBody>
      </p:sp>
      <p:sp>
        <p:nvSpPr>
          <p:cNvPr id="5" name="Footer Placeholder 4">
            <a:extLst>
              <a:ext uri="{FF2B5EF4-FFF2-40B4-BE49-F238E27FC236}">
                <a16:creationId xmlns:a16="http://schemas.microsoft.com/office/drawing/2014/main" id="{9A82723A-05E3-B640-62AF-326B2E7D4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BD4D2-0553-C39C-01FD-EE62CCEC3435}"/>
              </a:ext>
            </a:extLst>
          </p:cNvPr>
          <p:cNvSpPr>
            <a:spLocks noGrp="1"/>
          </p:cNvSpPr>
          <p:nvPr>
            <p:ph type="sldNum" sz="quarter" idx="12"/>
          </p:nvPr>
        </p:nvSpPr>
        <p:spPr/>
        <p:txBody>
          <a:bodyPr/>
          <a:lstStyle/>
          <a:p>
            <a:fld id="{B2E8AEB9-D429-4F4F-9764-29049A0E5CE9}" type="slidenum">
              <a:rPr lang="en-US" smtClean="0"/>
              <a:t>‹#›</a:t>
            </a:fld>
            <a:endParaRPr lang="en-US"/>
          </a:p>
        </p:txBody>
      </p:sp>
    </p:spTree>
    <p:extLst>
      <p:ext uri="{BB962C8B-B14F-4D97-AF65-F5344CB8AC3E}">
        <p14:creationId xmlns:p14="http://schemas.microsoft.com/office/powerpoint/2010/main" val="406057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9486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8259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6115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1342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155984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79267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0686266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B4B8DB-3A23-4DFF-A863-1CC266148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0FF0E1-774D-4108-9188-41D042A23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45E09-C680-4CF9-BE08-4B29714FF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3C82D-95AA-424B-AD24-CCBA511B7DDC}" type="datetimeFigureOut">
              <a:rPr lang="en-US" smtClean="0"/>
              <a:t>3/29/2023</a:t>
            </a:fld>
            <a:endParaRPr lang="en-US"/>
          </a:p>
        </p:txBody>
      </p:sp>
      <p:sp>
        <p:nvSpPr>
          <p:cNvPr id="5" name="Footer Placeholder 4">
            <a:extLst>
              <a:ext uri="{FF2B5EF4-FFF2-40B4-BE49-F238E27FC236}">
                <a16:creationId xmlns:a16="http://schemas.microsoft.com/office/drawing/2014/main" id="{74E2618A-B530-4A63-8EC4-04B8B9CF4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985DDC-94FF-4CDB-A328-19D327E573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D0075-E83E-4D78-8855-3C54110E4E49}" type="slidenum">
              <a:rPr lang="en-US" smtClean="0"/>
              <a:t>‹#›</a:t>
            </a:fld>
            <a:endParaRPr lang="en-US"/>
          </a:p>
        </p:txBody>
      </p:sp>
    </p:spTree>
    <p:extLst>
      <p:ext uri="{BB962C8B-B14F-4D97-AF65-F5344CB8AC3E}">
        <p14:creationId xmlns:p14="http://schemas.microsoft.com/office/powerpoint/2010/main" val="126351214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E15805-CC29-0934-9CB9-953C02CF1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76E238-CED2-FC1B-659F-D853931E0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5403A-F4F7-7C40-94C1-314B458AA0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DB3DE-4333-274E-A009-C044C75A5927}" type="datetimeFigureOut">
              <a:rPr lang="en-US" smtClean="0"/>
              <a:t>3/29/2023</a:t>
            </a:fld>
            <a:endParaRPr lang="en-US"/>
          </a:p>
        </p:txBody>
      </p:sp>
      <p:sp>
        <p:nvSpPr>
          <p:cNvPr id="5" name="Footer Placeholder 4">
            <a:extLst>
              <a:ext uri="{FF2B5EF4-FFF2-40B4-BE49-F238E27FC236}">
                <a16:creationId xmlns:a16="http://schemas.microsoft.com/office/drawing/2014/main" id="{F309A843-95B5-AA66-7F9B-C5257317B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7BCBE0-A5BB-E451-DC64-A0710F7BB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8AEB9-D429-4F4F-9764-29049A0E5CE9}" type="slidenum">
              <a:rPr lang="en-US" smtClean="0"/>
              <a:t>‹#›</a:t>
            </a:fld>
            <a:endParaRPr lang="en-US"/>
          </a:p>
        </p:txBody>
      </p:sp>
    </p:spTree>
    <p:extLst>
      <p:ext uri="{BB962C8B-B14F-4D97-AF65-F5344CB8AC3E}">
        <p14:creationId xmlns:p14="http://schemas.microsoft.com/office/powerpoint/2010/main" val="2407597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hyperlink" Target="https://www.trionic.us/" TargetMode="External"/><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hyperlink" Target="http://www.ustep.com/" TargetMode="External"/><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hyperlink" Target="https://tryupwalker.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www.drivemedical.com" TargetMode="External"/><Relationship Id="rId7" Type="http://schemas.openxmlformats.org/officeDocument/2006/relationships/hyperlink" Target="http://www.karmamedical.com" TargetMode="Externa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www.quickie-wheelchairs.com" TargetMode="Externa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ww.ezlitecruiser.com" TargetMode="External"/><Relationship Id="rId7" Type="http://schemas.openxmlformats.org/officeDocument/2006/relationships/hyperlink" Target="http://www.quantumrehab.com" TargetMode="External"/><Relationship Id="rId2" Type="http://schemas.openxmlformats.org/officeDocument/2006/relationships/hyperlink" Target="https://www.ezlitecruiser.com/?utm_source=bing&amp;utm_medium=ppc&amp;utm_term=motorized%20wheelchairs&amp;utm_content=motorized_wheelchair&amp;utm_campaign=us_search_pm&amp;msclkid=47cfcc37ba931bd3e112afdbf01151ef" TargetMode="External"/><Relationship Id="rId1" Type="http://schemas.openxmlformats.org/officeDocument/2006/relationships/slideLayout" Target="../slideLayouts/slideLayout2.xml"/><Relationship Id="rId6" Type="http://schemas.openxmlformats.org/officeDocument/2006/relationships/hyperlink" Target="http://www.pridemobility.com/"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hyperlink" Target="https://www.jansport.com/adaptive-packs.html"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pridemobility.com/pride-mobility-scooters/"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www.bajamobility.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info@motiontherapeutics.com" TargetMode="External"/><Relationship Id="rId2" Type="http://schemas.openxmlformats.org/officeDocument/2006/relationships/hyperlink" Target="https://www.motiontherapeutics.com/medical-professionals/research/" TargetMode="Externa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hyperlink" Target="https://doi.org/10.1212/wnl.0b013e3181c33a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hyperlink" Target="https://doi.org/10.1212/wnl.0b013e3181c33adf" TargetMode="External"/><Relationship Id="rId5" Type="http://schemas.openxmlformats.org/officeDocument/2006/relationships/image" Target="../media/image108.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177/1545968314522350"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1177/1545968314522350"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dx.doi.org/10.3233/VES-210106"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dx.doi.org/10.3233/VES-210106"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dx.doi.org/10.3233/VES-210106" TargetMode="Externa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taichihealth.com/"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C8I7tzhBeow" TargetMode="External"/><Relationship Id="rId7" Type="http://schemas.openxmlformats.org/officeDocument/2006/relationships/image" Target="../media/image128.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hyperlink" Target="https://www.youtube.com/watch?v=u3EIHiKmrks" TargetMode="External"/><Relationship Id="rId5" Type="http://schemas.openxmlformats.org/officeDocument/2006/relationships/image" Target="../media/image127.jpeg"/><Relationship Id="rId4" Type="http://schemas.openxmlformats.org/officeDocument/2006/relationships/hyperlink" Target="https://www.youtube.com/watch?v=1-I79UwJhd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33.jpe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youtube.com/watch?v=BMhxywDhhrw"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diagramLayout" Target="../diagrams/layout1.xml"/><Relationship Id="rId7" Type="http://schemas.openxmlformats.org/officeDocument/2006/relationships/image" Target="../media/image15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aptaapps.apta.org/APTAPTDirectory/FindAPTDirectory.aspx" TargetMode="External"/><Relationship Id="rId1" Type="http://schemas.openxmlformats.org/officeDocument/2006/relationships/slideLayout" Target="../slideLayouts/slideLayout2.xml"/><Relationship Id="rId5" Type="http://schemas.openxmlformats.org/officeDocument/2006/relationships/hyperlink" Target="http://www.apta.org" TargetMode="External"/><Relationship Id="rId4" Type="http://schemas.openxmlformats.org/officeDocument/2006/relationships/image" Target="../media/image158.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8794404C-F42E-A217-76F7-593DD35EE7A4}"/>
              </a:ext>
            </a:extLst>
          </p:cNvPr>
          <p:cNvPicPr>
            <a:picLocks noGrp="1" noRot="1" noChangeAspect="1" noMove="1" noResize="1" noEditPoints="1" noAdjustHandles="1" noChangeArrowheads="1" noChangeShapeType="1" noCrop="1"/>
          </p:cNvPicPr>
          <p:nvPr/>
        </p:nvPicPr>
        <p:blipFill rotWithShape="1">
          <a:blip r:embed="rId2"/>
          <a:srcRect l="28512" t="48197" r="1999"/>
          <a:stretch/>
        </p:blipFill>
        <p:spPr>
          <a:xfrm>
            <a:off x="-2187405" y="0"/>
            <a:ext cx="14379405" cy="6858000"/>
          </a:xfrm>
          <a:prstGeom prst="rect">
            <a:avLst/>
          </a:prstGeom>
        </p:spPr>
      </p:pic>
      <p:sp>
        <p:nvSpPr>
          <p:cNvPr id="4" name="Title 3">
            <a:extLst>
              <a:ext uri="{FF2B5EF4-FFF2-40B4-BE49-F238E27FC236}">
                <a16:creationId xmlns:a16="http://schemas.microsoft.com/office/drawing/2014/main" id="{50411042-71CF-4BB7-8BEE-71CEE2EEED40}"/>
              </a:ext>
            </a:extLst>
          </p:cNvPr>
          <p:cNvSpPr>
            <a:spLocks noGrp="1"/>
          </p:cNvSpPr>
          <p:nvPr>
            <p:ph type="ctrTitle"/>
          </p:nvPr>
        </p:nvSpPr>
        <p:spPr>
          <a:xfrm>
            <a:off x="2094240" y="1076769"/>
            <a:ext cx="8947385" cy="5314199"/>
          </a:xfrm>
        </p:spPr>
        <p:txBody>
          <a:bodyPr anchor="t">
            <a:normAutofit fontScale="90000"/>
          </a:bodyPr>
          <a:lstStyle/>
          <a:p>
            <a:pPr algn="l"/>
            <a:r>
              <a:rPr lang="en-US" dirty="0">
                <a:solidFill>
                  <a:srgbClr val="084B7C"/>
                </a:solidFill>
                <a:latin typeface="Roboto Black"/>
                <a:ea typeface="Roboto Black"/>
                <a:cs typeface="Roboto Black"/>
              </a:rPr>
              <a:t>Mobility Devices</a:t>
            </a:r>
            <a:br>
              <a:rPr lang="en-US" dirty="0">
                <a:latin typeface="Roboto Black" pitchFamily="2" charset="0"/>
                <a:ea typeface="Roboto Black" pitchFamily="2" charset="0"/>
              </a:rPr>
            </a:br>
            <a:br>
              <a:rPr lang="en-US" dirty="0">
                <a:latin typeface="Roboto Black" pitchFamily="2" charset="0"/>
                <a:ea typeface="Roboto Black" pitchFamily="2" charset="0"/>
              </a:rPr>
            </a:br>
            <a:r>
              <a:rPr lang="en-US" sz="3200" dirty="0">
                <a:solidFill>
                  <a:srgbClr val="084B7C"/>
                </a:solidFill>
                <a:latin typeface="Roboto Black"/>
                <a:ea typeface="Roboto Black"/>
                <a:cs typeface="Roboto Black"/>
              </a:rPr>
              <a:t>Jennifer Keller, PT, MS</a:t>
            </a:r>
            <a:br>
              <a:rPr lang="en-US" sz="3200" dirty="0">
                <a:latin typeface="Roboto Black" pitchFamily="2" charset="0"/>
                <a:ea typeface="Roboto Black" pitchFamily="2" charset="0"/>
                <a:cs typeface="Roboto Black"/>
              </a:rPr>
            </a:br>
            <a:r>
              <a:rPr lang="en-US" sz="2400" dirty="0">
                <a:solidFill>
                  <a:srgbClr val="084B7C"/>
                </a:solidFill>
                <a:ea typeface="+mj-lt"/>
                <a:cs typeface="+mj-lt"/>
              </a:rPr>
              <a:t>Kennedy Krieger Institute</a:t>
            </a:r>
            <a:br>
              <a:rPr lang="en-US" sz="2400" dirty="0">
                <a:ea typeface="+mj-lt"/>
                <a:cs typeface="+mj-lt"/>
              </a:rPr>
            </a:br>
            <a:r>
              <a:rPr lang="en-US" sz="2400" dirty="0">
                <a:solidFill>
                  <a:srgbClr val="084B7C"/>
                </a:solidFill>
                <a:ea typeface="+mj-lt"/>
                <a:cs typeface="+mj-lt"/>
              </a:rPr>
              <a:t>Johns Hopkins </a:t>
            </a:r>
            <a:br>
              <a:rPr lang="en-US" sz="2400" dirty="0">
                <a:solidFill>
                  <a:srgbClr val="084B7C"/>
                </a:solidFill>
                <a:ea typeface="+mj-lt"/>
                <a:cs typeface="+mj-lt"/>
              </a:rPr>
            </a:br>
            <a:r>
              <a:rPr lang="en-US" sz="2400" dirty="0">
                <a:solidFill>
                  <a:srgbClr val="084B7C"/>
                </a:solidFill>
                <a:ea typeface="+mj-lt"/>
                <a:cs typeface="+mj-lt"/>
              </a:rPr>
              <a:t>	Physical Medicine and Rehabilitation</a:t>
            </a:r>
            <a:br>
              <a:rPr lang="en-US" sz="3200" dirty="0">
                <a:ea typeface="+mj-lt"/>
                <a:cs typeface="+mj-lt"/>
              </a:rPr>
            </a:br>
            <a:br>
              <a:rPr lang="en-US" sz="3200" dirty="0">
                <a:ea typeface="+mj-lt"/>
                <a:cs typeface="+mj-lt"/>
              </a:rPr>
            </a:br>
            <a:r>
              <a:rPr lang="en-US" sz="3200" dirty="0">
                <a:solidFill>
                  <a:srgbClr val="084B7C"/>
                </a:solidFill>
                <a:latin typeface="Roboto Black"/>
                <a:ea typeface="Roboto Black"/>
                <a:cs typeface="Roboto Black"/>
              </a:rPr>
              <a:t>Jennifer Millar, MSPT</a:t>
            </a:r>
            <a:br>
              <a:rPr lang="en-US" sz="3200" dirty="0">
                <a:latin typeface="Roboto Black" pitchFamily="2" charset="0"/>
                <a:ea typeface="Roboto Black" pitchFamily="2" charset="0"/>
                <a:cs typeface="Roboto Black"/>
              </a:rPr>
            </a:br>
            <a:r>
              <a:rPr lang="en-US" sz="2400" dirty="0">
                <a:solidFill>
                  <a:srgbClr val="084B7C"/>
                </a:solidFill>
                <a:latin typeface="Roboto Black"/>
                <a:ea typeface="Roboto Black"/>
                <a:cs typeface="Roboto Black"/>
              </a:rPr>
              <a:t>Johns Hopkins </a:t>
            </a:r>
            <a:br>
              <a:rPr lang="en-US" sz="2400" dirty="0">
                <a:solidFill>
                  <a:srgbClr val="084B7C"/>
                </a:solidFill>
                <a:latin typeface="Roboto Black"/>
                <a:ea typeface="Roboto Black"/>
                <a:cs typeface="Roboto Black"/>
              </a:rPr>
            </a:br>
            <a:r>
              <a:rPr lang="en-US" sz="2400" dirty="0">
                <a:solidFill>
                  <a:srgbClr val="084B7C"/>
                </a:solidFill>
                <a:latin typeface="Roboto Black"/>
                <a:ea typeface="Roboto Black"/>
                <a:cs typeface="Roboto Black"/>
              </a:rPr>
              <a:t>	Ataxia Center</a:t>
            </a:r>
            <a:br>
              <a:rPr lang="en-US" sz="2400" dirty="0">
                <a:latin typeface="Roboto Black" pitchFamily="2" charset="0"/>
                <a:ea typeface="Roboto Black" pitchFamily="2" charset="0"/>
                <a:cs typeface="Roboto Black"/>
              </a:rPr>
            </a:br>
            <a:r>
              <a:rPr lang="en-US" sz="2400" dirty="0">
                <a:latin typeface="Roboto Black" pitchFamily="2" charset="0"/>
                <a:ea typeface="Roboto Black" pitchFamily="2" charset="0"/>
                <a:cs typeface="Roboto Black"/>
              </a:rPr>
              <a:t>	</a:t>
            </a:r>
            <a:r>
              <a:rPr lang="en-US" sz="2400" dirty="0">
                <a:solidFill>
                  <a:srgbClr val="084B7C"/>
                </a:solidFill>
                <a:ea typeface="+mj-lt"/>
                <a:cs typeface="+mj-lt"/>
              </a:rPr>
              <a:t>Physical Medicine and Rehabilitation</a:t>
            </a:r>
            <a:br>
              <a:rPr lang="en-US" sz="2400" dirty="0">
                <a:ea typeface="+mj-lt"/>
                <a:cs typeface="+mj-lt"/>
              </a:rPr>
            </a:br>
            <a:br>
              <a:rPr lang="en-US" sz="3200" dirty="0">
                <a:ea typeface="+mj-lt"/>
                <a:cs typeface="+mj-lt"/>
              </a:rPr>
            </a:br>
            <a:br>
              <a:rPr lang="en-US" sz="3200" dirty="0">
                <a:latin typeface="Roboto Black" pitchFamily="2" charset="0"/>
                <a:ea typeface="Roboto Black" pitchFamily="2" charset="0"/>
              </a:rPr>
            </a:br>
            <a:endParaRPr lang="en-US" sz="3200" dirty="0">
              <a:solidFill>
                <a:srgbClr val="084B7C"/>
              </a:solidFill>
              <a:latin typeface="Roboto Black" pitchFamily="2" charset="0"/>
              <a:ea typeface="Roboto Black" pitchFamily="2" charset="0"/>
              <a:cs typeface="Roboto Black"/>
            </a:endParaRPr>
          </a:p>
        </p:txBody>
      </p:sp>
      <p:pic>
        <p:nvPicPr>
          <p:cNvPr id="7" name="Picture 6" descr="A picture containing logo&#10;&#10;Description automatically generated">
            <a:extLst>
              <a:ext uri="{FF2B5EF4-FFF2-40B4-BE49-F238E27FC236}">
                <a16:creationId xmlns:a16="http://schemas.microsoft.com/office/drawing/2014/main" id="{69243F41-9BCD-D65E-2921-7CF831A3810E}"/>
              </a:ext>
            </a:extLst>
          </p:cNvPr>
          <p:cNvPicPr>
            <a:picLocks noGrp="1" noRot="1" noChangeAspect="1" noMove="1" noResize="1" noEditPoints="1" noAdjustHandles="1" noChangeArrowheads="1" noChangeShapeType="1" noCrop="1"/>
          </p:cNvPicPr>
          <p:nvPr/>
        </p:nvPicPr>
        <p:blipFill>
          <a:blip r:embed="rId3"/>
          <a:stretch>
            <a:fillRect/>
          </a:stretch>
        </p:blipFill>
        <p:spPr>
          <a:xfrm>
            <a:off x="236133" y="5473209"/>
            <a:ext cx="1765162" cy="990182"/>
          </a:xfrm>
          <a:prstGeom prst="rect">
            <a:avLst/>
          </a:prstGeom>
        </p:spPr>
      </p:pic>
      <p:pic>
        <p:nvPicPr>
          <p:cNvPr id="10" name="Picture 9" descr="Text&#10;&#10;Description automatically generated">
            <a:extLst>
              <a:ext uri="{FF2B5EF4-FFF2-40B4-BE49-F238E27FC236}">
                <a16:creationId xmlns:a16="http://schemas.microsoft.com/office/drawing/2014/main" id="{D1501AAF-2313-3DD2-852B-79A035269C3F}"/>
              </a:ext>
            </a:extLst>
          </p:cNvPr>
          <p:cNvPicPr>
            <a:picLocks noGrp="1" noRot="1" noChangeAspect="1" noMove="1" noResize="1" noEditPoints="1" noAdjustHandles="1" noChangeArrowheads="1" noChangeShapeType="1" noCrop="1"/>
          </p:cNvPicPr>
          <p:nvPr/>
        </p:nvPicPr>
        <p:blipFill rotWithShape="1">
          <a:blip r:embed="rId4"/>
          <a:srcRect r="29176"/>
          <a:stretch/>
        </p:blipFill>
        <p:spPr>
          <a:xfrm>
            <a:off x="7821835" y="2931207"/>
            <a:ext cx="4134032" cy="3532184"/>
          </a:xfrm>
          <a:prstGeom prst="rect">
            <a:avLst/>
          </a:prstGeom>
        </p:spPr>
      </p:pic>
    </p:spTree>
    <p:extLst>
      <p:ext uri="{BB962C8B-B14F-4D97-AF65-F5344CB8AC3E}">
        <p14:creationId xmlns:p14="http://schemas.microsoft.com/office/powerpoint/2010/main" val="3790620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CC4D-52B7-4EBC-9DDC-55B098DEC57E}"/>
              </a:ext>
            </a:extLst>
          </p:cNvPr>
          <p:cNvSpPr>
            <a:spLocks noGrp="1"/>
          </p:cNvSpPr>
          <p:nvPr>
            <p:ph type="title"/>
          </p:nvPr>
        </p:nvSpPr>
        <p:spPr>
          <a:xfrm>
            <a:off x="641131" y="246884"/>
            <a:ext cx="10515600" cy="1325563"/>
          </a:xfrm>
        </p:spPr>
        <p:txBody>
          <a:bodyPr/>
          <a:lstStyle/>
          <a:p>
            <a:r>
              <a:rPr lang="en-US"/>
              <a:t>Compensatory strategies</a:t>
            </a:r>
          </a:p>
        </p:txBody>
      </p:sp>
      <p:sp>
        <p:nvSpPr>
          <p:cNvPr id="3" name="Content Placeholder 2">
            <a:extLst>
              <a:ext uri="{FF2B5EF4-FFF2-40B4-BE49-F238E27FC236}">
                <a16:creationId xmlns:a16="http://schemas.microsoft.com/office/drawing/2014/main" id="{A3362874-E4CA-4A70-ADD0-81E3C0ADFDFC}"/>
              </a:ext>
            </a:extLst>
          </p:cNvPr>
          <p:cNvSpPr>
            <a:spLocks noGrp="1"/>
          </p:cNvSpPr>
          <p:nvPr>
            <p:ph idx="1"/>
          </p:nvPr>
        </p:nvSpPr>
        <p:spPr>
          <a:xfrm>
            <a:off x="838200" y="1688215"/>
            <a:ext cx="10515600" cy="4351338"/>
          </a:xfrm>
        </p:spPr>
        <p:txBody>
          <a:bodyPr vert="horz" lIns="91440" tIns="45720" rIns="91440" bIns="45720" rtlCol="0" anchor="t">
            <a:normAutofit fontScale="92500" lnSpcReduction="20000"/>
          </a:bodyPr>
          <a:lstStyle/>
          <a:p>
            <a:r>
              <a:rPr lang="en-US" sz="3200" b="1">
                <a:solidFill>
                  <a:srgbClr val="7030A0"/>
                </a:solidFill>
              </a:rPr>
              <a:t>Move slowly</a:t>
            </a:r>
            <a:endParaRPr lang="en-US" sz="3200" b="1">
              <a:solidFill>
                <a:srgbClr val="7030A0"/>
              </a:solidFill>
              <a:ea typeface="Roboto"/>
              <a:cs typeface="Roboto"/>
            </a:endParaRPr>
          </a:p>
          <a:p>
            <a:pPr marL="0" indent="0">
              <a:buNone/>
            </a:pPr>
            <a:endParaRPr lang="en-US" sz="3200">
              <a:ea typeface="Roboto"/>
              <a:cs typeface="Roboto"/>
            </a:endParaRPr>
          </a:p>
          <a:p>
            <a:r>
              <a:rPr lang="en-US" sz="3200" b="1">
                <a:solidFill>
                  <a:srgbClr val="7030A0"/>
                </a:solidFill>
              </a:rPr>
              <a:t>Simplify movements</a:t>
            </a:r>
            <a:endParaRPr lang="en-US" sz="3200">
              <a:solidFill>
                <a:srgbClr val="7030A0"/>
              </a:solidFill>
              <a:ea typeface="Roboto"/>
              <a:cs typeface="Roboto"/>
            </a:endParaRPr>
          </a:p>
          <a:p>
            <a:pPr lvl="1"/>
            <a:r>
              <a:rPr lang="en-US" sz="3200"/>
              <a:t>Make sure you’re stable before taking a step.</a:t>
            </a:r>
            <a:endParaRPr lang="en-US" sz="3200">
              <a:ea typeface="Roboto"/>
              <a:cs typeface="Roboto"/>
            </a:endParaRPr>
          </a:p>
          <a:p>
            <a:pPr marL="0" indent="0">
              <a:buNone/>
            </a:pPr>
            <a:endParaRPr lang="en-US" sz="3200">
              <a:ea typeface="Roboto"/>
              <a:cs typeface="Roboto"/>
            </a:endParaRPr>
          </a:p>
          <a:p>
            <a:r>
              <a:rPr lang="en-US" sz="3200" b="1">
                <a:solidFill>
                  <a:srgbClr val="7030A0"/>
                </a:solidFill>
              </a:rPr>
              <a:t>Do one thing at a time</a:t>
            </a:r>
            <a:endParaRPr lang="en-US" sz="3200">
              <a:solidFill>
                <a:srgbClr val="2C2C2C"/>
              </a:solidFill>
              <a:ea typeface="Roboto"/>
              <a:cs typeface="Roboto"/>
            </a:endParaRPr>
          </a:p>
          <a:p>
            <a:pPr lvl="1"/>
            <a:r>
              <a:rPr lang="en-US" sz="3200"/>
              <a:t>Avoid multi-tasking.</a:t>
            </a:r>
            <a:endParaRPr lang="en-US" sz="3200">
              <a:ea typeface="Roboto"/>
              <a:cs typeface="Roboto"/>
            </a:endParaRPr>
          </a:p>
          <a:p>
            <a:pPr lvl="2"/>
            <a:r>
              <a:rPr lang="en-US" sz="2800">
                <a:ea typeface="Roboto"/>
                <a:cs typeface="Roboto"/>
              </a:rPr>
              <a:t>Often cognition helps motor function.</a:t>
            </a:r>
          </a:p>
          <a:p>
            <a:pPr lvl="1"/>
            <a:endParaRPr lang="en-US" sz="3200"/>
          </a:p>
          <a:p>
            <a:r>
              <a:rPr lang="en-US" sz="3200"/>
              <a:t>Give yourself permission to accept help. </a:t>
            </a:r>
            <a:endParaRPr lang="en-US" sz="3200">
              <a:ea typeface="Roboto"/>
              <a:cs typeface="Roboto"/>
            </a:endParaRPr>
          </a:p>
        </p:txBody>
      </p:sp>
      <p:pic>
        <p:nvPicPr>
          <p:cNvPr id="4" name="Picture 6" descr="http://thumbs.dreamstime.com/t/keep-simple-yellow-road-warning-sign-d-render-34140037.jpg">
            <a:extLst>
              <a:ext uri="{FF2B5EF4-FFF2-40B4-BE49-F238E27FC236}">
                <a16:creationId xmlns:a16="http://schemas.microsoft.com/office/drawing/2014/main" id="{72AF7FAB-B1A5-4C19-9EAF-8847A811C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837"/>
          <a:stretch/>
        </p:blipFill>
        <p:spPr bwMode="auto">
          <a:xfrm>
            <a:off x="9053712" y="165971"/>
            <a:ext cx="2394825" cy="226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65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742661"/>
            <a:ext cx="10515600" cy="1604128"/>
          </a:xfrm>
        </p:spPr>
        <p:txBody>
          <a:bodyPr>
            <a:normAutofit fontScale="90000"/>
          </a:bodyPr>
          <a:lstStyle/>
          <a:p>
            <a:br>
              <a:rPr lang="en-US"/>
            </a:br>
            <a:r>
              <a:rPr lang="en-US"/>
              <a:t>Mobility and Transfer Tips</a:t>
            </a: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7" name="TextBox 6">
            <a:extLst>
              <a:ext uri="{FF2B5EF4-FFF2-40B4-BE49-F238E27FC236}">
                <a16:creationId xmlns:a16="http://schemas.microsoft.com/office/drawing/2014/main" id="{99AD22E7-B694-43A4-8685-7084E2687754}"/>
              </a:ext>
            </a:extLst>
          </p:cNvPr>
          <p:cNvSpPr txBox="1"/>
          <p:nvPr/>
        </p:nvSpPr>
        <p:spPr>
          <a:xfrm>
            <a:off x="838200" y="4136065"/>
            <a:ext cx="9571074" cy="646331"/>
          </a:xfrm>
          <a:prstGeom prst="rect">
            <a:avLst/>
          </a:prstGeom>
          <a:noFill/>
        </p:spPr>
        <p:txBody>
          <a:bodyPr wrap="square" rtlCol="0">
            <a:spAutoFit/>
          </a:bodyPr>
          <a:lstStyle/>
          <a:p>
            <a:br>
              <a:rPr lang="en-US"/>
            </a:br>
            <a:endParaRPr lang="en-US"/>
          </a:p>
        </p:txBody>
      </p:sp>
    </p:spTree>
    <p:extLst>
      <p:ext uri="{BB962C8B-B14F-4D97-AF65-F5344CB8AC3E}">
        <p14:creationId xmlns:p14="http://schemas.microsoft.com/office/powerpoint/2010/main" val="420355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4231"/>
            <a:ext cx="8229600" cy="1143000"/>
          </a:xfrm>
        </p:spPr>
        <p:txBody>
          <a:bodyPr/>
          <a:lstStyle/>
          <a:p>
            <a:r>
              <a:rPr lang="en-US"/>
              <a:t>ASSISTED BED MOBILITY</a:t>
            </a:r>
          </a:p>
        </p:txBody>
      </p:sp>
      <p:pic>
        <p:nvPicPr>
          <p:cNvPr id="3074" name="Picture 1" descr="photo 1"/>
          <p:cNvPicPr>
            <a:picLocks noChangeAspect="1" noChangeArrowheads="1"/>
          </p:cNvPicPr>
          <p:nvPr/>
        </p:nvPicPr>
        <p:blipFill>
          <a:blip r:embed="rId2" cstate="print">
            <a:extLst>
              <a:ext uri="{28A0092B-C50C-407E-A947-70E740481C1C}">
                <a14:useLocalDpi xmlns:a14="http://schemas.microsoft.com/office/drawing/2010/main" val="0"/>
              </a:ext>
            </a:extLst>
          </a:blip>
          <a:srcRect l="8495" t="10085" r="28357" b="15475"/>
          <a:stretch>
            <a:fillRect/>
          </a:stretch>
        </p:blipFill>
        <p:spPr bwMode="auto">
          <a:xfrm>
            <a:off x="3082688" y="1600201"/>
            <a:ext cx="2160588" cy="18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591" y="1613848"/>
            <a:ext cx="1927226" cy="1905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4282" y="4183064"/>
            <a:ext cx="2057400" cy="21113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592" y="4114800"/>
            <a:ext cx="1844675" cy="2179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3429000" y="3498851"/>
            <a:ext cx="1600200" cy="369332"/>
          </a:xfrm>
          <a:prstGeom prst="rect">
            <a:avLst/>
          </a:prstGeom>
          <a:noFill/>
        </p:spPr>
        <p:txBody>
          <a:bodyPr wrap="square" rtlCol="0">
            <a:spAutoFit/>
          </a:bodyPr>
          <a:lstStyle/>
          <a:p>
            <a:r>
              <a:rPr lang="en-US"/>
              <a:t>Step 1	</a:t>
            </a:r>
          </a:p>
        </p:txBody>
      </p:sp>
      <p:sp>
        <p:nvSpPr>
          <p:cNvPr id="4" name="TextBox 3"/>
          <p:cNvSpPr txBox="1"/>
          <p:nvPr/>
        </p:nvSpPr>
        <p:spPr>
          <a:xfrm>
            <a:off x="6477000" y="3498851"/>
            <a:ext cx="1219200" cy="369332"/>
          </a:xfrm>
          <a:prstGeom prst="rect">
            <a:avLst/>
          </a:prstGeom>
          <a:noFill/>
        </p:spPr>
        <p:txBody>
          <a:bodyPr wrap="square" rtlCol="0">
            <a:spAutoFit/>
          </a:bodyPr>
          <a:lstStyle/>
          <a:p>
            <a:r>
              <a:rPr lang="en-US"/>
              <a:t>Step 2</a:t>
            </a:r>
          </a:p>
        </p:txBody>
      </p:sp>
      <p:sp>
        <p:nvSpPr>
          <p:cNvPr id="5" name="TextBox 4"/>
          <p:cNvSpPr txBox="1"/>
          <p:nvPr/>
        </p:nvSpPr>
        <p:spPr>
          <a:xfrm>
            <a:off x="3581400" y="6294438"/>
            <a:ext cx="1159314" cy="369332"/>
          </a:xfrm>
          <a:prstGeom prst="rect">
            <a:avLst/>
          </a:prstGeom>
          <a:noFill/>
        </p:spPr>
        <p:txBody>
          <a:bodyPr wrap="square" rtlCol="0">
            <a:spAutoFit/>
          </a:bodyPr>
          <a:lstStyle/>
          <a:p>
            <a:r>
              <a:rPr lang="en-US"/>
              <a:t>Step 3</a:t>
            </a:r>
          </a:p>
        </p:txBody>
      </p:sp>
      <p:sp>
        <p:nvSpPr>
          <p:cNvPr id="6" name="TextBox 5"/>
          <p:cNvSpPr txBox="1"/>
          <p:nvPr/>
        </p:nvSpPr>
        <p:spPr>
          <a:xfrm>
            <a:off x="6629400" y="6294438"/>
            <a:ext cx="914400" cy="369332"/>
          </a:xfrm>
          <a:prstGeom prst="rect">
            <a:avLst/>
          </a:prstGeom>
          <a:noFill/>
        </p:spPr>
        <p:txBody>
          <a:bodyPr wrap="square" rtlCol="0">
            <a:spAutoFit/>
          </a:bodyPr>
          <a:lstStyle/>
          <a:p>
            <a:r>
              <a:rPr lang="en-US"/>
              <a:t>Step 4</a:t>
            </a:r>
          </a:p>
        </p:txBody>
      </p:sp>
    </p:spTree>
    <p:extLst>
      <p:ext uri="{BB962C8B-B14F-4D97-AF65-F5344CB8AC3E}">
        <p14:creationId xmlns:p14="http://schemas.microsoft.com/office/powerpoint/2010/main" val="34736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ASSISTED STAND PIVOT TRANSFERS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656" b="1224"/>
          <a:stretch>
            <a:fillRect/>
          </a:stretch>
        </p:blipFill>
        <p:spPr bwMode="auto">
          <a:xfrm>
            <a:off x="2133600" y="1219200"/>
            <a:ext cx="2305050" cy="2152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l="10503" t="-1463" r="-4297" b="1463"/>
          <a:stretch>
            <a:fillRect/>
          </a:stretch>
        </p:blipFill>
        <p:spPr bwMode="auto">
          <a:xfrm>
            <a:off x="4800601" y="1206500"/>
            <a:ext cx="2089151" cy="2178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208" y="1224389"/>
            <a:ext cx="2032001" cy="2138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r="7480"/>
          <a:stretch>
            <a:fillRect/>
          </a:stretch>
        </p:blipFill>
        <p:spPr bwMode="auto">
          <a:xfrm>
            <a:off x="2266951" y="3863976"/>
            <a:ext cx="2105025" cy="24987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r="12265"/>
          <a:stretch>
            <a:fillRect/>
          </a:stretch>
        </p:blipFill>
        <p:spPr bwMode="auto">
          <a:xfrm>
            <a:off x="4767618" y="3848431"/>
            <a:ext cx="2033588" cy="2476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t="2000" r="28091" b="10745"/>
          <a:stretch>
            <a:fillRect/>
          </a:stretch>
        </p:blipFill>
        <p:spPr bwMode="auto">
          <a:xfrm>
            <a:off x="7378558" y="3835731"/>
            <a:ext cx="2025650" cy="2489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2438400" y="3384550"/>
            <a:ext cx="1600200" cy="369332"/>
          </a:xfrm>
          <a:prstGeom prst="rect">
            <a:avLst/>
          </a:prstGeom>
          <a:noFill/>
        </p:spPr>
        <p:txBody>
          <a:bodyPr wrap="square" rtlCol="0">
            <a:spAutoFit/>
          </a:bodyPr>
          <a:lstStyle/>
          <a:p>
            <a:r>
              <a:rPr lang="en-US"/>
              <a:t>Step 1</a:t>
            </a:r>
          </a:p>
        </p:txBody>
      </p:sp>
      <p:sp>
        <p:nvSpPr>
          <p:cNvPr id="4" name="TextBox 3"/>
          <p:cNvSpPr txBox="1"/>
          <p:nvPr/>
        </p:nvSpPr>
        <p:spPr>
          <a:xfrm>
            <a:off x="5257800" y="3384550"/>
            <a:ext cx="1143000" cy="369332"/>
          </a:xfrm>
          <a:prstGeom prst="rect">
            <a:avLst/>
          </a:prstGeom>
          <a:noFill/>
        </p:spPr>
        <p:txBody>
          <a:bodyPr wrap="square" rtlCol="0">
            <a:spAutoFit/>
          </a:bodyPr>
          <a:lstStyle/>
          <a:p>
            <a:r>
              <a:rPr lang="en-US"/>
              <a:t>Step 2</a:t>
            </a:r>
          </a:p>
        </p:txBody>
      </p:sp>
      <p:sp>
        <p:nvSpPr>
          <p:cNvPr id="5" name="TextBox 4"/>
          <p:cNvSpPr txBox="1"/>
          <p:nvPr/>
        </p:nvSpPr>
        <p:spPr>
          <a:xfrm>
            <a:off x="7651752" y="3384550"/>
            <a:ext cx="1339849" cy="369332"/>
          </a:xfrm>
          <a:prstGeom prst="rect">
            <a:avLst/>
          </a:prstGeom>
          <a:noFill/>
        </p:spPr>
        <p:txBody>
          <a:bodyPr wrap="square" rtlCol="0">
            <a:spAutoFit/>
          </a:bodyPr>
          <a:lstStyle/>
          <a:p>
            <a:r>
              <a:rPr lang="en-US"/>
              <a:t>Step 3</a:t>
            </a:r>
          </a:p>
        </p:txBody>
      </p:sp>
      <p:sp>
        <p:nvSpPr>
          <p:cNvPr id="6" name="TextBox 5"/>
          <p:cNvSpPr txBox="1"/>
          <p:nvPr/>
        </p:nvSpPr>
        <p:spPr>
          <a:xfrm>
            <a:off x="2744787" y="6419481"/>
            <a:ext cx="1082676" cy="369332"/>
          </a:xfrm>
          <a:prstGeom prst="rect">
            <a:avLst/>
          </a:prstGeom>
          <a:noFill/>
        </p:spPr>
        <p:txBody>
          <a:bodyPr wrap="square" rtlCol="0">
            <a:spAutoFit/>
          </a:bodyPr>
          <a:lstStyle/>
          <a:p>
            <a:r>
              <a:rPr lang="en-US"/>
              <a:t>Step 4</a:t>
            </a:r>
          </a:p>
        </p:txBody>
      </p:sp>
      <p:sp>
        <p:nvSpPr>
          <p:cNvPr id="7" name="TextBox 6"/>
          <p:cNvSpPr txBox="1"/>
          <p:nvPr/>
        </p:nvSpPr>
        <p:spPr>
          <a:xfrm>
            <a:off x="5257800" y="6419481"/>
            <a:ext cx="1143000" cy="369332"/>
          </a:xfrm>
          <a:prstGeom prst="rect">
            <a:avLst/>
          </a:prstGeom>
          <a:noFill/>
        </p:spPr>
        <p:txBody>
          <a:bodyPr wrap="square" rtlCol="0">
            <a:spAutoFit/>
          </a:bodyPr>
          <a:lstStyle/>
          <a:p>
            <a:r>
              <a:rPr lang="en-US"/>
              <a:t>Step 5</a:t>
            </a:r>
          </a:p>
        </p:txBody>
      </p:sp>
      <p:sp>
        <p:nvSpPr>
          <p:cNvPr id="8" name="TextBox 7"/>
          <p:cNvSpPr txBox="1"/>
          <p:nvPr/>
        </p:nvSpPr>
        <p:spPr>
          <a:xfrm>
            <a:off x="7848600" y="6384925"/>
            <a:ext cx="1371600" cy="369332"/>
          </a:xfrm>
          <a:prstGeom prst="rect">
            <a:avLst/>
          </a:prstGeom>
          <a:noFill/>
        </p:spPr>
        <p:txBody>
          <a:bodyPr wrap="square" rtlCol="0">
            <a:spAutoFit/>
          </a:bodyPr>
          <a:lstStyle/>
          <a:p>
            <a:r>
              <a:rPr lang="en-US"/>
              <a:t>Step 6	</a:t>
            </a:r>
          </a:p>
        </p:txBody>
      </p:sp>
    </p:spTree>
    <p:extLst>
      <p:ext uri="{BB962C8B-B14F-4D97-AF65-F5344CB8AC3E}">
        <p14:creationId xmlns:p14="http://schemas.microsoft.com/office/powerpoint/2010/main" val="8376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TUB TRANSFERS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464" y="1524000"/>
            <a:ext cx="2673436" cy="2819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947" y="2510597"/>
            <a:ext cx="2695666" cy="28194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614" y="3502025"/>
            <a:ext cx="2797175" cy="2749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p:cNvSpPr txBox="1"/>
          <p:nvPr/>
        </p:nvSpPr>
        <p:spPr>
          <a:xfrm>
            <a:off x="2362200" y="4495800"/>
            <a:ext cx="1447800" cy="381000"/>
          </a:xfrm>
          <a:prstGeom prst="rect">
            <a:avLst/>
          </a:prstGeom>
          <a:noFill/>
        </p:spPr>
        <p:txBody>
          <a:bodyPr wrap="square" rtlCol="0">
            <a:spAutoFit/>
          </a:bodyPr>
          <a:lstStyle/>
          <a:p>
            <a:r>
              <a:rPr lang="en-US"/>
              <a:t>Step 1</a:t>
            </a:r>
          </a:p>
        </p:txBody>
      </p:sp>
      <p:sp>
        <p:nvSpPr>
          <p:cNvPr id="6" name="TextBox 5"/>
          <p:cNvSpPr txBox="1"/>
          <p:nvPr/>
        </p:nvSpPr>
        <p:spPr>
          <a:xfrm>
            <a:off x="4876800" y="5329997"/>
            <a:ext cx="1524000" cy="369332"/>
          </a:xfrm>
          <a:prstGeom prst="rect">
            <a:avLst/>
          </a:prstGeom>
          <a:noFill/>
        </p:spPr>
        <p:txBody>
          <a:bodyPr wrap="square" rtlCol="0">
            <a:spAutoFit/>
          </a:bodyPr>
          <a:lstStyle/>
          <a:p>
            <a:r>
              <a:rPr lang="en-US"/>
              <a:t>Step 2</a:t>
            </a:r>
          </a:p>
        </p:txBody>
      </p:sp>
      <p:sp>
        <p:nvSpPr>
          <p:cNvPr id="7" name="TextBox 6"/>
          <p:cNvSpPr txBox="1"/>
          <p:nvPr/>
        </p:nvSpPr>
        <p:spPr>
          <a:xfrm>
            <a:off x="7983180" y="6251575"/>
            <a:ext cx="1164040" cy="369332"/>
          </a:xfrm>
          <a:prstGeom prst="rect">
            <a:avLst/>
          </a:prstGeom>
          <a:noFill/>
        </p:spPr>
        <p:txBody>
          <a:bodyPr wrap="square" rtlCol="0">
            <a:spAutoFit/>
          </a:bodyPr>
          <a:lstStyle/>
          <a:p>
            <a:r>
              <a:rPr lang="en-US"/>
              <a:t>Step 3</a:t>
            </a:r>
          </a:p>
        </p:txBody>
      </p:sp>
    </p:spTree>
    <p:extLst>
      <p:ext uri="{BB962C8B-B14F-4D97-AF65-F5344CB8AC3E}">
        <p14:creationId xmlns:p14="http://schemas.microsoft.com/office/powerpoint/2010/main" val="34912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TRANSFERS FROM FLOOR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l="13789" b="516"/>
          <a:stretch>
            <a:fillRect/>
          </a:stretch>
        </p:blipFill>
        <p:spPr bwMode="auto">
          <a:xfrm>
            <a:off x="2347913" y="1399442"/>
            <a:ext cx="2101850" cy="20510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1416171"/>
            <a:ext cx="2060576" cy="2016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l="19090" r="-8810"/>
          <a:stretch>
            <a:fillRect/>
          </a:stretch>
        </p:blipFill>
        <p:spPr bwMode="auto">
          <a:xfrm>
            <a:off x="7239000" y="1440657"/>
            <a:ext cx="1949450" cy="2005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l="10899"/>
          <a:stretch>
            <a:fillRect/>
          </a:stretch>
        </p:blipFill>
        <p:spPr bwMode="auto">
          <a:xfrm>
            <a:off x="3211032" y="4030724"/>
            <a:ext cx="2000250" cy="2349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l="20860" t="3236" r="833" b="4504"/>
          <a:stretch>
            <a:fillRect/>
          </a:stretch>
        </p:blipFill>
        <p:spPr bwMode="auto">
          <a:xfrm>
            <a:off x="6096000" y="3985158"/>
            <a:ext cx="1958975" cy="23812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2635250" y="3445669"/>
            <a:ext cx="1371600" cy="369332"/>
          </a:xfrm>
          <a:prstGeom prst="rect">
            <a:avLst/>
          </a:prstGeom>
          <a:noFill/>
        </p:spPr>
        <p:txBody>
          <a:bodyPr wrap="square" rtlCol="0">
            <a:spAutoFit/>
          </a:bodyPr>
          <a:lstStyle/>
          <a:p>
            <a:r>
              <a:rPr lang="en-US"/>
              <a:t>Step 1	</a:t>
            </a:r>
          </a:p>
        </p:txBody>
      </p:sp>
      <p:sp>
        <p:nvSpPr>
          <p:cNvPr id="4" name="TextBox 3"/>
          <p:cNvSpPr txBox="1"/>
          <p:nvPr/>
        </p:nvSpPr>
        <p:spPr>
          <a:xfrm>
            <a:off x="4935537" y="3445669"/>
            <a:ext cx="1374776" cy="369332"/>
          </a:xfrm>
          <a:prstGeom prst="rect">
            <a:avLst/>
          </a:prstGeom>
          <a:noFill/>
        </p:spPr>
        <p:txBody>
          <a:bodyPr wrap="square" rtlCol="0">
            <a:spAutoFit/>
          </a:bodyPr>
          <a:lstStyle/>
          <a:p>
            <a:r>
              <a:rPr lang="en-US"/>
              <a:t>Step 2</a:t>
            </a:r>
          </a:p>
        </p:txBody>
      </p:sp>
      <p:sp>
        <p:nvSpPr>
          <p:cNvPr id="5" name="TextBox 4"/>
          <p:cNvSpPr txBox="1"/>
          <p:nvPr/>
        </p:nvSpPr>
        <p:spPr>
          <a:xfrm>
            <a:off x="7483475" y="3445669"/>
            <a:ext cx="1143000" cy="369332"/>
          </a:xfrm>
          <a:prstGeom prst="rect">
            <a:avLst/>
          </a:prstGeom>
          <a:noFill/>
        </p:spPr>
        <p:txBody>
          <a:bodyPr wrap="square" rtlCol="0">
            <a:spAutoFit/>
          </a:bodyPr>
          <a:lstStyle/>
          <a:p>
            <a:r>
              <a:rPr lang="en-US"/>
              <a:t>Step 3</a:t>
            </a:r>
          </a:p>
        </p:txBody>
      </p:sp>
      <p:sp>
        <p:nvSpPr>
          <p:cNvPr id="6" name="TextBox 5"/>
          <p:cNvSpPr txBox="1"/>
          <p:nvPr/>
        </p:nvSpPr>
        <p:spPr>
          <a:xfrm>
            <a:off x="3672682" y="6380224"/>
            <a:ext cx="1262855" cy="369332"/>
          </a:xfrm>
          <a:prstGeom prst="rect">
            <a:avLst/>
          </a:prstGeom>
          <a:noFill/>
        </p:spPr>
        <p:txBody>
          <a:bodyPr wrap="square" rtlCol="0">
            <a:spAutoFit/>
          </a:bodyPr>
          <a:lstStyle/>
          <a:p>
            <a:r>
              <a:rPr lang="en-US"/>
              <a:t>Step 4	</a:t>
            </a:r>
          </a:p>
        </p:txBody>
      </p:sp>
      <p:sp>
        <p:nvSpPr>
          <p:cNvPr id="7" name="TextBox 6"/>
          <p:cNvSpPr txBox="1"/>
          <p:nvPr/>
        </p:nvSpPr>
        <p:spPr>
          <a:xfrm>
            <a:off x="6553200" y="6359763"/>
            <a:ext cx="1219200" cy="369332"/>
          </a:xfrm>
          <a:prstGeom prst="rect">
            <a:avLst/>
          </a:prstGeom>
          <a:noFill/>
        </p:spPr>
        <p:txBody>
          <a:bodyPr wrap="square" rtlCol="0">
            <a:spAutoFit/>
          </a:bodyPr>
          <a:lstStyle/>
          <a:p>
            <a:r>
              <a:rPr lang="en-US"/>
              <a:t>Step 5</a:t>
            </a:r>
          </a:p>
        </p:txBody>
      </p:sp>
    </p:spTree>
    <p:extLst>
      <p:ext uri="{BB962C8B-B14F-4D97-AF65-F5344CB8AC3E}">
        <p14:creationId xmlns:p14="http://schemas.microsoft.com/office/powerpoint/2010/main" val="109800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TRANSFERS IN AND OUT OF CAR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r="8441" b="1115"/>
          <a:stretch>
            <a:fillRect/>
          </a:stretch>
        </p:blipFill>
        <p:spPr bwMode="auto">
          <a:xfrm>
            <a:off x="2133600" y="1417638"/>
            <a:ext cx="1905000" cy="23259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r="10356" b="674"/>
          <a:stretch>
            <a:fillRect/>
          </a:stretch>
        </p:blipFill>
        <p:spPr bwMode="auto">
          <a:xfrm>
            <a:off x="4800601" y="1417639"/>
            <a:ext cx="1676400" cy="23021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r="7686" b="543"/>
          <a:stretch>
            <a:fillRect/>
          </a:stretch>
        </p:blipFill>
        <p:spPr bwMode="auto">
          <a:xfrm>
            <a:off x="7232652" y="1420281"/>
            <a:ext cx="1835149" cy="2287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l="7391" t="9943" r="7855" b="12796"/>
          <a:stretch>
            <a:fillRect/>
          </a:stretch>
        </p:blipFill>
        <p:spPr bwMode="auto">
          <a:xfrm>
            <a:off x="2133600" y="4114800"/>
            <a:ext cx="2071688" cy="23129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5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8516" t="846" r="-3698" b="14240"/>
          <a:stretch/>
        </p:blipFill>
        <p:spPr bwMode="auto">
          <a:xfrm>
            <a:off x="4861795" y="4112876"/>
            <a:ext cx="1773637" cy="2314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5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3760" t="-1842" r="21109" b="21037"/>
          <a:stretch/>
        </p:blipFill>
        <p:spPr bwMode="auto">
          <a:xfrm>
            <a:off x="7273410" y="4013022"/>
            <a:ext cx="1835149" cy="24330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p:cNvSpPr txBox="1"/>
          <p:nvPr/>
        </p:nvSpPr>
        <p:spPr>
          <a:xfrm>
            <a:off x="2514600" y="3743544"/>
            <a:ext cx="1219200" cy="369332"/>
          </a:xfrm>
          <a:prstGeom prst="rect">
            <a:avLst/>
          </a:prstGeom>
          <a:noFill/>
        </p:spPr>
        <p:txBody>
          <a:bodyPr wrap="square" rtlCol="0">
            <a:spAutoFit/>
          </a:bodyPr>
          <a:lstStyle/>
          <a:p>
            <a:r>
              <a:rPr lang="en-US"/>
              <a:t>Step 1	</a:t>
            </a:r>
          </a:p>
        </p:txBody>
      </p:sp>
      <p:sp>
        <p:nvSpPr>
          <p:cNvPr id="4" name="TextBox 3"/>
          <p:cNvSpPr txBox="1"/>
          <p:nvPr/>
        </p:nvSpPr>
        <p:spPr>
          <a:xfrm>
            <a:off x="5105400" y="3719797"/>
            <a:ext cx="1143000" cy="369332"/>
          </a:xfrm>
          <a:prstGeom prst="rect">
            <a:avLst/>
          </a:prstGeom>
          <a:noFill/>
        </p:spPr>
        <p:txBody>
          <a:bodyPr wrap="square" rtlCol="0">
            <a:spAutoFit/>
          </a:bodyPr>
          <a:lstStyle/>
          <a:p>
            <a:r>
              <a:rPr lang="en-US"/>
              <a:t>Step 2</a:t>
            </a:r>
          </a:p>
        </p:txBody>
      </p:sp>
      <p:sp>
        <p:nvSpPr>
          <p:cNvPr id="5" name="TextBox 4"/>
          <p:cNvSpPr txBox="1"/>
          <p:nvPr/>
        </p:nvSpPr>
        <p:spPr>
          <a:xfrm>
            <a:off x="7696200" y="3743544"/>
            <a:ext cx="914400" cy="369332"/>
          </a:xfrm>
          <a:prstGeom prst="rect">
            <a:avLst/>
          </a:prstGeom>
          <a:noFill/>
        </p:spPr>
        <p:txBody>
          <a:bodyPr wrap="square" rtlCol="0">
            <a:spAutoFit/>
          </a:bodyPr>
          <a:lstStyle/>
          <a:p>
            <a:r>
              <a:rPr lang="en-US"/>
              <a:t>Step 3</a:t>
            </a:r>
          </a:p>
        </p:txBody>
      </p:sp>
      <p:sp>
        <p:nvSpPr>
          <p:cNvPr id="6" name="TextBox 5"/>
          <p:cNvSpPr txBox="1"/>
          <p:nvPr/>
        </p:nvSpPr>
        <p:spPr>
          <a:xfrm>
            <a:off x="2667000" y="6501827"/>
            <a:ext cx="1066800" cy="369332"/>
          </a:xfrm>
          <a:prstGeom prst="rect">
            <a:avLst/>
          </a:prstGeom>
          <a:noFill/>
        </p:spPr>
        <p:txBody>
          <a:bodyPr wrap="square" rtlCol="0">
            <a:spAutoFit/>
          </a:bodyPr>
          <a:lstStyle/>
          <a:p>
            <a:r>
              <a:rPr lang="en-US"/>
              <a:t>Step 4</a:t>
            </a:r>
          </a:p>
        </p:txBody>
      </p:sp>
      <p:sp>
        <p:nvSpPr>
          <p:cNvPr id="7" name="TextBox 6"/>
          <p:cNvSpPr txBox="1"/>
          <p:nvPr/>
        </p:nvSpPr>
        <p:spPr>
          <a:xfrm>
            <a:off x="5537253" y="6501827"/>
            <a:ext cx="914400" cy="369332"/>
          </a:xfrm>
          <a:prstGeom prst="rect">
            <a:avLst/>
          </a:prstGeom>
          <a:noFill/>
        </p:spPr>
        <p:txBody>
          <a:bodyPr wrap="square" rtlCol="0">
            <a:spAutoFit/>
          </a:bodyPr>
          <a:lstStyle/>
          <a:p>
            <a:r>
              <a:rPr lang="en-US"/>
              <a:t>Step 5</a:t>
            </a:r>
          </a:p>
        </p:txBody>
      </p:sp>
      <p:sp>
        <p:nvSpPr>
          <p:cNvPr id="8" name="TextBox 7"/>
          <p:cNvSpPr txBox="1"/>
          <p:nvPr/>
        </p:nvSpPr>
        <p:spPr>
          <a:xfrm>
            <a:off x="7889359" y="6501827"/>
            <a:ext cx="990600" cy="369332"/>
          </a:xfrm>
          <a:prstGeom prst="rect">
            <a:avLst/>
          </a:prstGeom>
          <a:noFill/>
        </p:spPr>
        <p:txBody>
          <a:bodyPr wrap="square" rtlCol="0">
            <a:spAutoFit/>
          </a:bodyPr>
          <a:lstStyle/>
          <a:p>
            <a:r>
              <a:rPr lang="en-US"/>
              <a:t>Step 6</a:t>
            </a:r>
          </a:p>
        </p:txBody>
      </p:sp>
    </p:spTree>
    <p:extLst>
      <p:ext uri="{BB962C8B-B14F-4D97-AF65-F5344CB8AC3E}">
        <p14:creationId xmlns:p14="http://schemas.microsoft.com/office/powerpoint/2010/main" val="7796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742661"/>
            <a:ext cx="10515600" cy="1604128"/>
          </a:xfrm>
        </p:spPr>
        <p:txBody>
          <a:bodyPr>
            <a:normAutofit fontScale="90000"/>
          </a:bodyPr>
          <a:lstStyle/>
          <a:p>
            <a:br>
              <a:rPr lang="en-US" dirty="0"/>
            </a:br>
            <a:r>
              <a:rPr lang="en-US" dirty="0"/>
              <a:t>Mobility and Adaptive Devices</a:t>
            </a:r>
            <a:br>
              <a:rPr lang="en-US" dirty="0">
                <a:ea typeface="Roboto Black"/>
                <a:cs typeface="Roboto Black"/>
              </a:rPr>
            </a:br>
            <a:br>
              <a:rPr lang="en-US" dirty="0"/>
            </a:br>
            <a:br>
              <a:rPr lang="en-US" dirty="0"/>
            </a:br>
            <a:br>
              <a:rPr lang="en-US" dirty="0"/>
            </a:br>
            <a:endParaRPr lang="en-US" sz="3600" dirty="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7" name="TextBox 6">
            <a:extLst>
              <a:ext uri="{FF2B5EF4-FFF2-40B4-BE49-F238E27FC236}">
                <a16:creationId xmlns:a16="http://schemas.microsoft.com/office/drawing/2014/main" id="{99AD22E7-B694-43A4-8685-7084E2687754}"/>
              </a:ext>
            </a:extLst>
          </p:cNvPr>
          <p:cNvSpPr txBox="1"/>
          <p:nvPr/>
        </p:nvSpPr>
        <p:spPr>
          <a:xfrm>
            <a:off x="838200" y="4136065"/>
            <a:ext cx="9571074" cy="646331"/>
          </a:xfrm>
          <a:prstGeom prst="rect">
            <a:avLst/>
          </a:prstGeom>
          <a:noFill/>
        </p:spPr>
        <p:txBody>
          <a:bodyPr wrap="square" lIns="91440" tIns="45720" rIns="91440" bIns="45720" rtlCol="0" anchor="t">
            <a:spAutoFit/>
          </a:bodyPr>
          <a:lstStyle/>
          <a:p>
            <a:br>
              <a:rPr lang="en-US" dirty="0"/>
            </a:br>
            <a:r>
              <a:rPr lang="en-US" dirty="0">
                <a:ea typeface="Roboto"/>
                <a:cs typeface="Roboto"/>
              </a:rPr>
              <a:t>*The following </a:t>
            </a:r>
            <a:r>
              <a:rPr lang="en-US" dirty="0">
                <a:ea typeface="+mn-lt"/>
                <a:cs typeface="+mn-lt"/>
              </a:rPr>
              <a:t>products mentioned does not imply endorsement by NAF or the speakers.</a:t>
            </a:r>
            <a:endParaRPr lang="en-US" dirty="0"/>
          </a:p>
        </p:txBody>
      </p:sp>
    </p:spTree>
    <p:extLst>
      <p:ext uri="{BB962C8B-B14F-4D97-AF65-F5344CB8AC3E}">
        <p14:creationId xmlns:p14="http://schemas.microsoft.com/office/powerpoint/2010/main" val="82389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29D3-DC60-2CB1-4157-E426C17AEBE4}"/>
              </a:ext>
            </a:extLst>
          </p:cNvPr>
          <p:cNvSpPr>
            <a:spLocks noGrp="1"/>
          </p:cNvSpPr>
          <p:nvPr>
            <p:ph type="title"/>
          </p:nvPr>
        </p:nvSpPr>
        <p:spPr/>
        <p:txBody>
          <a:bodyPr>
            <a:normAutofit/>
          </a:bodyPr>
          <a:lstStyle/>
          <a:p>
            <a:r>
              <a:rPr lang="en-US">
                <a:ea typeface="+mj-lt"/>
                <a:cs typeface="+mj-lt"/>
              </a:rPr>
              <a:t>Devices to help simplify movement</a:t>
            </a:r>
            <a:br>
              <a:rPr lang="en-US">
                <a:ea typeface="+mj-lt"/>
                <a:cs typeface="+mj-lt"/>
              </a:rPr>
            </a:br>
            <a:endParaRPr lang="en-US" sz="2800">
              <a:ea typeface="Roboto Black"/>
              <a:cs typeface="Roboto Black"/>
            </a:endParaRPr>
          </a:p>
        </p:txBody>
      </p:sp>
      <p:sp>
        <p:nvSpPr>
          <p:cNvPr id="3" name="Content Placeholder 2">
            <a:extLst>
              <a:ext uri="{FF2B5EF4-FFF2-40B4-BE49-F238E27FC236}">
                <a16:creationId xmlns:a16="http://schemas.microsoft.com/office/drawing/2014/main" id="{5340926F-54BA-9A0F-EC9A-35A3FF9CC27F}"/>
              </a:ext>
            </a:extLst>
          </p:cNvPr>
          <p:cNvSpPr>
            <a:spLocks noGrp="1"/>
          </p:cNvSpPr>
          <p:nvPr>
            <p:ph sz="half" idx="1"/>
          </p:nvPr>
        </p:nvSpPr>
        <p:spPr>
          <a:xfrm>
            <a:off x="838200" y="2225363"/>
            <a:ext cx="5181600" cy="3558749"/>
          </a:xfrm>
        </p:spPr>
        <p:txBody>
          <a:bodyPr vert="horz" lIns="91440" tIns="45720" rIns="91440" bIns="45720" rtlCol="0" anchor="t">
            <a:normAutofit/>
          </a:bodyPr>
          <a:lstStyle/>
          <a:p>
            <a:r>
              <a:rPr lang="en-US">
                <a:ea typeface="+mn-lt"/>
                <a:cs typeface="+mn-lt"/>
              </a:rPr>
              <a:t>Ankle Foot Orthoses (AFOs)</a:t>
            </a:r>
            <a:endParaRPr lang="en-US"/>
          </a:p>
        </p:txBody>
      </p:sp>
      <p:sp>
        <p:nvSpPr>
          <p:cNvPr id="4" name="Content Placeholder 3">
            <a:extLst>
              <a:ext uri="{FF2B5EF4-FFF2-40B4-BE49-F238E27FC236}">
                <a16:creationId xmlns:a16="http://schemas.microsoft.com/office/drawing/2014/main" id="{EB12972B-E92C-22D9-AEF0-B723DB7006F8}"/>
              </a:ext>
            </a:extLst>
          </p:cNvPr>
          <p:cNvSpPr>
            <a:spLocks noGrp="1"/>
          </p:cNvSpPr>
          <p:nvPr>
            <p:ph sz="half" idx="2"/>
          </p:nvPr>
        </p:nvSpPr>
        <p:spPr>
          <a:xfrm>
            <a:off x="6169550" y="2225363"/>
            <a:ext cx="5181600" cy="4351338"/>
          </a:xfrm>
        </p:spPr>
        <p:txBody>
          <a:bodyPr vert="horz" lIns="91440" tIns="45720" rIns="91440" bIns="45720" rtlCol="0" anchor="t">
            <a:normAutofit/>
          </a:bodyPr>
          <a:lstStyle/>
          <a:p>
            <a:r>
              <a:rPr lang="en-US">
                <a:ea typeface="+mn-lt"/>
                <a:cs typeface="+mn-lt"/>
              </a:rPr>
              <a:t>Wrist splints</a:t>
            </a:r>
            <a:endParaRPr lang="en-US"/>
          </a:p>
        </p:txBody>
      </p:sp>
      <p:pic>
        <p:nvPicPr>
          <p:cNvPr id="6" name="Picture 5" descr="A picture containing person, clothing, legs, feet&#10;&#10;Description automatically generated">
            <a:extLst>
              <a:ext uri="{FF2B5EF4-FFF2-40B4-BE49-F238E27FC236}">
                <a16:creationId xmlns:a16="http://schemas.microsoft.com/office/drawing/2014/main" id="{62B71BFE-6441-C3B2-4EEA-240C4199DB6F}"/>
              </a:ext>
            </a:extLst>
          </p:cNvPr>
          <p:cNvPicPr>
            <a:picLocks noChangeAspect="1"/>
          </p:cNvPicPr>
          <p:nvPr/>
        </p:nvPicPr>
        <p:blipFill>
          <a:blip r:embed="rId2"/>
          <a:stretch>
            <a:fillRect/>
          </a:stretch>
        </p:blipFill>
        <p:spPr>
          <a:xfrm>
            <a:off x="904893" y="2992235"/>
            <a:ext cx="2343150" cy="2590800"/>
          </a:xfrm>
          <a:prstGeom prst="rect">
            <a:avLst/>
          </a:prstGeom>
        </p:spPr>
      </p:pic>
      <p:pic>
        <p:nvPicPr>
          <p:cNvPr id="8" name="Picture 6" descr="A picture containing clothing&#10;&#10;Description automatically generated">
            <a:extLst>
              <a:ext uri="{FF2B5EF4-FFF2-40B4-BE49-F238E27FC236}">
                <a16:creationId xmlns:a16="http://schemas.microsoft.com/office/drawing/2014/main" id="{3FA02456-1DC9-391C-2C61-033D73C9B6D8}"/>
              </a:ext>
            </a:extLst>
          </p:cNvPr>
          <p:cNvPicPr>
            <a:picLocks noChangeAspect="1"/>
          </p:cNvPicPr>
          <p:nvPr/>
        </p:nvPicPr>
        <p:blipFill>
          <a:blip r:embed="rId3"/>
          <a:stretch>
            <a:fillRect/>
          </a:stretch>
        </p:blipFill>
        <p:spPr>
          <a:xfrm>
            <a:off x="3397793" y="2992046"/>
            <a:ext cx="2700067" cy="2700067"/>
          </a:xfrm>
          <a:prstGeom prst="rect">
            <a:avLst/>
          </a:prstGeom>
        </p:spPr>
      </p:pic>
      <p:pic>
        <p:nvPicPr>
          <p:cNvPr id="10" name="Picture 7">
            <a:extLst>
              <a:ext uri="{FF2B5EF4-FFF2-40B4-BE49-F238E27FC236}">
                <a16:creationId xmlns:a16="http://schemas.microsoft.com/office/drawing/2014/main" id="{E915F610-9BA4-88D3-A1E9-9C64ABF8EAA7}"/>
              </a:ext>
            </a:extLst>
          </p:cNvPr>
          <p:cNvPicPr>
            <a:picLocks noChangeAspect="1"/>
          </p:cNvPicPr>
          <p:nvPr/>
        </p:nvPicPr>
        <p:blipFill>
          <a:blip r:embed="rId4"/>
          <a:stretch>
            <a:fillRect/>
          </a:stretch>
        </p:blipFill>
        <p:spPr>
          <a:xfrm>
            <a:off x="7022997" y="2923504"/>
            <a:ext cx="2407482" cy="2407482"/>
          </a:xfrm>
          <a:prstGeom prst="rect">
            <a:avLst/>
          </a:prstGeom>
        </p:spPr>
      </p:pic>
      <p:pic>
        <p:nvPicPr>
          <p:cNvPr id="12" name="Picture 8" descr="A picture containing clothing, person, protective garment&#10;&#10;Description automatically generated">
            <a:extLst>
              <a:ext uri="{FF2B5EF4-FFF2-40B4-BE49-F238E27FC236}">
                <a16:creationId xmlns:a16="http://schemas.microsoft.com/office/drawing/2014/main" id="{C73F9264-0300-2E1F-E6EA-509E65626E80}"/>
              </a:ext>
            </a:extLst>
          </p:cNvPr>
          <p:cNvPicPr>
            <a:picLocks noChangeAspect="1"/>
          </p:cNvPicPr>
          <p:nvPr/>
        </p:nvPicPr>
        <p:blipFill>
          <a:blip r:embed="rId5"/>
          <a:stretch>
            <a:fillRect/>
          </a:stretch>
        </p:blipFill>
        <p:spPr>
          <a:xfrm>
            <a:off x="9371477" y="2919991"/>
            <a:ext cx="2339558" cy="2327066"/>
          </a:xfrm>
          <a:prstGeom prst="rect">
            <a:avLst/>
          </a:prstGeom>
        </p:spPr>
      </p:pic>
      <p:sp>
        <p:nvSpPr>
          <p:cNvPr id="7" name="TextBox 6">
            <a:extLst>
              <a:ext uri="{FF2B5EF4-FFF2-40B4-BE49-F238E27FC236}">
                <a16:creationId xmlns:a16="http://schemas.microsoft.com/office/drawing/2014/main" id="{C565C711-C620-4FC6-A367-55D51CBA04C2}"/>
              </a:ext>
            </a:extLst>
          </p:cNvPr>
          <p:cNvSpPr txBox="1"/>
          <p:nvPr/>
        </p:nvSpPr>
        <p:spPr>
          <a:xfrm>
            <a:off x="904893" y="5911702"/>
            <a:ext cx="10815402" cy="892552"/>
          </a:xfrm>
          <a:prstGeom prst="rect">
            <a:avLst/>
          </a:prstGeom>
          <a:noFill/>
        </p:spPr>
        <p:txBody>
          <a:bodyPr wrap="square" lIns="91440" tIns="45720" rIns="91440" bIns="45720" rtlCol="0" anchor="t">
            <a:spAutoFit/>
          </a:bodyPr>
          <a:lstStyle/>
          <a:p>
            <a:r>
              <a:rPr lang="en-US" sz="2800">
                <a:ea typeface="+mj-lt"/>
                <a:cs typeface="+mj-lt"/>
              </a:rPr>
              <a:t>These devices minimize degrees of freedom at a single joint.</a:t>
            </a:r>
            <a:endParaRPr lang="en-US" sz="2400">
              <a:ea typeface="Roboto"/>
              <a:cs typeface="Roboto"/>
            </a:endParaRPr>
          </a:p>
          <a:p>
            <a:r>
              <a:rPr lang="en-US" sz="2400">
                <a:ea typeface="+mj-lt"/>
                <a:cs typeface="+mj-lt"/>
              </a:rPr>
              <a:t>(not commonly recommended)</a:t>
            </a:r>
            <a:endParaRPr lang="en-US" sz="2400">
              <a:ea typeface="Roboto"/>
              <a:cs typeface="Roboto"/>
            </a:endParaRPr>
          </a:p>
        </p:txBody>
      </p:sp>
    </p:spTree>
    <p:extLst>
      <p:ext uri="{BB962C8B-B14F-4D97-AF65-F5344CB8AC3E}">
        <p14:creationId xmlns:p14="http://schemas.microsoft.com/office/powerpoint/2010/main" val="388881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4A31-B8AE-4CBF-879B-2CBCA7BDD417}"/>
              </a:ext>
            </a:extLst>
          </p:cNvPr>
          <p:cNvSpPr>
            <a:spLocks noGrp="1"/>
          </p:cNvSpPr>
          <p:nvPr>
            <p:ph type="title"/>
          </p:nvPr>
        </p:nvSpPr>
        <p:spPr>
          <a:xfrm>
            <a:off x="419573" y="221185"/>
            <a:ext cx="11042468" cy="1162050"/>
          </a:xfrm>
        </p:spPr>
        <p:txBody>
          <a:bodyPr>
            <a:normAutofit/>
          </a:bodyPr>
          <a:lstStyle/>
          <a:p>
            <a:r>
              <a:rPr lang="en-US" sz="3600" b="0">
                <a:cs typeface="Calibri Light"/>
              </a:rPr>
              <a:t> </a:t>
            </a:r>
          </a:p>
        </p:txBody>
      </p:sp>
      <p:sp>
        <p:nvSpPr>
          <p:cNvPr id="4" name="Text Placeholder 3">
            <a:extLst>
              <a:ext uri="{FF2B5EF4-FFF2-40B4-BE49-F238E27FC236}">
                <a16:creationId xmlns:a16="http://schemas.microsoft.com/office/drawing/2014/main" id="{C96B9B51-2E6C-47DF-B452-25D55349B3D4}"/>
              </a:ext>
            </a:extLst>
          </p:cNvPr>
          <p:cNvSpPr>
            <a:spLocks noGrp="1"/>
          </p:cNvSpPr>
          <p:nvPr>
            <p:ph type="body" sz="half" idx="2"/>
          </p:nvPr>
        </p:nvSpPr>
        <p:spPr>
          <a:xfrm>
            <a:off x="2074792" y="3572306"/>
            <a:ext cx="2660383" cy="3379124"/>
          </a:xfrm>
        </p:spPr>
        <p:txBody>
          <a:bodyPr vert="horz" wrap="square" lIns="91440" tIns="45720" rIns="91440" bIns="45720" numCol="1" rtlCol="0" anchor="t" anchorCtr="0" compatLnSpc="1">
            <a:prstTxWarp prst="textNoShape">
              <a:avLst/>
            </a:prstTxWarp>
            <a:normAutofit/>
          </a:bodyPr>
          <a:lstStyle/>
          <a:p>
            <a:pPr marL="285750" indent="-285750">
              <a:buFont typeface="Arial"/>
              <a:buChar char="•"/>
            </a:pPr>
            <a:endParaRPr lang="en-US" sz="1800">
              <a:solidFill>
                <a:schemeClr val="bg1"/>
              </a:solidFill>
              <a:ea typeface="+mn-lt"/>
              <a:cs typeface="+mn-lt"/>
            </a:endParaRPr>
          </a:p>
          <a:p>
            <a:pPr marL="383540" lvl="1" indent="-285750">
              <a:buFont typeface="Arial"/>
              <a:buChar char="•"/>
            </a:pPr>
            <a:r>
              <a:rPr lang="en-US" sz="1800">
                <a:solidFill>
                  <a:schemeClr val="bg1"/>
                </a:solidFill>
                <a:ea typeface="+mn-lt"/>
                <a:cs typeface="+mn-lt"/>
              </a:rPr>
              <a:t>Adaptive equipment.</a:t>
            </a:r>
          </a:p>
          <a:p>
            <a:pPr marL="383540" lvl="1" indent="-285750">
              <a:buFont typeface="Arial" pitchFamily="34" charset="0"/>
              <a:buChar char="•"/>
            </a:pPr>
            <a:r>
              <a:rPr lang="en-US" sz="1800">
                <a:solidFill>
                  <a:schemeClr val="bg1"/>
                </a:solidFill>
                <a:ea typeface="+mn-lt"/>
                <a:cs typeface="+mn-lt"/>
              </a:rPr>
              <a:t>Assistive devices. </a:t>
            </a:r>
            <a:endParaRPr lang="en-US" sz="1800">
              <a:solidFill>
                <a:schemeClr val="bg1"/>
              </a:solidFill>
              <a:cs typeface="Calibri"/>
            </a:endParaRPr>
          </a:p>
          <a:p>
            <a:pPr marL="383540" lvl="1" indent="-285750">
              <a:buFont typeface="Arial" pitchFamily="34" charset="0"/>
              <a:buChar char="•"/>
            </a:pPr>
            <a:r>
              <a:rPr lang="en-US" sz="1800">
                <a:solidFill>
                  <a:schemeClr val="bg1"/>
                </a:solidFill>
                <a:ea typeface="+mn-lt"/>
                <a:cs typeface="+mn-lt"/>
              </a:rPr>
              <a:t>Home modifications.</a:t>
            </a:r>
            <a:endParaRPr lang="en-US" sz="1800">
              <a:solidFill>
                <a:schemeClr val="bg1"/>
              </a:solidFill>
              <a:cs typeface="Calibri"/>
            </a:endParaRPr>
          </a:p>
          <a:p>
            <a:pPr marL="383540" lvl="1" indent="-285750">
              <a:buFont typeface="Arial"/>
              <a:buChar char="•"/>
            </a:pPr>
            <a:endParaRPr lang="en-US" sz="1800">
              <a:solidFill>
                <a:schemeClr val="bg1"/>
              </a:solidFill>
              <a:cs typeface="Calibri"/>
            </a:endParaRPr>
          </a:p>
        </p:txBody>
      </p:sp>
      <p:pic>
        <p:nvPicPr>
          <p:cNvPr id="23" name="Picture 23" descr="A picture containing black, standing&#10;&#10;Description generated with very high confidence">
            <a:extLst>
              <a:ext uri="{FF2B5EF4-FFF2-40B4-BE49-F238E27FC236}">
                <a16:creationId xmlns:a16="http://schemas.microsoft.com/office/drawing/2014/main" id="{5CF2B45A-5EFF-4840-9A95-319D33C50BE1}"/>
              </a:ext>
            </a:extLst>
          </p:cNvPr>
          <p:cNvPicPr>
            <a:picLocks noChangeAspect="1"/>
          </p:cNvPicPr>
          <p:nvPr/>
        </p:nvPicPr>
        <p:blipFill>
          <a:blip r:embed="rId2"/>
          <a:stretch>
            <a:fillRect/>
          </a:stretch>
        </p:blipFill>
        <p:spPr>
          <a:xfrm rot="5400000">
            <a:off x="135519" y="1415885"/>
            <a:ext cx="2437601" cy="2072115"/>
          </a:xfrm>
          <a:prstGeom prst="rect">
            <a:avLst/>
          </a:prstGeom>
        </p:spPr>
      </p:pic>
      <p:sp>
        <p:nvSpPr>
          <p:cNvPr id="27" name="Rectangle 26">
            <a:extLst>
              <a:ext uri="{FF2B5EF4-FFF2-40B4-BE49-F238E27FC236}">
                <a16:creationId xmlns:a16="http://schemas.microsoft.com/office/drawing/2014/main" id="{AFD8442B-FE1D-4FF4-B355-3A846C732093}"/>
              </a:ext>
            </a:extLst>
          </p:cNvPr>
          <p:cNvSpPr/>
          <p:nvPr/>
        </p:nvSpPr>
        <p:spPr>
          <a:xfrm>
            <a:off x="9540058" y="2629583"/>
            <a:ext cx="917137" cy="396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2" descr="150 Black diamond REI.jpg"/>
          <p:cNvPicPr>
            <a:picLocks noChangeAspect="1"/>
          </p:cNvPicPr>
          <p:nvPr/>
        </p:nvPicPr>
        <p:blipFill>
          <a:blip r:embed="rId3" cstate="print"/>
          <a:srcRect/>
          <a:stretch>
            <a:fillRect/>
          </a:stretch>
        </p:blipFill>
        <p:spPr bwMode="auto">
          <a:xfrm>
            <a:off x="9688246" y="4201530"/>
            <a:ext cx="1431281" cy="1431281"/>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6019090" y="1219332"/>
            <a:ext cx="2569078" cy="2569078"/>
          </a:xfrm>
          <a:prstGeom prst="rect">
            <a:avLst/>
          </a:prstGeom>
        </p:spPr>
      </p:pic>
      <p:pic>
        <p:nvPicPr>
          <p:cNvPr id="1026" name="Picture 2" descr="https://encrypted-tbn0.gstatic.com/images?q=tbn%3AANd9GcSzHywtzXiyosR3SkVWczELgbFBkzjDPKiCiFBO7mi8M8Sp_6DzMyXBhp2_KPc1-CHBMKbAHg&amp;usqp=C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5118" y="1906092"/>
            <a:ext cx="969706" cy="37267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725636" y="3788409"/>
            <a:ext cx="1468396" cy="1015663"/>
          </a:xfrm>
          <a:prstGeom prst="rect">
            <a:avLst/>
          </a:prstGeom>
          <a:noFill/>
        </p:spPr>
        <p:txBody>
          <a:bodyPr wrap="square" rtlCol="0">
            <a:spAutoFit/>
          </a:bodyPr>
          <a:lstStyle/>
          <a:p>
            <a:pPr algn="ctr"/>
            <a:r>
              <a:rPr lang="en-US" sz="2000"/>
              <a:t>Drive Nitro </a:t>
            </a:r>
          </a:p>
          <a:p>
            <a:pPr algn="ctr"/>
            <a:r>
              <a:rPr lang="en-US" sz="2000" err="1"/>
              <a:t>Rollator</a:t>
            </a:r>
            <a:r>
              <a:rPr lang="en-US" sz="2000"/>
              <a:t> Walker</a:t>
            </a:r>
          </a:p>
        </p:txBody>
      </p:sp>
      <p:pic>
        <p:nvPicPr>
          <p:cNvPr id="8" name="Picture 7"/>
          <p:cNvPicPr>
            <a:picLocks noChangeAspect="1"/>
          </p:cNvPicPr>
          <p:nvPr/>
        </p:nvPicPr>
        <p:blipFill>
          <a:blip r:embed="rId6"/>
          <a:stretch>
            <a:fillRect/>
          </a:stretch>
        </p:blipFill>
        <p:spPr>
          <a:xfrm>
            <a:off x="2005557" y="1220484"/>
            <a:ext cx="3082017" cy="3657021"/>
          </a:xfrm>
          <a:prstGeom prst="rect">
            <a:avLst/>
          </a:prstGeom>
        </p:spPr>
      </p:pic>
      <p:pic>
        <p:nvPicPr>
          <p:cNvPr id="5" name="Picture 4"/>
          <p:cNvPicPr>
            <a:picLocks noChangeAspect="1"/>
          </p:cNvPicPr>
          <p:nvPr/>
        </p:nvPicPr>
        <p:blipFill rotWithShape="1">
          <a:blip r:embed="rId7"/>
          <a:srcRect l="58757" r="7512" b="3433"/>
          <a:stretch/>
        </p:blipFill>
        <p:spPr>
          <a:xfrm>
            <a:off x="5199368" y="3666829"/>
            <a:ext cx="1542197" cy="2483465"/>
          </a:xfrm>
          <a:prstGeom prst="rect">
            <a:avLst/>
          </a:prstGeom>
        </p:spPr>
      </p:pic>
      <p:sp>
        <p:nvSpPr>
          <p:cNvPr id="7" name="Rectangle 6"/>
          <p:cNvSpPr/>
          <p:nvPr/>
        </p:nvSpPr>
        <p:spPr>
          <a:xfrm>
            <a:off x="4962036" y="6112473"/>
            <a:ext cx="2569842" cy="646331"/>
          </a:xfrm>
          <a:prstGeom prst="rect">
            <a:avLst/>
          </a:prstGeom>
        </p:spPr>
        <p:txBody>
          <a:bodyPr wrap="square">
            <a:spAutoFit/>
          </a:bodyPr>
          <a:lstStyle/>
          <a:p>
            <a:r>
              <a:rPr lang="en-US">
                <a:hlinkClick r:id="rId8"/>
              </a:rPr>
              <a:t>https://www.trionic.us/</a:t>
            </a:r>
            <a:endParaRPr lang="en-US"/>
          </a:p>
          <a:p>
            <a:endParaRPr lang="en-US"/>
          </a:p>
        </p:txBody>
      </p:sp>
      <p:sp>
        <p:nvSpPr>
          <p:cNvPr id="10" name="TextBox 9"/>
          <p:cNvSpPr txBox="1"/>
          <p:nvPr/>
        </p:nvSpPr>
        <p:spPr>
          <a:xfrm>
            <a:off x="7531878" y="6121712"/>
            <a:ext cx="2872364" cy="646331"/>
          </a:xfrm>
          <a:prstGeom prst="rect">
            <a:avLst/>
          </a:prstGeom>
          <a:noFill/>
        </p:spPr>
        <p:txBody>
          <a:bodyPr wrap="square" rtlCol="0">
            <a:spAutoFit/>
          </a:bodyPr>
          <a:lstStyle/>
          <a:p>
            <a:r>
              <a:rPr lang="en-US">
                <a:hlinkClick r:id="rId9"/>
              </a:rPr>
              <a:t>https://tryupwalker.com/</a:t>
            </a:r>
            <a:endParaRPr lang="en-US"/>
          </a:p>
          <a:p>
            <a:endParaRPr lang="en-US"/>
          </a:p>
        </p:txBody>
      </p:sp>
      <p:pic>
        <p:nvPicPr>
          <p:cNvPr id="11" name="Picture 10"/>
          <p:cNvPicPr>
            <a:picLocks noChangeAspect="1"/>
          </p:cNvPicPr>
          <p:nvPr/>
        </p:nvPicPr>
        <p:blipFill rotWithShape="1">
          <a:blip r:embed="rId10"/>
          <a:srcRect l="11806" t="4843" r="17122"/>
          <a:stretch/>
        </p:blipFill>
        <p:spPr>
          <a:xfrm>
            <a:off x="8382719" y="4010197"/>
            <a:ext cx="1267098" cy="2049122"/>
          </a:xfrm>
          <a:prstGeom prst="rect">
            <a:avLst/>
          </a:prstGeom>
        </p:spPr>
      </p:pic>
      <p:pic>
        <p:nvPicPr>
          <p:cNvPr id="6" name="Picture 2" descr="In-Step Mobility U-Step 2 Foldable Walking Stabilizer with Press Down Brakes - Tall (6’2” – 6’8”)"/>
          <p:cNvPicPr>
            <a:picLocks noChangeAspect="1" noChangeArrowheads="1"/>
          </p:cNvPicPr>
          <p:nvPr/>
        </p:nvPicPr>
        <p:blipFill rotWithShape="1">
          <a:blip r:embed="rId11">
            <a:extLst>
              <a:ext uri="{28A0092B-C50C-407E-A947-70E740481C1C}">
                <a14:useLocalDpi xmlns:a14="http://schemas.microsoft.com/office/drawing/2010/main" val="0"/>
              </a:ext>
            </a:extLst>
          </a:blip>
          <a:srcRect l="21986" t="1" r="21087" b="-629"/>
          <a:stretch/>
        </p:blipFill>
        <p:spPr bwMode="auto">
          <a:xfrm>
            <a:off x="9139606" y="674422"/>
            <a:ext cx="1649073" cy="28987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569234" y="3520649"/>
            <a:ext cx="1887961" cy="646331"/>
          </a:xfrm>
          <a:prstGeom prst="rect">
            <a:avLst/>
          </a:prstGeom>
          <a:noFill/>
        </p:spPr>
        <p:txBody>
          <a:bodyPr wrap="square" rtlCol="0">
            <a:spAutoFit/>
          </a:bodyPr>
          <a:lstStyle/>
          <a:p>
            <a:r>
              <a:rPr lang="en-US">
                <a:hlinkClick r:id="rId12"/>
              </a:rPr>
              <a:t>www.ustep.com</a:t>
            </a:r>
            <a:endParaRPr lang="en-US"/>
          </a:p>
          <a:p>
            <a:endParaRPr lang="en-US"/>
          </a:p>
        </p:txBody>
      </p:sp>
      <p:sp>
        <p:nvSpPr>
          <p:cNvPr id="12" name="TextBox 11">
            <a:extLst>
              <a:ext uri="{FF2B5EF4-FFF2-40B4-BE49-F238E27FC236}">
                <a16:creationId xmlns:a16="http://schemas.microsoft.com/office/drawing/2014/main" id="{DBEA1AA1-881A-49A9-A8F8-799A33787C0A}"/>
              </a:ext>
            </a:extLst>
          </p:cNvPr>
          <p:cNvSpPr txBox="1"/>
          <p:nvPr/>
        </p:nvSpPr>
        <p:spPr>
          <a:xfrm>
            <a:off x="609601" y="452487"/>
            <a:ext cx="9307397" cy="646331"/>
          </a:xfrm>
          <a:prstGeom prst="rect">
            <a:avLst/>
          </a:prstGeom>
          <a:noFill/>
        </p:spPr>
        <p:txBody>
          <a:bodyPr wrap="square" lIns="91440" tIns="45720" rIns="91440" bIns="45720" rtlCol="0" anchor="t">
            <a:spAutoFit/>
          </a:bodyPr>
          <a:lstStyle/>
          <a:p>
            <a:r>
              <a:rPr lang="en-US" sz="3600"/>
              <a:t>Mobility device examples</a:t>
            </a:r>
          </a:p>
        </p:txBody>
      </p:sp>
      <p:sp>
        <p:nvSpPr>
          <p:cNvPr id="13" name="TextBox 12">
            <a:extLst>
              <a:ext uri="{FF2B5EF4-FFF2-40B4-BE49-F238E27FC236}">
                <a16:creationId xmlns:a16="http://schemas.microsoft.com/office/drawing/2014/main" id="{6756B9AC-A39A-46C1-8385-C3EA718BB8B3}"/>
              </a:ext>
            </a:extLst>
          </p:cNvPr>
          <p:cNvSpPr txBox="1"/>
          <p:nvPr/>
        </p:nvSpPr>
        <p:spPr>
          <a:xfrm>
            <a:off x="114671" y="4908562"/>
            <a:ext cx="4847365" cy="1938992"/>
          </a:xfrm>
          <a:prstGeom prst="rect">
            <a:avLst/>
          </a:prstGeom>
          <a:noFill/>
        </p:spPr>
        <p:txBody>
          <a:bodyPr wrap="square" lIns="91440" tIns="45720" rIns="91440" bIns="45720" rtlCol="0" anchor="t">
            <a:spAutoFit/>
          </a:bodyPr>
          <a:lstStyle/>
          <a:p>
            <a:r>
              <a:rPr lang="en-US" sz="2000"/>
              <a:t>*Do work with a therapist to determine an appropriate walking device that's right for you.</a:t>
            </a:r>
          </a:p>
          <a:p>
            <a:r>
              <a:rPr lang="en-US" sz="2000">
                <a:ea typeface="Roboto"/>
                <a:cs typeface="Roboto"/>
              </a:rPr>
              <a:t>** Do consider </a:t>
            </a:r>
            <a:r>
              <a:rPr lang="en-US" sz="2000" err="1">
                <a:ea typeface="Roboto"/>
                <a:cs typeface="Roboto"/>
              </a:rPr>
              <a:t>demo’ing</a:t>
            </a:r>
            <a:r>
              <a:rPr lang="en-US" sz="2000">
                <a:ea typeface="Roboto"/>
                <a:cs typeface="Roboto"/>
              </a:rPr>
              <a:t> the available devices at your local medical supply store that are NA in the therapy clinic.</a:t>
            </a:r>
            <a:r>
              <a:rPr lang="en-US">
                <a:ea typeface="Roboto"/>
                <a:cs typeface="Roboto"/>
              </a:rPr>
              <a:t> </a:t>
            </a:r>
          </a:p>
        </p:txBody>
      </p:sp>
    </p:spTree>
    <p:extLst>
      <p:ext uri="{BB962C8B-B14F-4D97-AF65-F5344CB8AC3E}">
        <p14:creationId xmlns:p14="http://schemas.microsoft.com/office/powerpoint/2010/main" val="7670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10"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D11B1F58-C3F2-CF68-2F32-5F786ABFC0A9}"/>
              </a:ext>
            </a:extLst>
          </p:cNvPr>
          <p:cNvPicPr>
            <a:picLocks noGrp="1" noRot="1" noChangeAspect="1" noMove="1" noResize="1" noEditPoints="1" noAdjustHandles="1" noChangeArrowheads="1" noChangeShapeType="1" noCrop="1"/>
          </p:cNvPicPr>
          <p:nvPr/>
        </p:nvPicPr>
        <p:blipFill rotWithShape="1">
          <a:blip r:embed="rId2"/>
          <a:srcRect r="62859"/>
          <a:stretch/>
        </p:blipFill>
        <p:spPr>
          <a:xfrm>
            <a:off x="-1" y="0"/>
            <a:ext cx="3981451" cy="6858000"/>
          </a:xfrm>
          <a:prstGeom prst="rect">
            <a:avLst/>
          </a:prstGeom>
        </p:spPr>
      </p:pic>
      <p:sp>
        <p:nvSpPr>
          <p:cNvPr id="2" name="Title 1">
            <a:extLst>
              <a:ext uri="{FF2B5EF4-FFF2-40B4-BE49-F238E27FC236}">
                <a16:creationId xmlns:a16="http://schemas.microsoft.com/office/drawing/2014/main" id="{9BAB6960-4838-4478-983D-27FAB2C026AA}"/>
              </a:ext>
            </a:extLst>
          </p:cNvPr>
          <p:cNvSpPr>
            <a:spLocks noGrp="1" noRot="1" noMove="1" noResize="1" noEditPoints="1" noAdjustHandles="1" noChangeArrowheads="1" noChangeShapeType="1"/>
          </p:cNvSpPr>
          <p:nvPr>
            <p:ph type="title"/>
          </p:nvPr>
        </p:nvSpPr>
        <p:spPr>
          <a:xfrm>
            <a:off x="2248348" y="-245804"/>
            <a:ext cx="9061525" cy="1933687"/>
          </a:xfrm>
        </p:spPr>
        <p:txBody>
          <a:bodyPr vert="horz" lIns="91440" tIns="45720" rIns="91440" bIns="45720" rtlCol="0" anchor="ctr">
            <a:normAutofit/>
          </a:bodyPr>
          <a:lstStyle/>
          <a:p>
            <a:r>
              <a:rPr lang="en-US" sz="5400">
                <a:solidFill>
                  <a:srgbClr val="084B7C"/>
                </a:solidFill>
                <a:latin typeface="Roboto Black" pitchFamily="2" charset="0"/>
                <a:ea typeface="Roboto Black" pitchFamily="2" charset="0"/>
              </a:rPr>
              <a:t>DISCLAIMER</a:t>
            </a:r>
            <a:endParaRPr lang="en-US" sz="4400">
              <a:solidFill>
                <a:srgbClr val="084B7C"/>
              </a:solidFill>
              <a:latin typeface="Roboto Black" pitchFamily="2" charset="0"/>
              <a:ea typeface="Roboto Black" pitchFamily="2" charset="0"/>
            </a:endParaRPr>
          </a:p>
        </p:txBody>
      </p:sp>
      <p:grpSp>
        <p:nvGrpSpPr>
          <p:cNvPr id="6" name="Group 5">
            <a:extLst>
              <a:ext uri="{FF2B5EF4-FFF2-40B4-BE49-F238E27FC236}">
                <a16:creationId xmlns:a16="http://schemas.microsoft.com/office/drawing/2014/main" id="{3E6FFA6B-CD9D-0BCC-64A4-FD3B8EFA9449}"/>
              </a:ext>
            </a:extLst>
          </p:cNvPr>
          <p:cNvGrpSpPr>
            <a:grpSpLocks noGrp="1" noUngrp="1" noRot="1" noMove="1" noResize="1"/>
          </p:cNvGrpSpPr>
          <p:nvPr/>
        </p:nvGrpSpPr>
        <p:grpSpPr>
          <a:xfrm>
            <a:off x="4811712" y="1301762"/>
            <a:ext cx="6797677" cy="5292021"/>
            <a:chOff x="4811712" y="1301762"/>
            <a:chExt cx="6797677" cy="5292021"/>
          </a:xfrm>
        </p:grpSpPr>
        <p:sp>
          <p:nvSpPr>
            <p:cNvPr id="7" name="Rectangle: Rounded Corners 6">
              <a:extLst>
                <a:ext uri="{FF2B5EF4-FFF2-40B4-BE49-F238E27FC236}">
                  <a16:creationId xmlns:a16="http://schemas.microsoft.com/office/drawing/2014/main" id="{47E1798E-4373-D081-AA42-1C6928BEAC09}"/>
                </a:ext>
              </a:extLst>
            </p:cNvPr>
            <p:cNvSpPr>
              <a:spLocks noGrp="1" noRot="1" noMove="1" noResize="1" noEditPoints="1" noAdjustHandles="1" noChangeArrowheads="1" noChangeShapeType="1"/>
            </p:cNvSpPr>
            <p:nvPr/>
          </p:nvSpPr>
          <p:spPr>
            <a:xfrm>
              <a:off x="4811712" y="1301762"/>
              <a:ext cx="6797675" cy="1613866"/>
            </a:xfrm>
            <a:prstGeom prst="roundRect">
              <a:avLst>
                <a:gd name="adj" fmla="val 10000"/>
              </a:avLst>
            </a:prstGeom>
            <a:solidFill>
              <a:srgbClr val="084B7C"/>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8" name="Rectangle 7" descr="Presentation with Checklist">
              <a:extLst>
                <a:ext uri="{FF2B5EF4-FFF2-40B4-BE49-F238E27FC236}">
                  <a16:creationId xmlns:a16="http://schemas.microsoft.com/office/drawing/2014/main" id="{C6FE6C06-4B3E-0262-3B69-E545CACC0BC7}"/>
                </a:ext>
              </a:extLst>
            </p:cNvPr>
            <p:cNvSpPr>
              <a:spLocks noGrp="1" noRot="1" noMove="1" noResize="1" noEditPoints="1" noAdjustHandles="1" noChangeArrowheads="1" noChangeShapeType="1"/>
            </p:cNvSpPr>
            <p:nvPr/>
          </p:nvSpPr>
          <p:spPr>
            <a:xfrm>
              <a:off x="4965557" y="1617096"/>
              <a:ext cx="887626" cy="8876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C477FE7B-E48C-04DC-42EE-A43768096867}"/>
                </a:ext>
              </a:extLst>
            </p:cNvPr>
            <p:cNvSpPr>
              <a:spLocks noGrp="1" noRot="1" noMove="1" noResize="1" noEditPoints="1" noAdjustHandles="1" noChangeArrowheads="1" noChangeShapeType="1"/>
            </p:cNvSpPr>
            <p:nvPr/>
          </p:nvSpPr>
          <p:spPr>
            <a:xfrm>
              <a:off x="6094814" y="1391140"/>
              <a:ext cx="5514574" cy="1435109"/>
            </a:xfrm>
            <a:custGeom>
              <a:avLst/>
              <a:gdLst>
                <a:gd name="connsiteX0" fmla="*/ 0 w 4933659"/>
                <a:gd name="connsiteY0" fmla="*/ 0 h 1613866"/>
                <a:gd name="connsiteX1" fmla="*/ 4933659 w 4933659"/>
                <a:gd name="connsiteY1" fmla="*/ 0 h 1613866"/>
                <a:gd name="connsiteX2" fmla="*/ 4933659 w 4933659"/>
                <a:gd name="connsiteY2" fmla="*/ 1613866 h 1613866"/>
                <a:gd name="connsiteX3" fmla="*/ 0 w 4933659"/>
                <a:gd name="connsiteY3" fmla="*/ 1613866 h 1613866"/>
                <a:gd name="connsiteX4" fmla="*/ 0 w 4933659"/>
                <a:gd name="connsiteY4" fmla="*/ 0 h 161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659" h="1613866">
                  <a:moveTo>
                    <a:pt x="0" y="0"/>
                  </a:moveTo>
                  <a:lnTo>
                    <a:pt x="4933659" y="0"/>
                  </a:lnTo>
                  <a:lnTo>
                    <a:pt x="4933659" y="1613866"/>
                  </a:lnTo>
                  <a:lnTo>
                    <a:pt x="0" y="16138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0801" tIns="170801" rIns="170801" bIns="170801" numCol="1" spcCol="1270" anchor="ctr" anchorCtr="0">
              <a:noAutofit/>
            </a:bodyPr>
            <a:lstStyle/>
            <a:p>
              <a:pPr marL="0" lvl="0" indent="0" algn="l" defTabSz="622300">
                <a:lnSpc>
                  <a:spcPct val="90000"/>
                </a:lnSpc>
                <a:spcBef>
                  <a:spcPct val="0"/>
                </a:spcBef>
                <a:spcAft>
                  <a:spcPct val="35000"/>
                </a:spcAft>
                <a:buNone/>
              </a:pPr>
              <a:r>
                <a:rPr lang="en-US" sz="1600" b="1" kern="1200"/>
                <a:t>The information provided by speakers in any presentation made as part of the 2023 NAF Annual Ataxia Conference is for informational use only.</a:t>
              </a:r>
            </a:p>
          </p:txBody>
        </p:sp>
        <p:sp>
          <p:nvSpPr>
            <p:cNvPr id="10" name="Rectangle: Rounded Corners 9">
              <a:extLst>
                <a:ext uri="{FF2B5EF4-FFF2-40B4-BE49-F238E27FC236}">
                  <a16:creationId xmlns:a16="http://schemas.microsoft.com/office/drawing/2014/main" id="{362B8C38-2AB2-6A3F-9547-B32E7DE02198}"/>
                </a:ext>
              </a:extLst>
            </p:cNvPr>
            <p:cNvSpPr>
              <a:spLocks noGrp="1" noRot="1" noMove="1" noResize="1" noEditPoints="1" noAdjustHandles="1" noChangeArrowheads="1" noChangeShapeType="1"/>
            </p:cNvSpPr>
            <p:nvPr/>
          </p:nvSpPr>
          <p:spPr>
            <a:xfrm>
              <a:off x="4811712" y="3289156"/>
              <a:ext cx="6797675" cy="1613866"/>
            </a:xfrm>
            <a:prstGeom prst="roundRect">
              <a:avLst>
                <a:gd name="adj" fmla="val 10000"/>
              </a:avLst>
            </a:prstGeom>
            <a:solidFill>
              <a:srgbClr val="00B0F0"/>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sp>
        <p:sp>
          <p:nvSpPr>
            <p:cNvPr id="11" name="Rectangle 10" descr="Doctor">
              <a:extLst>
                <a:ext uri="{FF2B5EF4-FFF2-40B4-BE49-F238E27FC236}">
                  <a16:creationId xmlns:a16="http://schemas.microsoft.com/office/drawing/2014/main" id="{E4D9A0EA-6F30-8975-11FC-7D3B8B74BB9D}"/>
                </a:ext>
              </a:extLst>
            </p:cNvPr>
            <p:cNvSpPr>
              <a:spLocks noGrp="1" noRot="1" noMove="1" noResize="1" noEditPoints="1" noAdjustHandles="1" noChangeArrowheads="1" noChangeShapeType="1"/>
            </p:cNvSpPr>
            <p:nvPr/>
          </p:nvSpPr>
          <p:spPr>
            <a:xfrm>
              <a:off x="4957839" y="3715388"/>
              <a:ext cx="887626" cy="88762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2583F2A6-1253-B49C-A002-16C30A416530}"/>
                </a:ext>
              </a:extLst>
            </p:cNvPr>
            <p:cNvSpPr>
              <a:spLocks noGrp="1" noRot="1" noMove="1" noResize="1" noEditPoints="1" noAdjustHandles="1" noChangeArrowheads="1" noChangeShapeType="1"/>
            </p:cNvSpPr>
            <p:nvPr/>
          </p:nvSpPr>
          <p:spPr>
            <a:xfrm>
              <a:off x="6096000" y="3354970"/>
              <a:ext cx="5375241" cy="1613866"/>
            </a:xfrm>
            <a:custGeom>
              <a:avLst/>
              <a:gdLst>
                <a:gd name="connsiteX0" fmla="*/ 0 w 4933659"/>
                <a:gd name="connsiteY0" fmla="*/ 0 h 1613866"/>
                <a:gd name="connsiteX1" fmla="*/ 4933659 w 4933659"/>
                <a:gd name="connsiteY1" fmla="*/ 0 h 1613866"/>
                <a:gd name="connsiteX2" fmla="*/ 4933659 w 4933659"/>
                <a:gd name="connsiteY2" fmla="*/ 1613866 h 1613866"/>
                <a:gd name="connsiteX3" fmla="*/ 0 w 4933659"/>
                <a:gd name="connsiteY3" fmla="*/ 1613866 h 1613866"/>
                <a:gd name="connsiteX4" fmla="*/ 0 w 4933659"/>
                <a:gd name="connsiteY4" fmla="*/ 0 h 161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659" h="1613866">
                  <a:moveTo>
                    <a:pt x="0" y="0"/>
                  </a:moveTo>
                  <a:lnTo>
                    <a:pt x="4933659" y="0"/>
                  </a:lnTo>
                  <a:lnTo>
                    <a:pt x="4933659" y="1613866"/>
                  </a:lnTo>
                  <a:lnTo>
                    <a:pt x="0" y="16138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0801" tIns="170801" rIns="170801" bIns="170801" numCol="1" spcCol="1270" anchor="ctr" anchorCtr="0">
              <a:noAutofit/>
            </a:bodyPr>
            <a:lstStyle/>
            <a:p>
              <a:pPr marL="0" lvl="0" indent="0" algn="l" defTabSz="622300">
                <a:lnSpc>
                  <a:spcPct val="90000"/>
                </a:lnSpc>
                <a:spcBef>
                  <a:spcPct val="0"/>
                </a:spcBef>
                <a:spcAft>
                  <a:spcPct val="35000"/>
                </a:spcAft>
                <a:buNone/>
              </a:pPr>
              <a:r>
                <a:rPr lang="en-US" sz="1600" b="1" kern="1200"/>
                <a:t>NAF encourages all attendees to consult with their primary care provider, neurologist, or other healthcare provider about any advice, exercise, therapies, medication, treatment, nutritional supplement, or regimen that may have been mentioned as part of any presentation.</a:t>
              </a:r>
            </a:p>
          </p:txBody>
        </p:sp>
        <p:sp>
          <p:nvSpPr>
            <p:cNvPr id="13" name="Rectangle: Rounded Corners 12">
              <a:extLst>
                <a:ext uri="{FF2B5EF4-FFF2-40B4-BE49-F238E27FC236}">
                  <a16:creationId xmlns:a16="http://schemas.microsoft.com/office/drawing/2014/main" id="{C132F0F0-1BE3-53FE-683B-B3BF17194802}"/>
                </a:ext>
              </a:extLst>
            </p:cNvPr>
            <p:cNvSpPr>
              <a:spLocks noGrp="1" noRot="1" noMove="1" noResize="1" noEditPoints="1" noAdjustHandles="1" noChangeArrowheads="1" noChangeShapeType="1"/>
            </p:cNvSpPr>
            <p:nvPr/>
          </p:nvSpPr>
          <p:spPr>
            <a:xfrm>
              <a:off x="4811714" y="5206701"/>
              <a:ext cx="6797675" cy="1387082"/>
            </a:xfrm>
            <a:prstGeom prst="roundRect">
              <a:avLst>
                <a:gd name="adj" fmla="val 10000"/>
              </a:avLst>
            </a:prstGeom>
            <a:solidFill>
              <a:srgbClr val="FBA924"/>
            </a:solidFill>
          </p:spPr>
          <p:style>
            <a:lnRef idx="0">
              <a:schemeClr val="lt1">
                <a:alpha val="0"/>
                <a:hueOff val="0"/>
                <a:satOff val="0"/>
                <a:lumOff val="0"/>
                <a:alphaOff val="0"/>
              </a:schemeClr>
            </a:lnRef>
            <a:fillRef idx="1">
              <a:scrgbClr r="0" g="0" b="0"/>
            </a:fillRef>
            <a:effectRef idx="0">
              <a:schemeClr val="accent4">
                <a:hueOff val="0"/>
                <a:satOff val="0"/>
                <a:lumOff val="0"/>
                <a:alphaOff val="0"/>
              </a:schemeClr>
            </a:effectRef>
            <a:fontRef idx="minor"/>
          </p:style>
        </p:sp>
        <p:sp>
          <p:nvSpPr>
            <p:cNvPr id="14" name="Rectangle 13" descr="Advertising">
              <a:extLst>
                <a:ext uri="{FF2B5EF4-FFF2-40B4-BE49-F238E27FC236}">
                  <a16:creationId xmlns:a16="http://schemas.microsoft.com/office/drawing/2014/main" id="{A89817BD-105A-ED9A-82A8-980DCB51DAD5}"/>
                </a:ext>
              </a:extLst>
            </p:cNvPr>
            <p:cNvSpPr>
              <a:spLocks noGrp="1" noRot="1" noMove="1" noResize="1" noEditPoints="1" noAdjustHandles="1" noChangeArrowheads="1" noChangeShapeType="1"/>
            </p:cNvSpPr>
            <p:nvPr/>
          </p:nvSpPr>
          <p:spPr>
            <a:xfrm>
              <a:off x="5009451" y="5456429"/>
              <a:ext cx="887626" cy="88762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8461F741-69A8-7FBB-5DFB-2E3E376B88B4}"/>
                </a:ext>
              </a:extLst>
            </p:cNvPr>
            <p:cNvSpPr>
              <a:spLocks noGrp="1" noRot="1" noMove="1" noResize="1" noEditPoints="1" noAdjustHandles="1" noChangeArrowheads="1" noChangeShapeType="1"/>
            </p:cNvSpPr>
            <p:nvPr/>
          </p:nvSpPr>
          <p:spPr>
            <a:xfrm>
              <a:off x="6094814" y="5294510"/>
              <a:ext cx="5376427" cy="1236476"/>
            </a:xfrm>
            <a:custGeom>
              <a:avLst/>
              <a:gdLst>
                <a:gd name="connsiteX0" fmla="*/ 0 w 4933659"/>
                <a:gd name="connsiteY0" fmla="*/ 0 h 1613866"/>
                <a:gd name="connsiteX1" fmla="*/ 4933659 w 4933659"/>
                <a:gd name="connsiteY1" fmla="*/ 0 h 1613866"/>
                <a:gd name="connsiteX2" fmla="*/ 4933659 w 4933659"/>
                <a:gd name="connsiteY2" fmla="*/ 1613866 h 1613866"/>
                <a:gd name="connsiteX3" fmla="*/ 0 w 4933659"/>
                <a:gd name="connsiteY3" fmla="*/ 1613866 h 1613866"/>
                <a:gd name="connsiteX4" fmla="*/ 0 w 4933659"/>
                <a:gd name="connsiteY4" fmla="*/ 0 h 161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659" h="1613866">
                  <a:moveTo>
                    <a:pt x="0" y="0"/>
                  </a:moveTo>
                  <a:lnTo>
                    <a:pt x="4933659" y="0"/>
                  </a:lnTo>
                  <a:lnTo>
                    <a:pt x="4933659" y="1613866"/>
                  </a:lnTo>
                  <a:lnTo>
                    <a:pt x="0" y="16138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0801" tIns="170801" rIns="170801" bIns="170801" numCol="1" spcCol="1270" anchor="ctr" anchorCtr="0">
              <a:noAutofit/>
            </a:bodyPr>
            <a:lstStyle/>
            <a:p>
              <a:pPr marL="0" lvl="0" indent="0" algn="l" defTabSz="622300">
                <a:lnSpc>
                  <a:spcPct val="90000"/>
                </a:lnSpc>
                <a:spcBef>
                  <a:spcPct val="0"/>
                </a:spcBef>
                <a:spcAft>
                  <a:spcPct val="35000"/>
                </a:spcAft>
                <a:buNone/>
              </a:pPr>
              <a:r>
                <a:rPr lang="en-US" sz="1600" b="1" kern="1200"/>
                <a:t>Products or series mentioned during these presentations does not imply endorsement by NAF</a:t>
              </a:r>
            </a:p>
          </p:txBody>
        </p:sp>
      </p:grpSp>
      <p:sp>
        <p:nvSpPr>
          <p:cNvPr id="16" name="TextBox 15">
            <a:extLst>
              <a:ext uri="{FF2B5EF4-FFF2-40B4-BE49-F238E27FC236}">
                <a16:creationId xmlns:a16="http://schemas.microsoft.com/office/drawing/2014/main" id="{A7821A11-F836-B40A-AA75-05AB9A272CB6}"/>
              </a:ext>
            </a:extLst>
          </p:cNvPr>
          <p:cNvSpPr txBox="1">
            <a:spLocks noGrp="1" noRot="1" noMove="1" noResize="1" noEditPoints="1" noAdjustHandles="1" noChangeArrowheads="1" noChangeShapeType="1"/>
          </p:cNvSpPr>
          <p:nvPr/>
        </p:nvSpPr>
        <p:spPr>
          <a:xfrm>
            <a:off x="164732" y="4507594"/>
            <a:ext cx="3525292" cy="1077218"/>
          </a:xfrm>
          <a:prstGeom prst="rect">
            <a:avLst/>
          </a:prstGeom>
          <a:noFill/>
        </p:spPr>
        <p:txBody>
          <a:bodyPr wrap="square" rtlCol="0">
            <a:spAutoFit/>
          </a:bodyPr>
          <a:lstStyle/>
          <a:p>
            <a:r>
              <a:rPr lang="en-US" b="1">
                <a:solidFill>
                  <a:srgbClr val="084B7C"/>
                </a:solidFill>
              </a:rPr>
              <a:t>2023 Annual Ataxia Conference</a:t>
            </a:r>
          </a:p>
          <a:p>
            <a:r>
              <a:rPr lang="en-US"/>
              <a:t>March 30 – April 1, 2023</a:t>
            </a:r>
          </a:p>
          <a:p>
            <a:r>
              <a:rPr lang="en-US" sz="1400"/>
              <a:t>Planet Hollywood</a:t>
            </a:r>
          </a:p>
          <a:p>
            <a:r>
              <a:rPr lang="en-US" sz="1400"/>
              <a:t>Las Vegas, NV</a:t>
            </a:r>
          </a:p>
        </p:txBody>
      </p:sp>
      <p:pic>
        <p:nvPicPr>
          <p:cNvPr id="18" name="Picture 17" descr="A picture containing logo&#10;&#10;Description automatically generated">
            <a:extLst>
              <a:ext uri="{FF2B5EF4-FFF2-40B4-BE49-F238E27FC236}">
                <a16:creationId xmlns:a16="http://schemas.microsoft.com/office/drawing/2014/main" id="{C2888A14-1FB5-6383-B092-2A889EAF153C}"/>
              </a:ext>
            </a:extLst>
          </p:cNvPr>
          <p:cNvPicPr>
            <a:picLocks noGrp="1" noRot="1" noChangeAspect="1" noMove="1" noResize="1" noEditPoints="1" noAdjustHandles="1" noChangeArrowheads="1" noChangeShapeType="1" noCrop="1"/>
          </p:cNvPicPr>
          <p:nvPr/>
        </p:nvPicPr>
        <p:blipFill>
          <a:blip r:embed="rId9"/>
          <a:stretch>
            <a:fillRect/>
          </a:stretch>
        </p:blipFill>
        <p:spPr>
          <a:xfrm>
            <a:off x="2482290" y="5814873"/>
            <a:ext cx="1060932" cy="595139"/>
          </a:xfrm>
          <a:prstGeom prst="rect">
            <a:avLst/>
          </a:prstGeom>
        </p:spPr>
      </p:pic>
    </p:spTree>
    <p:extLst>
      <p:ext uri="{BB962C8B-B14F-4D97-AF65-F5344CB8AC3E}">
        <p14:creationId xmlns:p14="http://schemas.microsoft.com/office/powerpoint/2010/main" val="4132951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8DEF-68A2-42C7-EA9B-0F2E22459A5A}"/>
              </a:ext>
            </a:extLst>
          </p:cNvPr>
          <p:cNvSpPr>
            <a:spLocks noGrp="1"/>
          </p:cNvSpPr>
          <p:nvPr>
            <p:ph type="title"/>
          </p:nvPr>
        </p:nvSpPr>
        <p:spPr>
          <a:xfrm>
            <a:off x="226102" y="327650"/>
            <a:ext cx="10515600" cy="1325563"/>
          </a:xfrm>
        </p:spPr>
        <p:txBody>
          <a:bodyPr>
            <a:normAutofit/>
          </a:bodyPr>
          <a:lstStyle/>
          <a:p>
            <a:r>
              <a:rPr lang="en-US" sz="3600">
                <a:ea typeface="Roboto Black"/>
                <a:cs typeface="Roboto Black"/>
              </a:rPr>
              <a:t>Upright/Platform walker examples</a:t>
            </a:r>
            <a:endParaRPr lang="en-US" sz="3600"/>
          </a:p>
        </p:txBody>
      </p:sp>
      <p:pic>
        <p:nvPicPr>
          <p:cNvPr id="4" name="Picture 4" descr="A picture containing furniture, seat, chair&#10;&#10;Description automatically generated">
            <a:extLst>
              <a:ext uri="{FF2B5EF4-FFF2-40B4-BE49-F238E27FC236}">
                <a16:creationId xmlns:a16="http://schemas.microsoft.com/office/drawing/2014/main" id="{5AB535CF-ADDD-F964-48DF-30C674172E3A}"/>
              </a:ext>
            </a:extLst>
          </p:cNvPr>
          <p:cNvPicPr>
            <a:picLocks noGrp="1" noChangeAspect="1"/>
          </p:cNvPicPr>
          <p:nvPr>
            <p:ph idx="1"/>
          </p:nvPr>
        </p:nvPicPr>
        <p:blipFill>
          <a:blip r:embed="rId2"/>
          <a:stretch>
            <a:fillRect/>
          </a:stretch>
        </p:blipFill>
        <p:spPr>
          <a:xfrm>
            <a:off x="190304" y="2099564"/>
            <a:ext cx="2476500" cy="4257675"/>
          </a:xfrm>
        </p:spPr>
      </p:pic>
      <p:pic>
        <p:nvPicPr>
          <p:cNvPr id="5" name="Picture 5" descr="A picture containing bicycle&#10;&#10;Description automatically generated">
            <a:extLst>
              <a:ext uri="{FF2B5EF4-FFF2-40B4-BE49-F238E27FC236}">
                <a16:creationId xmlns:a16="http://schemas.microsoft.com/office/drawing/2014/main" id="{18DE8595-0715-04E8-83A6-774CC9EAF9BF}"/>
              </a:ext>
            </a:extLst>
          </p:cNvPr>
          <p:cNvPicPr>
            <a:picLocks noChangeAspect="1"/>
          </p:cNvPicPr>
          <p:nvPr/>
        </p:nvPicPr>
        <p:blipFill>
          <a:blip r:embed="rId3"/>
          <a:stretch>
            <a:fillRect/>
          </a:stretch>
        </p:blipFill>
        <p:spPr>
          <a:xfrm>
            <a:off x="3350995" y="2091470"/>
            <a:ext cx="2743200" cy="4099125"/>
          </a:xfrm>
          <a:prstGeom prst="rect">
            <a:avLst/>
          </a:prstGeom>
        </p:spPr>
      </p:pic>
      <p:sp>
        <p:nvSpPr>
          <p:cNvPr id="6" name="TextBox 5">
            <a:extLst>
              <a:ext uri="{FF2B5EF4-FFF2-40B4-BE49-F238E27FC236}">
                <a16:creationId xmlns:a16="http://schemas.microsoft.com/office/drawing/2014/main" id="{D0CA1AAE-454A-E425-E889-821755D822FE}"/>
              </a:ext>
            </a:extLst>
          </p:cNvPr>
          <p:cNvSpPr txBox="1"/>
          <p:nvPr/>
        </p:nvSpPr>
        <p:spPr>
          <a:xfrm>
            <a:off x="730770" y="1648918"/>
            <a:ext cx="2735704" cy="44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2DC104BA-68A1-AFCF-1E6F-1644BE7D3695}"/>
              </a:ext>
            </a:extLst>
          </p:cNvPr>
          <p:cNvSpPr txBox="1"/>
          <p:nvPr/>
        </p:nvSpPr>
        <p:spPr>
          <a:xfrm>
            <a:off x="674557" y="1686393"/>
            <a:ext cx="2904344" cy="562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72EC5290-98F7-2083-0906-E1DE0297FEDF}"/>
              </a:ext>
            </a:extLst>
          </p:cNvPr>
          <p:cNvSpPr txBox="1"/>
          <p:nvPr/>
        </p:nvSpPr>
        <p:spPr>
          <a:xfrm>
            <a:off x="352268" y="1688892"/>
            <a:ext cx="2305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Upwalker.com</a:t>
            </a:r>
            <a:endParaRPr lang="en-US" sz="2400" err="1">
              <a:ea typeface="Roboto"/>
              <a:cs typeface="Roboto"/>
            </a:endParaRPr>
          </a:p>
        </p:txBody>
      </p:sp>
      <p:sp>
        <p:nvSpPr>
          <p:cNvPr id="9" name="TextBox 8">
            <a:extLst>
              <a:ext uri="{FF2B5EF4-FFF2-40B4-BE49-F238E27FC236}">
                <a16:creationId xmlns:a16="http://schemas.microsoft.com/office/drawing/2014/main" id="{82E9A5CA-8769-8FF1-556C-EA800BB86A1A}"/>
              </a:ext>
            </a:extLst>
          </p:cNvPr>
          <p:cNvSpPr txBox="1"/>
          <p:nvPr/>
        </p:nvSpPr>
        <p:spPr>
          <a:xfrm>
            <a:off x="3572656" y="1411573"/>
            <a:ext cx="24296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Platform U-Step</a:t>
            </a:r>
            <a:endParaRPr lang="en-US" sz="2400">
              <a:ea typeface="Roboto"/>
              <a:cs typeface="Roboto"/>
            </a:endParaRPr>
          </a:p>
          <a:p>
            <a:r>
              <a:rPr lang="en-US" sz="2400">
                <a:ea typeface="Roboto"/>
                <a:cs typeface="Roboto"/>
              </a:rPr>
              <a:t>www.ustep.com</a:t>
            </a:r>
          </a:p>
        </p:txBody>
      </p:sp>
      <p:pic>
        <p:nvPicPr>
          <p:cNvPr id="10" name="Picture 10">
            <a:extLst>
              <a:ext uri="{FF2B5EF4-FFF2-40B4-BE49-F238E27FC236}">
                <a16:creationId xmlns:a16="http://schemas.microsoft.com/office/drawing/2014/main" id="{F9C9006E-61D1-497C-5506-D2F8E0B3EFF2}"/>
              </a:ext>
            </a:extLst>
          </p:cNvPr>
          <p:cNvPicPr>
            <a:picLocks noChangeAspect="1"/>
          </p:cNvPicPr>
          <p:nvPr/>
        </p:nvPicPr>
        <p:blipFill>
          <a:blip r:embed="rId4"/>
          <a:stretch>
            <a:fillRect/>
          </a:stretch>
        </p:blipFill>
        <p:spPr>
          <a:xfrm>
            <a:off x="6371054" y="2283736"/>
            <a:ext cx="2735236" cy="3889479"/>
          </a:xfrm>
          <a:prstGeom prst="rect">
            <a:avLst/>
          </a:prstGeom>
        </p:spPr>
      </p:pic>
      <p:sp>
        <p:nvSpPr>
          <p:cNvPr id="11" name="TextBox 10">
            <a:extLst>
              <a:ext uri="{FF2B5EF4-FFF2-40B4-BE49-F238E27FC236}">
                <a16:creationId xmlns:a16="http://schemas.microsoft.com/office/drawing/2014/main" id="{16FE82ED-17A1-DC89-CD1F-E55836FE722F}"/>
              </a:ext>
            </a:extLst>
          </p:cNvPr>
          <p:cNvSpPr txBox="1"/>
          <p:nvPr/>
        </p:nvSpPr>
        <p:spPr>
          <a:xfrm>
            <a:off x="6620655" y="1648918"/>
            <a:ext cx="235470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t>Beyour</a:t>
            </a:r>
            <a:r>
              <a:rPr lang="en-US" sz="2400"/>
              <a:t> Walker</a:t>
            </a:r>
          </a:p>
          <a:p>
            <a:pPr algn="l"/>
            <a:endParaRPr lang="en-US">
              <a:ea typeface="Roboto"/>
              <a:cs typeface="Roboto"/>
            </a:endParaRPr>
          </a:p>
        </p:txBody>
      </p:sp>
      <p:pic>
        <p:nvPicPr>
          <p:cNvPr id="12" name="Picture 12" descr="A picture containing bicycle&#10;&#10;Description automatically generated">
            <a:extLst>
              <a:ext uri="{FF2B5EF4-FFF2-40B4-BE49-F238E27FC236}">
                <a16:creationId xmlns:a16="http://schemas.microsoft.com/office/drawing/2014/main" id="{AA95F7E3-C730-5865-05B8-EDCDB01EA1EB}"/>
              </a:ext>
            </a:extLst>
          </p:cNvPr>
          <p:cNvPicPr>
            <a:picLocks noChangeAspect="1"/>
          </p:cNvPicPr>
          <p:nvPr/>
        </p:nvPicPr>
        <p:blipFill>
          <a:blip r:embed="rId5"/>
          <a:stretch>
            <a:fillRect/>
          </a:stretch>
        </p:blipFill>
        <p:spPr>
          <a:xfrm>
            <a:off x="9229257" y="2038038"/>
            <a:ext cx="2752568" cy="3868711"/>
          </a:xfrm>
          <a:prstGeom prst="rect">
            <a:avLst/>
          </a:prstGeom>
        </p:spPr>
      </p:pic>
      <p:sp>
        <p:nvSpPr>
          <p:cNvPr id="13" name="TextBox 12">
            <a:extLst>
              <a:ext uri="{FF2B5EF4-FFF2-40B4-BE49-F238E27FC236}">
                <a16:creationId xmlns:a16="http://schemas.microsoft.com/office/drawing/2014/main" id="{19A83A4B-2CD8-9AF7-6D58-CFD6DEDAD09F}"/>
              </a:ext>
            </a:extLst>
          </p:cNvPr>
          <p:cNvSpPr txBox="1"/>
          <p:nvPr/>
        </p:nvSpPr>
        <p:spPr>
          <a:xfrm>
            <a:off x="9387590" y="1324131"/>
            <a:ext cx="241716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Oasis space Armrest Walker</a:t>
            </a:r>
          </a:p>
          <a:p>
            <a:pPr algn="l"/>
            <a:endParaRPr lang="en-US">
              <a:ea typeface="Roboto"/>
              <a:cs typeface="Roboto"/>
            </a:endParaRPr>
          </a:p>
        </p:txBody>
      </p:sp>
      <p:sp>
        <p:nvSpPr>
          <p:cNvPr id="14" name="TextBox 13">
            <a:extLst>
              <a:ext uri="{FF2B5EF4-FFF2-40B4-BE49-F238E27FC236}">
                <a16:creationId xmlns:a16="http://schemas.microsoft.com/office/drawing/2014/main" id="{C5525E29-8353-821F-B248-C54AFB357A1D}"/>
              </a:ext>
            </a:extLst>
          </p:cNvPr>
          <p:cNvSpPr txBox="1"/>
          <p:nvPr/>
        </p:nvSpPr>
        <p:spPr>
          <a:xfrm>
            <a:off x="9837295" y="5977327"/>
            <a:ext cx="20986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Roboto"/>
                <a:cs typeface="Roboto"/>
              </a:rPr>
              <a:t>$250</a:t>
            </a:r>
          </a:p>
          <a:p>
            <a:r>
              <a:rPr lang="en-US">
                <a:ea typeface="+mn-lt"/>
                <a:cs typeface="+mn-lt"/>
              </a:rPr>
              <a:t>Option for pneumatic tires</a:t>
            </a:r>
          </a:p>
          <a:p>
            <a:endParaRPr lang="en-US">
              <a:ea typeface="Roboto"/>
              <a:cs typeface="Roboto"/>
            </a:endParaRPr>
          </a:p>
        </p:txBody>
      </p:sp>
      <p:sp>
        <p:nvSpPr>
          <p:cNvPr id="15" name="TextBox 14">
            <a:extLst>
              <a:ext uri="{FF2B5EF4-FFF2-40B4-BE49-F238E27FC236}">
                <a16:creationId xmlns:a16="http://schemas.microsoft.com/office/drawing/2014/main" id="{EA6A5359-F753-1061-CCE9-347C449B3F53}"/>
              </a:ext>
            </a:extLst>
          </p:cNvPr>
          <p:cNvSpPr txBox="1"/>
          <p:nvPr/>
        </p:nvSpPr>
        <p:spPr>
          <a:xfrm>
            <a:off x="3466475" y="6177197"/>
            <a:ext cx="310421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$834.00 – $1,063.00</a:t>
            </a:r>
            <a:endParaRPr lang="en-US" sz="2000"/>
          </a:p>
          <a:p>
            <a:r>
              <a:rPr lang="en-US">
                <a:ea typeface="Roboto"/>
                <a:cs typeface="Roboto"/>
              </a:rPr>
              <a:t>Heavy duty</a:t>
            </a:r>
          </a:p>
        </p:txBody>
      </p:sp>
      <p:sp>
        <p:nvSpPr>
          <p:cNvPr id="16" name="TextBox 15">
            <a:extLst>
              <a:ext uri="{FF2B5EF4-FFF2-40B4-BE49-F238E27FC236}">
                <a16:creationId xmlns:a16="http://schemas.microsoft.com/office/drawing/2014/main" id="{50357990-5CCB-CBA1-A703-C65D5912EB09}"/>
              </a:ext>
            </a:extLst>
          </p:cNvPr>
          <p:cNvSpPr txBox="1"/>
          <p:nvPr/>
        </p:nvSpPr>
        <p:spPr>
          <a:xfrm>
            <a:off x="231097" y="6208426"/>
            <a:ext cx="25858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$695</a:t>
            </a:r>
          </a:p>
          <a:p>
            <a:r>
              <a:rPr lang="en-US">
                <a:ea typeface="Roboto"/>
                <a:cs typeface="Roboto"/>
              </a:rPr>
              <a:t>Accessory options</a:t>
            </a:r>
          </a:p>
        </p:txBody>
      </p:sp>
      <p:sp>
        <p:nvSpPr>
          <p:cNvPr id="17" name="TextBox 16">
            <a:extLst>
              <a:ext uri="{FF2B5EF4-FFF2-40B4-BE49-F238E27FC236}">
                <a16:creationId xmlns:a16="http://schemas.microsoft.com/office/drawing/2014/main" id="{790A33DC-2C7E-F3C4-7CC4-7E87BBA6B1CF}"/>
              </a:ext>
            </a:extLst>
          </p:cNvPr>
          <p:cNvSpPr txBox="1"/>
          <p:nvPr/>
        </p:nvSpPr>
        <p:spPr>
          <a:xfrm>
            <a:off x="7014147" y="6277131"/>
            <a:ext cx="20986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Roboto"/>
                <a:cs typeface="Roboto"/>
              </a:rPr>
              <a:t>$150-$190</a:t>
            </a:r>
            <a:endParaRPr lang="en-US"/>
          </a:p>
        </p:txBody>
      </p:sp>
      <p:sp>
        <p:nvSpPr>
          <p:cNvPr id="3" name="Rectangle 2">
            <a:extLst>
              <a:ext uri="{FF2B5EF4-FFF2-40B4-BE49-F238E27FC236}">
                <a16:creationId xmlns:a16="http://schemas.microsoft.com/office/drawing/2014/main" id="{F7977487-917E-4589-A8F6-8F5AA1FFEDFA}"/>
              </a:ext>
            </a:extLst>
          </p:cNvPr>
          <p:cNvSpPr/>
          <p:nvPr/>
        </p:nvSpPr>
        <p:spPr>
          <a:xfrm>
            <a:off x="2030819" y="6277131"/>
            <a:ext cx="552893" cy="166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52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C099B-5B05-45AB-B476-721AB2EB3317}"/>
              </a:ext>
            </a:extLst>
          </p:cNvPr>
          <p:cNvSpPr>
            <a:spLocks noGrp="1"/>
          </p:cNvSpPr>
          <p:nvPr>
            <p:ph type="title"/>
          </p:nvPr>
        </p:nvSpPr>
        <p:spPr/>
        <p:txBody>
          <a:bodyPr>
            <a:normAutofit/>
          </a:bodyPr>
          <a:lstStyle/>
          <a:p>
            <a:r>
              <a:rPr lang="en-US" sz="3600" dirty="0"/>
              <a:t>Examples of mobility devices for children</a:t>
            </a:r>
          </a:p>
        </p:txBody>
      </p:sp>
      <p:sp>
        <p:nvSpPr>
          <p:cNvPr id="3" name="Content Placeholder 2">
            <a:extLst>
              <a:ext uri="{FF2B5EF4-FFF2-40B4-BE49-F238E27FC236}">
                <a16:creationId xmlns:a16="http://schemas.microsoft.com/office/drawing/2014/main" id="{DAFA1377-96BD-4D73-A745-D25C340B8E51}"/>
              </a:ext>
            </a:extLst>
          </p:cNvPr>
          <p:cNvSpPr>
            <a:spLocks noGrp="1"/>
          </p:cNvSpPr>
          <p:nvPr>
            <p:ph idx="1"/>
          </p:nvPr>
        </p:nvSpPr>
        <p:spPr/>
        <p:txBody>
          <a:bodyPr vert="horz" lIns="91440" tIns="45720" rIns="91440" bIns="45720" rtlCol="0" anchor="t">
            <a:normAutofit/>
          </a:bodyPr>
          <a:lstStyle/>
          <a:p>
            <a:r>
              <a:rPr lang="en-US" b="1" dirty="0"/>
              <a:t>Posterior walkers</a:t>
            </a:r>
          </a:p>
          <a:p>
            <a:pPr marL="0" indent="0">
              <a:buNone/>
            </a:pPr>
            <a:endParaRPr lang="en-US" dirty="0"/>
          </a:p>
          <a:p>
            <a:r>
              <a:rPr lang="en-US" b="1" dirty="0"/>
              <a:t>Gait trainers</a:t>
            </a:r>
          </a:p>
          <a:p>
            <a:pPr marL="0" indent="0">
              <a:buNone/>
            </a:pPr>
            <a:endParaRPr lang="en-US" sz="1200" dirty="0"/>
          </a:p>
          <a:p>
            <a:pPr lvl="1">
              <a:lnSpc>
                <a:spcPct val="110000"/>
              </a:lnSpc>
              <a:spcBef>
                <a:spcPts val="0"/>
              </a:spcBef>
            </a:pPr>
            <a:r>
              <a:rPr lang="en-US" dirty="0"/>
              <a:t>Crocodile walker</a:t>
            </a:r>
          </a:p>
          <a:p>
            <a:pPr lvl="1">
              <a:lnSpc>
                <a:spcPct val="110000"/>
              </a:lnSpc>
              <a:spcBef>
                <a:spcPts val="0"/>
              </a:spcBef>
            </a:pPr>
            <a:r>
              <a:rPr lang="en-US" dirty="0"/>
              <a:t>Kaye walker</a:t>
            </a:r>
            <a:endParaRPr lang="en-US" dirty="0">
              <a:ea typeface="Roboto"/>
              <a:cs typeface="Roboto"/>
            </a:endParaRPr>
          </a:p>
          <a:p>
            <a:pPr lvl="1">
              <a:lnSpc>
                <a:spcPct val="110000"/>
              </a:lnSpc>
              <a:spcBef>
                <a:spcPts val="0"/>
              </a:spcBef>
            </a:pPr>
            <a:r>
              <a:rPr lang="en-US" dirty="0" err="1">
                <a:ea typeface="Roboto"/>
                <a:cs typeface="Roboto"/>
              </a:rPr>
              <a:t>Klip</a:t>
            </a:r>
            <a:r>
              <a:rPr lang="en-US" dirty="0">
                <a:ea typeface="Roboto"/>
                <a:cs typeface="Roboto"/>
              </a:rPr>
              <a:t> walker</a:t>
            </a:r>
          </a:p>
          <a:p>
            <a:pPr marL="0" indent="0">
              <a:buNone/>
            </a:pPr>
            <a:endParaRPr lang="en-US" sz="1200" dirty="0"/>
          </a:p>
          <a:p>
            <a:r>
              <a:rPr lang="en-US" b="1" dirty="0"/>
              <a:t>Standers</a:t>
            </a:r>
          </a:p>
        </p:txBody>
      </p:sp>
      <p:pic>
        <p:nvPicPr>
          <p:cNvPr id="4" name="Picture 3">
            <a:extLst>
              <a:ext uri="{FF2B5EF4-FFF2-40B4-BE49-F238E27FC236}">
                <a16:creationId xmlns:a16="http://schemas.microsoft.com/office/drawing/2014/main" id="{17E3EC55-0DAC-433C-ACA5-1AC37753DB01}"/>
              </a:ext>
            </a:extLst>
          </p:cNvPr>
          <p:cNvPicPr/>
          <p:nvPr/>
        </p:nvPicPr>
        <p:blipFill rotWithShape="1">
          <a:blip r:embed="rId3"/>
          <a:srcRect l="4701" t="23932" r="49786" b="9211"/>
          <a:stretch/>
        </p:blipFill>
        <p:spPr bwMode="auto">
          <a:xfrm>
            <a:off x="4768107" y="1239690"/>
            <a:ext cx="3004293" cy="233218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7977096-2864-7CA6-6EC3-5CDE36EF391E}"/>
              </a:ext>
            </a:extLst>
          </p:cNvPr>
          <p:cNvPicPr>
            <a:picLocks noChangeAspect="1"/>
          </p:cNvPicPr>
          <p:nvPr/>
        </p:nvPicPr>
        <p:blipFill>
          <a:blip r:embed="rId4"/>
          <a:stretch>
            <a:fillRect/>
          </a:stretch>
        </p:blipFill>
        <p:spPr>
          <a:xfrm>
            <a:off x="8492085" y="79375"/>
            <a:ext cx="3581400" cy="3492500"/>
          </a:xfrm>
          <a:prstGeom prst="rect">
            <a:avLst/>
          </a:prstGeom>
        </p:spPr>
      </p:pic>
      <p:grpSp>
        <p:nvGrpSpPr>
          <p:cNvPr id="10" name="Group 9">
            <a:extLst>
              <a:ext uri="{FF2B5EF4-FFF2-40B4-BE49-F238E27FC236}">
                <a16:creationId xmlns:a16="http://schemas.microsoft.com/office/drawing/2014/main" id="{5568609A-6586-AF9E-AC2E-087012295F33}"/>
              </a:ext>
            </a:extLst>
          </p:cNvPr>
          <p:cNvGrpSpPr/>
          <p:nvPr/>
        </p:nvGrpSpPr>
        <p:grpSpPr>
          <a:xfrm>
            <a:off x="6100975" y="3571875"/>
            <a:ext cx="6108186" cy="3091643"/>
            <a:chOff x="6100975" y="3571875"/>
            <a:chExt cx="6108186" cy="3091643"/>
          </a:xfrm>
        </p:grpSpPr>
        <p:pic>
          <p:nvPicPr>
            <p:cNvPr id="8" name="Picture 7" descr="A picture containing text, person, outdoor&#10;&#10;Description automatically generated">
              <a:extLst>
                <a:ext uri="{FF2B5EF4-FFF2-40B4-BE49-F238E27FC236}">
                  <a16:creationId xmlns:a16="http://schemas.microsoft.com/office/drawing/2014/main" id="{67160F06-BB1E-618B-20C5-A5BB6334E4A8}"/>
                </a:ext>
              </a:extLst>
            </p:cNvPr>
            <p:cNvPicPr>
              <a:picLocks noChangeAspect="1"/>
            </p:cNvPicPr>
            <p:nvPr/>
          </p:nvPicPr>
          <p:blipFill>
            <a:blip r:embed="rId5"/>
            <a:stretch>
              <a:fillRect/>
            </a:stretch>
          </p:blipFill>
          <p:spPr>
            <a:xfrm>
              <a:off x="6100975" y="3571875"/>
              <a:ext cx="6108186" cy="3091643"/>
            </a:xfrm>
            <a:prstGeom prst="rect">
              <a:avLst/>
            </a:prstGeom>
          </p:spPr>
        </p:pic>
        <p:sp>
          <p:nvSpPr>
            <p:cNvPr id="9" name="TextBox 8">
              <a:extLst>
                <a:ext uri="{FF2B5EF4-FFF2-40B4-BE49-F238E27FC236}">
                  <a16:creationId xmlns:a16="http://schemas.microsoft.com/office/drawing/2014/main" id="{43AD4835-6AEA-2F67-2BFF-DF713C7401D9}"/>
                </a:ext>
              </a:extLst>
            </p:cNvPr>
            <p:cNvSpPr txBox="1"/>
            <p:nvPr/>
          </p:nvSpPr>
          <p:spPr>
            <a:xfrm>
              <a:off x="10244138" y="6294186"/>
              <a:ext cx="1829347" cy="369332"/>
            </a:xfrm>
            <a:prstGeom prst="rect">
              <a:avLst/>
            </a:prstGeom>
            <a:noFill/>
          </p:spPr>
          <p:txBody>
            <a:bodyPr wrap="none" rtlCol="0">
              <a:spAutoFit/>
            </a:bodyPr>
            <a:lstStyle/>
            <a:p>
              <a:r>
                <a:rPr lang="en-US" dirty="0" err="1"/>
                <a:t>www.rifton.com</a:t>
              </a:r>
              <a:endParaRPr lang="en-US" dirty="0"/>
            </a:p>
          </p:txBody>
        </p:sp>
      </p:grpSp>
    </p:spTree>
    <p:extLst>
      <p:ext uri="{BB962C8B-B14F-4D97-AF65-F5344CB8AC3E}">
        <p14:creationId xmlns:p14="http://schemas.microsoft.com/office/powerpoint/2010/main" val="10584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A28E-C6F6-21BC-8D08-586159CF795A}"/>
              </a:ext>
            </a:extLst>
          </p:cNvPr>
          <p:cNvSpPr>
            <a:spLocks noGrp="1"/>
          </p:cNvSpPr>
          <p:nvPr>
            <p:ph type="title"/>
          </p:nvPr>
        </p:nvSpPr>
        <p:spPr/>
        <p:txBody>
          <a:bodyPr/>
          <a:lstStyle/>
          <a:p>
            <a:r>
              <a:rPr lang="en-US">
                <a:ea typeface="Roboto Black"/>
                <a:cs typeface="Roboto Black"/>
              </a:rPr>
              <a:t>Wheelchairs</a:t>
            </a:r>
            <a:endParaRPr lang="en-US"/>
          </a:p>
        </p:txBody>
      </p:sp>
      <p:sp>
        <p:nvSpPr>
          <p:cNvPr id="3" name="Text Placeholder 2">
            <a:extLst>
              <a:ext uri="{FF2B5EF4-FFF2-40B4-BE49-F238E27FC236}">
                <a16:creationId xmlns:a16="http://schemas.microsoft.com/office/drawing/2014/main" id="{F834F633-01BA-5314-D31E-3C9A796969B7}"/>
              </a:ext>
            </a:extLst>
          </p:cNvPr>
          <p:cNvSpPr>
            <a:spLocks noGrp="1"/>
          </p:cNvSpPr>
          <p:nvPr>
            <p:ph type="body" idx="1"/>
          </p:nvPr>
        </p:nvSpPr>
        <p:spPr/>
        <p:txBody>
          <a:bodyPr>
            <a:normAutofit/>
          </a:bodyPr>
          <a:lstStyle/>
          <a:p>
            <a:r>
              <a:rPr lang="en-US" sz="3200">
                <a:ea typeface="Roboto"/>
                <a:cs typeface="Roboto"/>
              </a:rPr>
              <a:t>Manual options</a:t>
            </a:r>
            <a:endParaRPr lang="en-US" sz="3200"/>
          </a:p>
        </p:txBody>
      </p:sp>
      <p:sp>
        <p:nvSpPr>
          <p:cNvPr id="4" name="Content Placeholder 3">
            <a:extLst>
              <a:ext uri="{FF2B5EF4-FFF2-40B4-BE49-F238E27FC236}">
                <a16:creationId xmlns:a16="http://schemas.microsoft.com/office/drawing/2014/main" id="{D159A684-9DB0-B6F9-37D1-EF204CE0FC8F}"/>
              </a:ext>
            </a:extLst>
          </p:cNvPr>
          <p:cNvSpPr>
            <a:spLocks noGrp="1"/>
          </p:cNvSpPr>
          <p:nvPr>
            <p:ph sz="half" idx="2"/>
          </p:nvPr>
        </p:nvSpPr>
        <p:spPr/>
        <p:txBody>
          <a:bodyPr vert="horz" lIns="91440" tIns="45720" rIns="91440" bIns="45720" rtlCol="0" anchor="t">
            <a:normAutofit/>
          </a:bodyPr>
          <a:lstStyle/>
          <a:p>
            <a:r>
              <a:rPr lang="en-US">
                <a:ea typeface="Roboto"/>
                <a:cs typeface="Roboto"/>
              </a:rPr>
              <a:t>Lightweight vs heavy duty</a:t>
            </a:r>
            <a:endParaRPr lang="en-US"/>
          </a:p>
          <a:p>
            <a:r>
              <a:rPr lang="en-US">
                <a:ea typeface="Roboto"/>
                <a:cs typeface="Roboto"/>
              </a:rPr>
              <a:t>Foldable vs Rigid</a:t>
            </a:r>
          </a:p>
          <a:p>
            <a:r>
              <a:rPr lang="en-US">
                <a:ea typeface="Roboto"/>
                <a:cs typeface="Roboto"/>
              </a:rPr>
              <a:t>Ergonomic</a:t>
            </a:r>
          </a:p>
          <a:p>
            <a:r>
              <a:rPr lang="en-US">
                <a:ea typeface="Roboto"/>
                <a:cs typeface="Roboto"/>
              </a:rPr>
              <a:t>Positioning</a:t>
            </a:r>
          </a:p>
          <a:p>
            <a:pPr lvl="1"/>
            <a:r>
              <a:rPr lang="en-US">
                <a:ea typeface="Roboto"/>
                <a:cs typeface="Roboto"/>
              </a:rPr>
              <a:t>Tilt and space</a:t>
            </a:r>
          </a:p>
          <a:p>
            <a:r>
              <a:rPr lang="en-US">
                <a:ea typeface="+mn-lt"/>
                <a:cs typeface="+mn-lt"/>
              </a:rPr>
              <a:t>Transport/travel chairs</a:t>
            </a:r>
            <a:endParaRPr lang="en-US">
              <a:ea typeface="Roboto"/>
              <a:cs typeface="Roboto"/>
            </a:endParaRPr>
          </a:p>
        </p:txBody>
      </p:sp>
      <p:sp>
        <p:nvSpPr>
          <p:cNvPr id="5" name="Text Placeholder 4">
            <a:extLst>
              <a:ext uri="{FF2B5EF4-FFF2-40B4-BE49-F238E27FC236}">
                <a16:creationId xmlns:a16="http://schemas.microsoft.com/office/drawing/2014/main" id="{5CED70A3-3638-5FA7-1F58-2A15DE1BE796}"/>
              </a:ext>
            </a:extLst>
          </p:cNvPr>
          <p:cNvSpPr>
            <a:spLocks noGrp="1"/>
          </p:cNvSpPr>
          <p:nvPr>
            <p:ph type="body" sz="quarter" idx="3"/>
          </p:nvPr>
        </p:nvSpPr>
        <p:spPr/>
        <p:txBody>
          <a:bodyPr>
            <a:normAutofit/>
          </a:bodyPr>
          <a:lstStyle/>
          <a:p>
            <a:r>
              <a:rPr lang="en-US" sz="3200">
                <a:ea typeface="Roboto"/>
                <a:cs typeface="Roboto"/>
              </a:rPr>
              <a:t>Power options</a:t>
            </a:r>
            <a:endParaRPr lang="en-US" sz="3200"/>
          </a:p>
        </p:txBody>
      </p:sp>
      <p:sp>
        <p:nvSpPr>
          <p:cNvPr id="6" name="Content Placeholder 5">
            <a:extLst>
              <a:ext uri="{FF2B5EF4-FFF2-40B4-BE49-F238E27FC236}">
                <a16:creationId xmlns:a16="http://schemas.microsoft.com/office/drawing/2014/main" id="{6D229786-7A75-13E1-F726-CDDF5DD2CDBF}"/>
              </a:ext>
            </a:extLst>
          </p:cNvPr>
          <p:cNvSpPr>
            <a:spLocks noGrp="1"/>
          </p:cNvSpPr>
          <p:nvPr>
            <p:ph sz="quarter" idx="4"/>
          </p:nvPr>
        </p:nvSpPr>
        <p:spPr/>
        <p:txBody>
          <a:bodyPr vert="horz" lIns="91440" tIns="45720" rIns="91440" bIns="45720" rtlCol="0" anchor="t">
            <a:normAutofit/>
          </a:bodyPr>
          <a:lstStyle/>
          <a:p>
            <a:r>
              <a:rPr lang="en-US">
                <a:ea typeface="Roboto"/>
                <a:cs typeface="Roboto"/>
              </a:rPr>
              <a:t>Foldable vs Rigid</a:t>
            </a:r>
          </a:p>
          <a:p>
            <a:r>
              <a:rPr lang="en-US">
                <a:ea typeface="+mn-lt"/>
                <a:cs typeface="+mn-lt"/>
              </a:rPr>
              <a:t>Lightweight vs heavy duty</a:t>
            </a:r>
          </a:p>
          <a:p>
            <a:r>
              <a:rPr lang="en-US">
                <a:ea typeface="+mn-lt"/>
                <a:cs typeface="+mn-lt"/>
              </a:rPr>
              <a:t>Ergonomic</a:t>
            </a:r>
            <a:endParaRPr lang="en-US">
              <a:ea typeface="Roboto"/>
              <a:cs typeface="Roboto"/>
            </a:endParaRPr>
          </a:p>
          <a:p>
            <a:r>
              <a:rPr lang="en-US">
                <a:ea typeface="Roboto"/>
                <a:cs typeface="Roboto"/>
              </a:rPr>
              <a:t>Positioning</a:t>
            </a:r>
          </a:p>
          <a:p>
            <a:pPr lvl="1"/>
            <a:r>
              <a:rPr lang="en-US">
                <a:ea typeface="Roboto"/>
                <a:cs typeface="Roboto"/>
              </a:rPr>
              <a:t>Tilt in space</a:t>
            </a:r>
          </a:p>
          <a:p>
            <a:pPr lvl="1"/>
            <a:r>
              <a:rPr lang="en-US">
                <a:ea typeface="Roboto"/>
                <a:cs typeface="Roboto"/>
              </a:rPr>
              <a:t>Stand assist</a:t>
            </a:r>
          </a:p>
          <a:p>
            <a:endParaRPr lang="en-US">
              <a:ea typeface="Roboto"/>
              <a:cs typeface="Roboto"/>
            </a:endParaRPr>
          </a:p>
          <a:p>
            <a:pPr marL="0" indent="0">
              <a:buNone/>
            </a:pPr>
            <a:endParaRPr lang="en-US">
              <a:ea typeface="Roboto"/>
              <a:cs typeface="Roboto"/>
            </a:endParaRPr>
          </a:p>
        </p:txBody>
      </p:sp>
    </p:spTree>
    <p:extLst>
      <p:ext uri="{BB962C8B-B14F-4D97-AF65-F5344CB8AC3E}">
        <p14:creationId xmlns:p14="http://schemas.microsoft.com/office/powerpoint/2010/main" val="307647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E498-DF22-4451-BDFE-A9FAC0A76970}"/>
              </a:ext>
            </a:extLst>
          </p:cNvPr>
          <p:cNvSpPr>
            <a:spLocks noGrp="1"/>
          </p:cNvSpPr>
          <p:nvPr>
            <p:ph type="title"/>
          </p:nvPr>
        </p:nvSpPr>
        <p:spPr/>
        <p:txBody>
          <a:bodyPr/>
          <a:lstStyle/>
          <a:p>
            <a:r>
              <a:rPr lang="en-US"/>
              <a:t>Manual Wheelchair Examples</a:t>
            </a:r>
          </a:p>
        </p:txBody>
      </p:sp>
      <p:sp>
        <p:nvSpPr>
          <p:cNvPr id="3" name="Content Placeholder 2">
            <a:extLst>
              <a:ext uri="{FF2B5EF4-FFF2-40B4-BE49-F238E27FC236}">
                <a16:creationId xmlns:a16="http://schemas.microsoft.com/office/drawing/2014/main" id="{DDC315E6-9149-4CD7-921A-0590DA5D9E23}"/>
              </a:ext>
            </a:extLst>
          </p:cNvPr>
          <p:cNvSpPr>
            <a:spLocks noGrp="1"/>
          </p:cNvSpPr>
          <p:nvPr>
            <p:ph idx="1"/>
          </p:nvPr>
        </p:nvSpPr>
        <p:spPr>
          <a:xfrm>
            <a:off x="3436494" y="5870529"/>
            <a:ext cx="5606322" cy="568762"/>
          </a:xfrm>
        </p:spPr>
        <p:txBody>
          <a:bodyPr vert="horz" lIns="91440" tIns="45720" rIns="91440" bIns="45720" rtlCol="0" anchor="t">
            <a:normAutofit/>
          </a:bodyPr>
          <a:lstStyle/>
          <a:p>
            <a:pPr marL="457200" lvl="1" indent="0">
              <a:buNone/>
            </a:pPr>
            <a:endParaRPr lang="en-US" sz="2800" u="sng">
              <a:solidFill>
                <a:srgbClr val="084B7C"/>
              </a:solidFill>
              <a:ea typeface="Roboto"/>
              <a:cs typeface="Roboto"/>
            </a:endParaRPr>
          </a:p>
          <a:p>
            <a:pPr lvl="1"/>
            <a:endParaRPr lang="en-US"/>
          </a:p>
          <a:p>
            <a:pPr marL="457200" lvl="1"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5" name="Picture 5" descr="A picture containing furniture, seat, chair&#10;&#10;Description automatically generated">
            <a:extLst>
              <a:ext uri="{FF2B5EF4-FFF2-40B4-BE49-F238E27FC236}">
                <a16:creationId xmlns:a16="http://schemas.microsoft.com/office/drawing/2014/main" id="{113F33A3-1B93-6505-08C3-4FA019B45BC5}"/>
              </a:ext>
            </a:extLst>
          </p:cNvPr>
          <p:cNvPicPr>
            <a:picLocks noChangeAspect="1"/>
          </p:cNvPicPr>
          <p:nvPr/>
        </p:nvPicPr>
        <p:blipFill>
          <a:blip r:embed="rId2"/>
          <a:stretch>
            <a:fillRect/>
          </a:stretch>
        </p:blipFill>
        <p:spPr>
          <a:xfrm>
            <a:off x="689547" y="2606495"/>
            <a:ext cx="2743200" cy="2844224"/>
          </a:xfrm>
          <a:prstGeom prst="rect">
            <a:avLst/>
          </a:prstGeom>
        </p:spPr>
      </p:pic>
      <p:sp>
        <p:nvSpPr>
          <p:cNvPr id="6" name="TextBox 5">
            <a:extLst>
              <a:ext uri="{FF2B5EF4-FFF2-40B4-BE49-F238E27FC236}">
                <a16:creationId xmlns:a16="http://schemas.microsoft.com/office/drawing/2014/main" id="{5B3A8B93-56E6-55CD-C74E-CC5A2C632B65}"/>
              </a:ext>
            </a:extLst>
          </p:cNvPr>
          <p:cNvSpPr txBox="1"/>
          <p:nvPr/>
        </p:nvSpPr>
        <p:spPr>
          <a:xfrm>
            <a:off x="505918" y="5546361"/>
            <a:ext cx="358514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DRIVE MEDICAL</a:t>
            </a:r>
            <a:r>
              <a:rPr lang="en-US" b="1">
                <a:ea typeface="+mn-lt"/>
                <a:cs typeface="+mn-lt"/>
              </a:rPr>
              <a:t> </a:t>
            </a:r>
            <a:r>
              <a:rPr lang="en-US">
                <a:ea typeface="+mn-lt"/>
                <a:cs typeface="+mn-lt"/>
              </a:rPr>
              <a:t>(Model No. K3)</a:t>
            </a:r>
          </a:p>
          <a:p>
            <a:r>
              <a:rPr lang="en-US">
                <a:ea typeface="Roboto"/>
                <a:cs typeface="Roboto"/>
              </a:rPr>
              <a:t>Cruiser III</a:t>
            </a:r>
          </a:p>
          <a:p>
            <a:r>
              <a:rPr lang="en-US">
                <a:ea typeface="Roboto"/>
                <a:cs typeface="Roboto"/>
              </a:rPr>
              <a:t>$235</a:t>
            </a:r>
          </a:p>
          <a:p>
            <a:r>
              <a:rPr lang="en-US">
                <a:ea typeface="Roboto"/>
                <a:cs typeface="Roboto"/>
                <a:hlinkClick r:id="rId3"/>
              </a:rPr>
              <a:t>www.drivemedical.com</a:t>
            </a:r>
          </a:p>
          <a:p>
            <a:endParaRPr lang="en-US">
              <a:ea typeface="Roboto"/>
              <a:cs typeface="Roboto"/>
            </a:endParaRPr>
          </a:p>
        </p:txBody>
      </p:sp>
      <p:sp>
        <p:nvSpPr>
          <p:cNvPr id="7" name="TextBox 6">
            <a:extLst>
              <a:ext uri="{FF2B5EF4-FFF2-40B4-BE49-F238E27FC236}">
                <a16:creationId xmlns:a16="http://schemas.microsoft.com/office/drawing/2014/main" id="{010920E7-DD45-1E3C-DB88-189D7DDA0DF4}"/>
              </a:ext>
            </a:extLst>
          </p:cNvPr>
          <p:cNvSpPr txBox="1"/>
          <p:nvPr/>
        </p:nvSpPr>
        <p:spPr>
          <a:xfrm>
            <a:off x="980605" y="1605830"/>
            <a:ext cx="20798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Basic Manual</a:t>
            </a:r>
          </a:p>
          <a:p>
            <a:r>
              <a:rPr lang="en-US" sz="2400" b="1" dirty="0">
                <a:ea typeface="Roboto"/>
                <a:cs typeface="Roboto"/>
              </a:rPr>
              <a:t>Foldable</a:t>
            </a:r>
          </a:p>
        </p:txBody>
      </p:sp>
      <p:sp>
        <p:nvSpPr>
          <p:cNvPr id="8" name="TextBox 7">
            <a:extLst>
              <a:ext uri="{FF2B5EF4-FFF2-40B4-BE49-F238E27FC236}">
                <a16:creationId xmlns:a16="http://schemas.microsoft.com/office/drawing/2014/main" id="{F4375A20-D367-5208-122A-25BE600CC026}"/>
              </a:ext>
            </a:extLst>
          </p:cNvPr>
          <p:cNvSpPr txBox="1"/>
          <p:nvPr/>
        </p:nvSpPr>
        <p:spPr>
          <a:xfrm>
            <a:off x="8100412" y="1380587"/>
            <a:ext cx="26232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Ergonomic Rigid</a:t>
            </a:r>
          </a:p>
        </p:txBody>
      </p:sp>
      <p:pic>
        <p:nvPicPr>
          <p:cNvPr id="9" name="Picture 9">
            <a:extLst>
              <a:ext uri="{FF2B5EF4-FFF2-40B4-BE49-F238E27FC236}">
                <a16:creationId xmlns:a16="http://schemas.microsoft.com/office/drawing/2014/main" id="{40FA718E-85FF-B7B3-DF75-2BE2175CD9F1}"/>
              </a:ext>
            </a:extLst>
          </p:cNvPr>
          <p:cNvPicPr>
            <a:picLocks noChangeAspect="1"/>
          </p:cNvPicPr>
          <p:nvPr/>
        </p:nvPicPr>
        <p:blipFill>
          <a:blip r:embed="rId4"/>
          <a:stretch>
            <a:fillRect/>
          </a:stretch>
        </p:blipFill>
        <p:spPr>
          <a:xfrm>
            <a:off x="8159645" y="1946383"/>
            <a:ext cx="2743200" cy="2715397"/>
          </a:xfrm>
          <a:prstGeom prst="rect">
            <a:avLst/>
          </a:prstGeom>
        </p:spPr>
      </p:pic>
      <p:sp>
        <p:nvSpPr>
          <p:cNvPr id="10" name="TextBox 9">
            <a:extLst>
              <a:ext uri="{FF2B5EF4-FFF2-40B4-BE49-F238E27FC236}">
                <a16:creationId xmlns:a16="http://schemas.microsoft.com/office/drawing/2014/main" id="{24B8A52C-0E74-C31D-8266-AB5AB006497B}"/>
              </a:ext>
            </a:extLst>
          </p:cNvPr>
          <p:cNvSpPr txBox="1"/>
          <p:nvPr/>
        </p:nvSpPr>
        <p:spPr>
          <a:xfrm>
            <a:off x="7926050" y="4784359"/>
            <a:ext cx="34477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Roboto"/>
                <a:cs typeface="Roboto"/>
              </a:rPr>
              <a:t>Quickie </a:t>
            </a:r>
            <a:r>
              <a:rPr lang="en-US" sz="2000" err="1">
                <a:ea typeface="Roboto"/>
                <a:cs typeface="Roboto"/>
              </a:rPr>
              <a:t>Nitrum</a:t>
            </a:r>
            <a:endParaRPr lang="en-US" sz="2000">
              <a:ea typeface="Roboto"/>
              <a:cs typeface="Roboto"/>
            </a:endParaRPr>
          </a:p>
          <a:p>
            <a:r>
              <a:rPr lang="en-US">
                <a:ea typeface="Roboto"/>
                <a:cs typeface="Roboto"/>
                <a:hlinkClick r:id="rId5"/>
              </a:rPr>
              <a:t>www.quickie-wheelchairs.com</a:t>
            </a:r>
            <a:endParaRPr lang="en-US">
              <a:ea typeface="Roboto"/>
              <a:cs typeface="Roboto"/>
            </a:endParaRPr>
          </a:p>
          <a:p>
            <a:endParaRPr lang="en-US">
              <a:ea typeface="Roboto"/>
              <a:cs typeface="Roboto"/>
            </a:endParaRPr>
          </a:p>
        </p:txBody>
      </p:sp>
      <p:pic>
        <p:nvPicPr>
          <p:cNvPr id="4" name="Picture 10" descr="A picture containing bicycle, furniture, seat, chair&#10;&#10;Description automatically generated">
            <a:extLst>
              <a:ext uri="{FF2B5EF4-FFF2-40B4-BE49-F238E27FC236}">
                <a16:creationId xmlns:a16="http://schemas.microsoft.com/office/drawing/2014/main" id="{BE2C2C49-EFFB-9A54-D3D0-5AEB6D72DDA0}"/>
              </a:ext>
            </a:extLst>
          </p:cNvPr>
          <p:cNvPicPr>
            <a:picLocks noChangeAspect="1"/>
          </p:cNvPicPr>
          <p:nvPr/>
        </p:nvPicPr>
        <p:blipFill>
          <a:blip r:embed="rId6"/>
          <a:stretch>
            <a:fillRect/>
          </a:stretch>
        </p:blipFill>
        <p:spPr>
          <a:xfrm>
            <a:off x="3959200" y="2612740"/>
            <a:ext cx="2737109" cy="2831734"/>
          </a:xfrm>
          <a:prstGeom prst="rect">
            <a:avLst/>
          </a:prstGeom>
        </p:spPr>
      </p:pic>
      <p:sp>
        <p:nvSpPr>
          <p:cNvPr id="11" name="TextBox 10">
            <a:extLst>
              <a:ext uri="{FF2B5EF4-FFF2-40B4-BE49-F238E27FC236}">
                <a16:creationId xmlns:a16="http://schemas.microsoft.com/office/drawing/2014/main" id="{2A37045E-6E58-EB7A-2CEB-FE2CD025ACFE}"/>
              </a:ext>
            </a:extLst>
          </p:cNvPr>
          <p:cNvSpPr txBox="1"/>
          <p:nvPr/>
        </p:nvSpPr>
        <p:spPr>
          <a:xfrm>
            <a:off x="4272196" y="5502638"/>
            <a:ext cx="28106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Roboto"/>
                <a:cs typeface="Roboto"/>
                <a:hlinkClick r:id="rId7"/>
              </a:rPr>
              <a:t>www.karmamedical.com</a:t>
            </a:r>
            <a:endParaRPr lang="en-US">
              <a:ea typeface="Roboto"/>
              <a:cs typeface="Roboto"/>
            </a:endParaRPr>
          </a:p>
          <a:p>
            <a:endParaRPr lang="en-US">
              <a:ea typeface="Roboto"/>
              <a:cs typeface="Roboto"/>
            </a:endParaRPr>
          </a:p>
        </p:txBody>
      </p:sp>
      <p:sp>
        <p:nvSpPr>
          <p:cNvPr id="12" name="TextBox 11">
            <a:extLst>
              <a:ext uri="{FF2B5EF4-FFF2-40B4-BE49-F238E27FC236}">
                <a16:creationId xmlns:a16="http://schemas.microsoft.com/office/drawing/2014/main" id="{1C8EE540-51A6-B15A-911F-829C506B13FB}"/>
              </a:ext>
            </a:extLst>
          </p:cNvPr>
          <p:cNvSpPr txBox="1"/>
          <p:nvPr/>
        </p:nvSpPr>
        <p:spPr>
          <a:xfrm>
            <a:off x="4091065" y="1573967"/>
            <a:ext cx="189875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Roboto"/>
                <a:cs typeface="Roboto"/>
              </a:rPr>
              <a:t>Lightweight Ergonomic, Foldable</a:t>
            </a:r>
          </a:p>
          <a:p>
            <a:endParaRPr lang="en-US" sz="2400" b="1" dirty="0">
              <a:ea typeface="Roboto"/>
              <a:cs typeface="Roboto"/>
            </a:endParaRPr>
          </a:p>
        </p:txBody>
      </p:sp>
    </p:spTree>
    <p:extLst>
      <p:ext uri="{BB962C8B-B14F-4D97-AF65-F5344CB8AC3E}">
        <p14:creationId xmlns:p14="http://schemas.microsoft.com/office/powerpoint/2010/main" val="60514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E60F-41B9-4EB0-B69A-440C114D28F6}"/>
              </a:ext>
            </a:extLst>
          </p:cNvPr>
          <p:cNvSpPr>
            <a:spLocks noGrp="1"/>
          </p:cNvSpPr>
          <p:nvPr>
            <p:ph type="title"/>
          </p:nvPr>
        </p:nvSpPr>
        <p:spPr>
          <a:xfrm>
            <a:off x="288561" y="290174"/>
            <a:ext cx="10515600" cy="1325563"/>
          </a:xfrm>
        </p:spPr>
        <p:txBody>
          <a:bodyPr/>
          <a:lstStyle/>
          <a:p>
            <a:r>
              <a:rPr lang="en-US"/>
              <a:t>Power Wheelchair Examples</a:t>
            </a:r>
          </a:p>
        </p:txBody>
      </p:sp>
      <p:sp>
        <p:nvSpPr>
          <p:cNvPr id="3" name="Content Placeholder 2">
            <a:extLst>
              <a:ext uri="{FF2B5EF4-FFF2-40B4-BE49-F238E27FC236}">
                <a16:creationId xmlns:a16="http://schemas.microsoft.com/office/drawing/2014/main" id="{68A5A427-5D27-4CDF-9FD0-3DBA64F59017}"/>
              </a:ext>
            </a:extLst>
          </p:cNvPr>
          <p:cNvSpPr>
            <a:spLocks noGrp="1"/>
          </p:cNvSpPr>
          <p:nvPr>
            <p:ph idx="1"/>
          </p:nvPr>
        </p:nvSpPr>
        <p:spPr>
          <a:xfrm>
            <a:off x="288561" y="1825625"/>
            <a:ext cx="6230912" cy="4351338"/>
          </a:xfrm>
        </p:spPr>
        <p:txBody>
          <a:bodyPr vert="horz" lIns="91440" tIns="45720" rIns="91440" bIns="45720" rtlCol="0" anchor="t">
            <a:normAutofit/>
          </a:bodyPr>
          <a:lstStyle/>
          <a:p>
            <a:r>
              <a:rPr lang="en-US" sz="2400" dirty="0">
                <a:hlinkClick r:id="rId2"/>
              </a:rPr>
              <a:t>Lightweight Foldable Electric Wheelchair - EZ Lite Cruiser ®</a:t>
            </a:r>
            <a:endParaRPr lang="en-US" sz="2400" dirty="0">
              <a:ea typeface="Roboto"/>
              <a:cs typeface="Roboto"/>
            </a:endParaRPr>
          </a:p>
          <a:p>
            <a:r>
              <a:rPr lang="en-US" sz="2400" dirty="0">
                <a:ea typeface="+mn-lt"/>
                <a:cs typeface="+mn-lt"/>
                <a:hlinkClick r:id="rId3"/>
              </a:rPr>
              <a:t>https://www.ezlitecruiser.com</a:t>
            </a:r>
            <a:endParaRPr lang="en-US" sz="2400" u="sng" dirty="0">
              <a:ea typeface="Roboto"/>
              <a:cs typeface="Roboto"/>
            </a:endParaRPr>
          </a:p>
          <a:p>
            <a:r>
              <a:rPr lang="en-US" sz="2400" dirty="0">
                <a:ea typeface="Roboto"/>
                <a:cs typeface="Roboto"/>
              </a:rPr>
              <a:t>$2,600</a:t>
            </a:r>
          </a:p>
          <a:p>
            <a:pPr marL="0" indent="0">
              <a:buNone/>
            </a:pPr>
            <a:endParaRPr lang="en-US" dirty="0">
              <a:ea typeface="Roboto"/>
              <a:cs typeface="Roboto"/>
            </a:endParaRPr>
          </a:p>
        </p:txBody>
      </p:sp>
      <p:pic>
        <p:nvPicPr>
          <p:cNvPr id="4" name="Picture 3">
            <a:extLst>
              <a:ext uri="{FF2B5EF4-FFF2-40B4-BE49-F238E27FC236}">
                <a16:creationId xmlns:a16="http://schemas.microsoft.com/office/drawing/2014/main" id="{FAEB4F33-88D4-4AB9-BE50-E3960EB3DECF}"/>
              </a:ext>
            </a:extLst>
          </p:cNvPr>
          <p:cNvPicPr/>
          <p:nvPr/>
        </p:nvPicPr>
        <p:blipFill rotWithShape="1">
          <a:blip r:embed="rId4"/>
          <a:srcRect l="16560" t="21653" r="47115" b="15859"/>
          <a:stretch/>
        </p:blipFill>
        <p:spPr bwMode="auto">
          <a:xfrm>
            <a:off x="286924" y="3642609"/>
            <a:ext cx="3451912" cy="32202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75A680C-8860-4075-932A-775225452C17}"/>
              </a:ext>
            </a:extLst>
          </p:cNvPr>
          <p:cNvPicPr/>
          <p:nvPr/>
        </p:nvPicPr>
        <p:blipFill rotWithShape="1">
          <a:blip r:embed="rId5"/>
          <a:srcRect l="20940" t="15005" r="51175" b="15100"/>
          <a:stretch/>
        </p:blipFill>
        <p:spPr bwMode="auto">
          <a:xfrm>
            <a:off x="3556197" y="3344822"/>
            <a:ext cx="2861722" cy="3518031"/>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5193C1F-2ACD-033C-2283-C25657A9D15C}"/>
              </a:ext>
            </a:extLst>
          </p:cNvPr>
          <p:cNvSpPr txBox="1"/>
          <p:nvPr/>
        </p:nvSpPr>
        <p:spPr>
          <a:xfrm>
            <a:off x="6701851" y="5334000"/>
            <a:ext cx="48967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hlinkClick r:id="rId6"/>
              </a:rPr>
              <a:t>www.pridemobility.com</a:t>
            </a:r>
            <a:endParaRPr lang="en-US" sz="2400">
              <a:ea typeface="+mn-lt"/>
              <a:cs typeface="+mn-lt"/>
            </a:endParaRPr>
          </a:p>
          <a:p>
            <a:endParaRPr lang="en-US" sz="2400">
              <a:ea typeface="Roboto"/>
              <a:cs typeface="Roboto"/>
            </a:endParaRPr>
          </a:p>
          <a:p>
            <a:r>
              <a:rPr lang="en-US" sz="2400">
                <a:ea typeface="Roboto"/>
                <a:cs typeface="Roboto"/>
                <a:hlinkClick r:id="rId7"/>
              </a:rPr>
              <a:t>www.quantumrehab.com</a:t>
            </a:r>
            <a:endParaRPr lang="en-US" sz="2400">
              <a:ea typeface="Roboto"/>
              <a:cs typeface="Roboto"/>
            </a:endParaRPr>
          </a:p>
          <a:p>
            <a:endParaRPr lang="en-US" sz="2400">
              <a:ea typeface="Roboto"/>
              <a:cs typeface="Roboto"/>
            </a:endParaRPr>
          </a:p>
        </p:txBody>
      </p:sp>
      <p:pic>
        <p:nvPicPr>
          <p:cNvPr id="7" name="Picture 7" descr="A picture containing furniture, seat, chair&#10;&#10;Description automatically generated">
            <a:extLst>
              <a:ext uri="{FF2B5EF4-FFF2-40B4-BE49-F238E27FC236}">
                <a16:creationId xmlns:a16="http://schemas.microsoft.com/office/drawing/2014/main" id="{02339E4F-8250-4F9F-2568-781E0FEED2FB}"/>
              </a:ext>
            </a:extLst>
          </p:cNvPr>
          <p:cNvPicPr>
            <a:picLocks noChangeAspect="1"/>
          </p:cNvPicPr>
          <p:nvPr/>
        </p:nvPicPr>
        <p:blipFill>
          <a:blip r:embed="rId8"/>
          <a:stretch>
            <a:fillRect/>
          </a:stretch>
        </p:blipFill>
        <p:spPr>
          <a:xfrm>
            <a:off x="7891618" y="697589"/>
            <a:ext cx="3454139" cy="4463477"/>
          </a:xfrm>
          <a:prstGeom prst="rect">
            <a:avLst/>
          </a:prstGeom>
        </p:spPr>
      </p:pic>
    </p:spTree>
    <p:extLst>
      <p:ext uri="{BB962C8B-B14F-4D97-AF65-F5344CB8AC3E}">
        <p14:creationId xmlns:p14="http://schemas.microsoft.com/office/powerpoint/2010/main" val="259977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6110-32AB-5086-1B9B-BAD4F53B97DD}"/>
              </a:ext>
            </a:extLst>
          </p:cNvPr>
          <p:cNvSpPr>
            <a:spLocks noGrp="1"/>
          </p:cNvSpPr>
          <p:nvPr>
            <p:ph type="title"/>
          </p:nvPr>
        </p:nvSpPr>
        <p:spPr/>
        <p:txBody>
          <a:bodyPr/>
          <a:lstStyle/>
          <a:p>
            <a:r>
              <a:rPr lang="en-US">
                <a:ea typeface="Roboto Black"/>
                <a:cs typeface="Roboto Black"/>
              </a:rPr>
              <a:t>Wheelchair accessories</a:t>
            </a:r>
            <a:endParaRPr lang="en-US"/>
          </a:p>
        </p:txBody>
      </p:sp>
      <p:sp>
        <p:nvSpPr>
          <p:cNvPr id="3" name="Content Placeholder 2">
            <a:extLst>
              <a:ext uri="{FF2B5EF4-FFF2-40B4-BE49-F238E27FC236}">
                <a16:creationId xmlns:a16="http://schemas.microsoft.com/office/drawing/2014/main" id="{764D7102-5A34-096F-28C1-96289EBF0790}"/>
              </a:ext>
            </a:extLst>
          </p:cNvPr>
          <p:cNvSpPr>
            <a:spLocks noGrp="1"/>
          </p:cNvSpPr>
          <p:nvPr>
            <p:ph sz="half" idx="1"/>
          </p:nvPr>
        </p:nvSpPr>
        <p:spPr>
          <a:xfrm>
            <a:off x="6584430" y="1850609"/>
            <a:ext cx="5181600" cy="4351338"/>
          </a:xfrm>
        </p:spPr>
        <p:txBody>
          <a:bodyPr vert="horz" lIns="91440" tIns="45720" rIns="91440" bIns="45720" rtlCol="0" anchor="t">
            <a:normAutofit fontScale="92500" lnSpcReduction="20000"/>
          </a:bodyPr>
          <a:lstStyle/>
          <a:p>
            <a:r>
              <a:rPr lang="en-US">
                <a:ea typeface="+mn-lt"/>
                <a:cs typeface="+mn-lt"/>
              </a:rPr>
              <a:t>Leg rests:</a:t>
            </a:r>
          </a:p>
          <a:p>
            <a:pPr lvl="1"/>
            <a:r>
              <a:rPr lang="en-US" sz="2800">
                <a:ea typeface="+mn-lt"/>
                <a:cs typeface="+mn-lt"/>
              </a:rPr>
              <a:t>Elevating</a:t>
            </a:r>
          </a:p>
          <a:p>
            <a:pPr lvl="1"/>
            <a:r>
              <a:rPr lang="en-US" sz="2800">
                <a:ea typeface="+mn-lt"/>
                <a:cs typeface="+mn-lt"/>
              </a:rPr>
              <a:t>Swing away</a:t>
            </a:r>
          </a:p>
          <a:p>
            <a:pPr lvl="1"/>
            <a:r>
              <a:rPr lang="en-US" sz="2800">
                <a:ea typeface="+mn-lt"/>
                <a:cs typeface="+mn-lt"/>
              </a:rPr>
              <a:t>Heel loops</a:t>
            </a:r>
          </a:p>
          <a:p>
            <a:pPr marL="0" indent="0">
              <a:buNone/>
            </a:pPr>
            <a:endParaRPr lang="en-US">
              <a:ea typeface="+mn-lt"/>
              <a:cs typeface="+mn-lt"/>
            </a:endParaRPr>
          </a:p>
          <a:p>
            <a:endParaRPr lang="en-US">
              <a:ea typeface="+mn-lt"/>
              <a:cs typeface="+mn-lt"/>
            </a:endParaRPr>
          </a:p>
          <a:p>
            <a:r>
              <a:rPr lang="en-US">
                <a:ea typeface="+mn-lt"/>
                <a:cs typeface="+mn-lt"/>
              </a:rPr>
              <a:t>Holders for: </a:t>
            </a:r>
            <a:endParaRPr lang="en-US"/>
          </a:p>
          <a:p>
            <a:pPr lvl="1"/>
            <a:r>
              <a:rPr lang="en-US" sz="2800">
                <a:ea typeface="+mn-lt"/>
                <a:cs typeface="+mn-lt"/>
              </a:rPr>
              <a:t>Cups</a:t>
            </a:r>
          </a:p>
          <a:p>
            <a:pPr lvl="1"/>
            <a:r>
              <a:rPr lang="en-US" sz="2800">
                <a:ea typeface="+mn-lt"/>
                <a:cs typeface="+mn-lt"/>
              </a:rPr>
              <a:t>Cell phone</a:t>
            </a:r>
          </a:p>
          <a:p>
            <a:pPr lvl="1"/>
            <a:r>
              <a:rPr lang="en-US" sz="2800">
                <a:ea typeface="+mn-lt"/>
                <a:cs typeface="+mn-lt"/>
              </a:rPr>
              <a:t>Walker or canes</a:t>
            </a:r>
          </a:p>
          <a:p>
            <a:pPr lvl="1"/>
            <a:r>
              <a:rPr lang="en-US" sz="2800">
                <a:ea typeface="+mn-lt"/>
                <a:cs typeface="+mn-lt"/>
              </a:rPr>
              <a:t>Backpacks</a:t>
            </a:r>
          </a:p>
          <a:p>
            <a:pPr lvl="2"/>
            <a:r>
              <a:rPr lang="en-US">
                <a:ea typeface="+mn-lt"/>
                <a:cs typeface="+mn-lt"/>
                <a:hlinkClick r:id="rId2"/>
              </a:rPr>
              <a:t>adaptive-packs (jansport.com)</a:t>
            </a:r>
            <a:endParaRPr lang="en-US">
              <a:ea typeface="Roboto"/>
              <a:cs typeface="Roboto"/>
            </a:endParaRPr>
          </a:p>
          <a:p>
            <a:endParaRPr lang="en-US">
              <a:ea typeface="Roboto"/>
              <a:cs typeface="Roboto"/>
            </a:endParaRPr>
          </a:p>
        </p:txBody>
      </p:sp>
      <p:sp>
        <p:nvSpPr>
          <p:cNvPr id="4" name="Content Placeholder 3">
            <a:extLst>
              <a:ext uri="{FF2B5EF4-FFF2-40B4-BE49-F238E27FC236}">
                <a16:creationId xmlns:a16="http://schemas.microsoft.com/office/drawing/2014/main" id="{C9DD9E34-CA46-633C-9D8B-E22D8E36F344}"/>
              </a:ext>
            </a:extLst>
          </p:cNvPr>
          <p:cNvSpPr>
            <a:spLocks noGrp="1"/>
          </p:cNvSpPr>
          <p:nvPr>
            <p:ph sz="half" idx="2"/>
          </p:nvPr>
        </p:nvSpPr>
        <p:spPr>
          <a:xfrm>
            <a:off x="1025577" y="1850609"/>
            <a:ext cx="5181600" cy="4576190"/>
          </a:xfrm>
        </p:spPr>
        <p:txBody>
          <a:bodyPr vert="horz" lIns="91440" tIns="45720" rIns="91440" bIns="45720" rtlCol="0" anchor="t">
            <a:noAutofit/>
          </a:bodyPr>
          <a:lstStyle/>
          <a:p>
            <a:r>
              <a:rPr lang="en-US" dirty="0">
                <a:ea typeface="Roboto"/>
                <a:cs typeface="Roboto"/>
              </a:rPr>
              <a:t>Cushion options:</a:t>
            </a:r>
          </a:p>
          <a:p>
            <a:pPr lvl="1"/>
            <a:r>
              <a:rPr lang="en-US" sz="2800" dirty="0">
                <a:ea typeface="+mn-lt"/>
                <a:cs typeface="+mn-lt"/>
              </a:rPr>
              <a:t>Eggcrate</a:t>
            </a:r>
          </a:p>
          <a:p>
            <a:pPr lvl="1"/>
            <a:r>
              <a:rPr lang="en-US" sz="2800" dirty="0">
                <a:ea typeface="+mn-lt"/>
                <a:cs typeface="+mn-lt"/>
              </a:rPr>
              <a:t>Wedge</a:t>
            </a:r>
            <a:endParaRPr lang="en-US" dirty="0"/>
          </a:p>
          <a:p>
            <a:pPr lvl="1"/>
            <a:r>
              <a:rPr lang="en-US" sz="2800" dirty="0">
                <a:ea typeface="Roboto"/>
                <a:cs typeface="Roboto"/>
              </a:rPr>
              <a:t>Gel</a:t>
            </a:r>
          </a:p>
          <a:p>
            <a:pPr lvl="1"/>
            <a:r>
              <a:rPr lang="en-US" sz="2800" dirty="0"/>
              <a:t>Foam</a:t>
            </a:r>
            <a:endParaRPr lang="en-US" dirty="0"/>
          </a:p>
          <a:p>
            <a:pPr lvl="1"/>
            <a:r>
              <a:rPr lang="en-US" sz="2800" dirty="0">
                <a:ea typeface="Roboto"/>
                <a:cs typeface="Roboto"/>
              </a:rPr>
              <a:t>Air (</a:t>
            </a:r>
            <a:r>
              <a:rPr lang="en-US" sz="2800" dirty="0" err="1">
                <a:ea typeface="Roboto"/>
                <a:cs typeface="Roboto"/>
              </a:rPr>
              <a:t>Roho</a:t>
            </a:r>
            <a:r>
              <a:rPr lang="en-US" sz="2800" dirty="0">
                <a:ea typeface="Roboto"/>
                <a:cs typeface="Roboto"/>
              </a:rPr>
              <a:t>)</a:t>
            </a:r>
          </a:p>
          <a:p>
            <a:pPr marL="457200" lvl="1" indent="0">
              <a:buNone/>
            </a:pPr>
            <a:endParaRPr lang="en-US" sz="2800" dirty="0">
              <a:ea typeface="+mn-lt"/>
              <a:cs typeface="+mn-lt"/>
            </a:endParaRPr>
          </a:p>
          <a:p>
            <a:r>
              <a:rPr lang="en-US" dirty="0">
                <a:ea typeface="+mn-lt"/>
                <a:cs typeface="+mn-lt"/>
              </a:rPr>
              <a:t>Back supports:</a:t>
            </a:r>
          </a:p>
          <a:p>
            <a:pPr lvl="1"/>
            <a:r>
              <a:rPr lang="en-US" sz="2800" dirty="0">
                <a:ea typeface="+mn-lt"/>
                <a:cs typeface="+mn-lt"/>
              </a:rPr>
              <a:t>Sling</a:t>
            </a:r>
          </a:p>
          <a:p>
            <a:pPr lvl="1"/>
            <a:r>
              <a:rPr lang="en-US" sz="2800" dirty="0">
                <a:ea typeface="+mn-lt"/>
                <a:cs typeface="+mn-lt"/>
              </a:rPr>
              <a:t>Solid (Foam vs Gel)</a:t>
            </a:r>
          </a:p>
          <a:p>
            <a:pPr lvl="2"/>
            <a:endParaRPr lang="en-US" sz="2800" dirty="0"/>
          </a:p>
          <a:p>
            <a:pPr lvl="1"/>
            <a:endParaRPr lang="en-US" dirty="0">
              <a:ea typeface="Roboto"/>
              <a:cs typeface="Roboto"/>
            </a:endParaRPr>
          </a:p>
          <a:p>
            <a:pPr lvl="1"/>
            <a:endParaRPr lang="en-US" dirty="0">
              <a:ea typeface="Roboto"/>
              <a:cs typeface="Roboto"/>
            </a:endParaRPr>
          </a:p>
          <a:p>
            <a:endParaRPr lang="en-US" dirty="0">
              <a:ea typeface="Roboto"/>
              <a:cs typeface="Roboto"/>
            </a:endParaRPr>
          </a:p>
        </p:txBody>
      </p:sp>
    </p:spTree>
    <p:extLst>
      <p:ext uri="{BB962C8B-B14F-4D97-AF65-F5344CB8AC3E}">
        <p14:creationId xmlns:p14="http://schemas.microsoft.com/office/powerpoint/2010/main" val="111378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A681-DC3A-F5C7-CE28-DCC058466993}"/>
              </a:ext>
            </a:extLst>
          </p:cNvPr>
          <p:cNvSpPr>
            <a:spLocks noGrp="1"/>
          </p:cNvSpPr>
          <p:nvPr>
            <p:ph type="title"/>
          </p:nvPr>
        </p:nvSpPr>
        <p:spPr>
          <a:xfrm>
            <a:off x="221148" y="2863"/>
            <a:ext cx="10515600" cy="1325563"/>
          </a:xfrm>
        </p:spPr>
        <p:txBody>
          <a:bodyPr/>
          <a:lstStyle/>
          <a:p>
            <a:r>
              <a:rPr lang="en-US">
                <a:ea typeface="Roboto Black"/>
                <a:cs typeface="Roboto Black"/>
              </a:rPr>
              <a:t>Steps for obtaining a wheelchair</a:t>
            </a:r>
            <a:endParaRPr lang="en-US"/>
          </a:p>
        </p:txBody>
      </p:sp>
      <p:sp>
        <p:nvSpPr>
          <p:cNvPr id="3" name="Content Placeholder 2">
            <a:extLst>
              <a:ext uri="{FF2B5EF4-FFF2-40B4-BE49-F238E27FC236}">
                <a16:creationId xmlns:a16="http://schemas.microsoft.com/office/drawing/2014/main" id="{F7D810EA-FAF1-E292-3AB5-7FEFD61BB0EB}"/>
              </a:ext>
            </a:extLst>
          </p:cNvPr>
          <p:cNvSpPr>
            <a:spLocks noGrp="1"/>
          </p:cNvSpPr>
          <p:nvPr>
            <p:ph idx="1"/>
          </p:nvPr>
        </p:nvSpPr>
        <p:spPr>
          <a:xfrm>
            <a:off x="6200" y="1324775"/>
            <a:ext cx="12197041" cy="5611123"/>
          </a:xfrm>
        </p:spPr>
        <p:txBody>
          <a:bodyPr vert="horz" lIns="91440" tIns="45720" rIns="91440" bIns="45720" rtlCol="0" anchor="t">
            <a:normAutofit/>
          </a:bodyPr>
          <a:lstStyle/>
          <a:p>
            <a:r>
              <a:rPr lang="en-US" sz="2400" dirty="0">
                <a:ea typeface="+mn-lt"/>
                <a:cs typeface="+mn-lt"/>
              </a:rPr>
              <a:t>Often insurance companies follow Medicare guidelines.</a:t>
            </a:r>
          </a:p>
          <a:p>
            <a:pPr marL="0" indent="0">
              <a:buNone/>
            </a:pPr>
            <a:r>
              <a:rPr lang="en-US" sz="2400" dirty="0">
                <a:ea typeface="+mn-lt"/>
                <a:cs typeface="+mn-lt"/>
              </a:rPr>
              <a:t>	(each insurance is a little different)</a:t>
            </a:r>
            <a:endParaRPr lang="en-US" sz="2400" dirty="0">
              <a:ea typeface="Roboto"/>
              <a:cs typeface="Roboto"/>
            </a:endParaRPr>
          </a:p>
          <a:p>
            <a:r>
              <a:rPr lang="en-US" sz="2400" dirty="0">
                <a:ea typeface="+mn-lt"/>
                <a:cs typeface="+mn-lt"/>
              </a:rPr>
              <a:t>Requirements for manual/power mobility:</a:t>
            </a:r>
            <a:endParaRPr lang="en-US" sz="2400" dirty="0">
              <a:ea typeface="Roboto"/>
              <a:cs typeface="Roboto"/>
            </a:endParaRPr>
          </a:p>
          <a:p>
            <a:pPr lvl="1"/>
            <a:r>
              <a:rPr lang="en-US" dirty="0">
                <a:ea typeface="+mn-lt"/>
                <a:cs typeface="+mn-lt"/>
              </a:rPr>
              <a:t>A PT/OT wheelchair evaluation (usually with a vendor present). </a:t>
            </a:r>
            <a:endParaRPr lang="en-US" dirty="0">
              <a:ea typeface="Roboto"/>
              <a:cs typeface="Roboto"/>
            </a:endParaRPr>
          </a:p>
          <a:p>
            <a:pPr lvl="1"/>
            <a:r>
              <a:rPr lang="en-US" dirty="0">
                <a:ea typeface="+mn-lt"/>
                <a:cs typeface="+mn-lt"/>
              </a:rPr>
              <a:t>A face-to-face appointment with your doctor: </a:t>
            </a:r>
            <a:endParaRPr lang="en-US" dirty="0">
              <a:ea typeface="Roboto"/>
              <a:cs typeface="Roboto"/>
            </a:endParaRPr>
          </a:p>
          <a:p>
            <a:pPr lvl="2"/>
            <a:r>
              <a:rPr lang="en-US" sz="2400" dirty="0">
                <a:ea typeface="+mn-lt"/>
                <a:cs typeface="+mn-lt"/>
              </a:rPr>
              <a:t>The face-to-face appointment should reflect the need for manual/power mobility.</a:t>
            </a:r>
          </a:p>
          <a:p>
            <a:pPr lvl="2"/>
            <a:r>
              <a:rPr lang="en-US" sz="2400" dirty="0">
                <a:ea typeface="+mn-lt"/>
                <a:cs typeface="+mn-lt"/>
              </a:rPr>
              <a:t>MD documentation must also indicate that you are unable to functionally use any other assistive device safely in the home. </a:t>
            </a:r>
          </a:p>
          <a:p>
            <a:pPr lvl="2"/>
            <a:r>
              <a:rPr lang="en-US" sz="2400" dirty="0">
                <a:ea typeface="+mn-lt"/>
                <a:cs typeface="+mn-lt"/>
              </a:rPr>
              <a:t>If the medical record indicates that you are walking in the home, a manual or power wheelchair will likely be denied.</a:t>
            </a:r>
            <a:endParaRPr lang="en-US" sz="2400" dirty="0">
              <a:ea typeface="Roboto"/>
              <a:cs typeface="Roboto"/>
            </a:endParaRPr>
          </a:p>
          <a:p>
            <a:pPr lvl="1"/>
            <a:r>
              <a:rPr lang="en-US" dirty="0">
                <a:ea typeface="+mn-lt"/>
                <a:cs typeface="+mn-lt"/>
              </a:rPr>
              <a:t>Wheelchair vendors take care of obtaining all the required documentation and communicating with the doctor’s office regarding what documents are needed.</a:t>
            </a:r>
            <a:endParaRPr lang="en-US" dirty="0">
              <a:ea typeface="Roboto"/>
              <a:cs typeface="Roboto"/>
            </a:endParaRPr>
          </a:p>
          <a:p>
            <a:endParaRPr lang="en-US" sz="3000" dirty="0">
              <a:ea typeface="Roboto"/>
              <a:cs typeface="Roboto"/>
            </a:endParaRPr>
          </a:p>
          <a:p>
            <a:endParaRPr lang="en-US" dirty="0">
              <a:ea typeface="Roboto"/>
              <a:cs typeface="Roboto"/>
            </a:endParaRPr>
          </a:p>
        </p:txBody>
      </p:sp>
    </p:spTree>
    <p:extLst>
      <p:ext uri="{BB962C8B-B14F-4D97-AF65-F5344CB8AC3E}">
        <p14:creationId xmlns:p14="http://schemas.microsoft.com/office/powerpoint/2010/main" val="10579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9CED-F7A0-45F8-81CD-4DDD38914DDE}"/>
              </a:ext>
            </a:extLst>
          </p:cNvPr>
          <p:cNvSpPr>
            <a:spLocks noGrp="1"/>
          </p:cNvSpPr>
          <p:nvPr>
            <p:ph type="title"/>
          </p:nvPr>
        </p:nvSpPr>
        <p:spPr/>
        <p:txBody>
          <a:bodyPr/>
          <a:lstStyle/>
          <a:p>
            <a:r>
              <a:rPr lang="en-US"/>
              <a:t>Scooters</a:t>
            </a:r>
          </a:p>
        </p:txBody>
      </p:sp>
      <p:sp>
        <p:nvSpPr>
          <p:cNvPr id="3" name="Content Placeholder 2">
            <a:extLst>
              <a:ext uri="{FF2B5EF4-FFF2-40B4-BE49-F238E27FC236}">
                <a16:creationId xmlns:a16="http://schemas.microsoft.com/office/drawing/2014/main" id="{B4CCA739-C103-4C24-84FC-22BD7B0979E3}"/>
              </a:ext>
            </a:extLst>
          </p:cNvPr>
          <p:cNvSpPr>
            <a:spLocks noGrp="1"/>
          </p:cNvSpPr>
          <p:nvPr>
            <p:ph idx="1"/>
          </p:nvPr>
        </p:nvSpPr>
        <p:spPr>
          <a:xfrm>
            <a:off x="5331373" y="2324866"/>
            <a:ext cx="5286703" cy="2336281"/>
          </a:xfrm>
        </p:spPr>
        <p:txBody>
          <a:bodyPr vert="horz" lIns="91440" tIns="45720" rIns="91440" bIns="45720" rtlCol="0" anchor="t">
            <a:normAutofit fontScale="92500" lnSpcReduction="20000"/>
          </a:bodyPr>
          <a:lstStyle/>
          <a:p>
            <a:r>
              <a:rPr lang="en-US">
                <a:ea typeface="Roboto"/>
                <a:cs typeface="Roboto"/>
              </a:rPr>
              <a:t>Options:</a:t>
            </a:r>
          </a:p>
          <a:p>
            <a:pPr lvl="1"/>
            <a:r>
              <a:rPr lang="en-US" sz="2800">
                <a:ea typeface="Roboto"/>
                <a:cs typeface="Roboto"/>
              </a:rPr>
              <a:t>3 or 4 wheeled</a:t>
            </a:r>
          </a:p>
          <a:p>
            <a:pPr lvl="1"/>
            <a:r>
              <a:rPr lang="en-US" sz="2800">
                <a:ea typeface="+mn-lt"/>
                <a:cs typeface="+mn-lt"/>
              </a:rPr>
              <a:t>Foldable vs Heavy Duty</a:t>
            </a:r>
          </a:p>
          <a:p>
            <a:pPr lvl="1"/>
            <a:r>
              <a:rPr lang="en-US" sz="2800">
                <a:ea typeface="+mn-lt"/>
                <a:cs typeface="+mn-lt"/>
              </a:rPr>
              <a:t>Travel vs general mobility</a:t>
            </a:r>
          </a:p>
          <a:p>
            <a:pPr marL="0" indent="0">
              <a:buNone/>
            </a:pPr>
            <a:endParaRPr lang="en-US">
              <a:ea typeface="+mn-lt"/>
              <a:cs typeface="+mn-lt"/>
            </a:endParaRPr>
          </a:p>
          <a:p>
            <a:r>
              <a:rPr lang="en-US">
                <a:ea typeface="+mn-lt"/>
                <a:cs typeface="+mn-lt"/>
              </a:rPr>
              <a:t>Often an out-of-pocket cost.</a:t>
            </a:r>
            <a:endParaRPr lang="en-US">
              <a:ea typeface="Roboto"/>
              <a:cs typeface="Roboto"/>
            </a:endParaRPr>
          </a:p>
          <a:p>
            <a:endParaRPr lang="en-US">
              <a:ea typeface="Roboto"/>
              <a:cs typeface="Roboto"/>
            </a:endParaRPr>
          </a:p>
          <a:p>
            <a:pPr marL="0" indent="0">
              <a:buNone/>
            </a:pPr>
            <a:endParaRPr lang="en-US">
              <a:ea typeface="Roboto"/>
              <a:cs typeface="Roboto"/>
            </a:endParaRPr>
          </a:p>
        </p:txBody>
      </p:sp>
      <p:pic>
        <p:nvPicPr>
          <p:cNvPr id="4" name="Picture 3">
            <a:extLst>
              <a:ext uri="{FF2B5EF4-FFF2-40B4-BE49-F238E27FC236}">
                <a16:creationId xmlns:a16="http://schemas.microsoft.com/office/drawing/2014/main" id="{673A7DBC-E09E-4FE0-9E42-28F4F262DE94}"/>
              </a:ext>
            </a:extLst>
          </p:cNvPr>
          <p:cNvPicPr/>
          <p:nvPr/>
        </p:nvPicPr>
        <p:blipFill rotWithShape="1">
          <a:blip r:embed="rId2"/>
          <a:srcRect l="18697" t="24691" r="46154" b="9211"/>
          <a:stretch/>
        </p:blipFill>
        <p:spPr bwMode="auto">
          <a:xfrm>
            <a:off x="811924" y="1861385"/>
            <a:ext cx="4261835" cy="4315577"/>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8F25782-C5A9-46B0-C578-8E83DE157944}"/>
              </a:ext>
            </a:extLst>
          </p:cNvPr>
          <p:cNvSpPr txBox="1"/>
          <p:nvPr/>
        </p:nvSpPr>
        <p:spPr>
          <a:xfrm>
            <a:off x="5136630" y="5511384"/>
            <a:ext cx="69279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3"/>
              </a:rPr>
              <a:t>www.pridemobility.com/pride-mobility-scooters/</a:t>
            </a:r>
            <a:endParaRPr lang="en-US" sz="2400">
              <a:ea typeface="Roboto"/>
              <a:cs typeface="Roboto"/>
            </a:endParaRPr>
          </a:p>
          <a:p>
            <a:r>
              <a:rPr lang="en-US" sz="2400">
                <a:ea typeface="Roboto"/>
                <a:cs typeface="Roboto"/>
                <a:hlinkClick r:id="rId4"/>
              </a:rPr>
              <a:t>www.bajamobility.com</a:t>
            </a:r>
            <a:endParaRPr lang="en-US" sz="2400">
              <a:ea typeface="Roboto"/>
              <a:cs typeface="Roboto"/>
            </a:endParaRPr>
          </a:p>
          <a:p>
            <a:endParaRPr lang="en-US" sz="2400">
              <a:ea typeface="Roboto"/>
              <a:cs typeface="Roboto"/>
            </a:endParaRPr>
          </a:p>
        </p:txBody>
      </p:sp>
    </p:spTree>
    <p:extLst>
      <p:ext uri="{BB962C8B-B14F-4D97-AF65-F5344CB8AC3E}">
        <p14:creationId xmlns:p14="http://schemas.microsoft.com/office/powerpoint/2010/main" val="262715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C0C2-B895-4D06-AAB5-72557F9DC948}"/>
              </a:ext>
            </a:extLst>
          </p:cNvPr>
          <p:cNvSpPr>
            <a:spLocks noGrp="1"/>
          </p:cNvSpPr>
          <p:nvPr>
            <p:ph type="title"/>
          </p:nvPr>
        </p:nvSpPr>
        <p:spPr/>
        <p:txBody>
          <a:bodyPr/>
          <a:lstStyle/>
          <a:p>
            <a:r>
              <a:rPr lang="en-US"/>
              <a:t>Torso weighted vest	</a:t>
            </a:r>
          </a:p>
        </p:txBody>
      </p:sp>
      <p:sp>
        <p:nvSpPr>
          <p:cNvPr id="3" name="Content Placeholder 2">
            <a:extLst>
              <a:ext uri="{FF2B5EF4-FFF2-40B4-BE49-F238E27FC236}">
                <a16:creationId xmlns:a16="http://schemas.microsoft.com/office/drawing/2014/main" id="{C882F281-F83F-402A-8400-C4A4F5C08049}"/>
              </a:ext>
            </a:extLst>
          </p:cNvPr>
          <p:cNvSpPr>
            <a:spLocks noGrp="1"/>
          </p:cNvSpPr>
          <p:nvPr>
            <p:ph idx="1"/>
          </p:nvPr>
        </p:nvSpPr>
        <p:spPr>
          <a:xfrm>
            <a:off x="779759" y="1562986"/>
            <a:ext cx="7640304" cy="4790680"/>
          </a:xfrm>
        </p:spPr>
        <p:txBody>
          <a:bodyPr>
            <a:normAutofit/>
          </a:bodyPr>
          <a:lstStyle/>
          <a:p>
            <a:r>
              <a:rPr lang="en-US"/>
              <a:t>Weights strategically placed to address postural control impairments</a:t>
            </a:r>
          </a:p>
          <a:p>
            <a:r>
              <a:rPr lang="en-US"/>
              <a:t>1/8, 1/4, 1/2 pound increments.</a:t>
            </a:r>
          </a:p>
          <a:p>
            <a:pPr marL="0" indent="0">
              <a:buNone/>
            </a:pPr>
            <a:endParaRPr lang="en-US" i="1"/>
          </a:p>
          <a:p>
            <a:r>
              <a:rPr lang="en-US">
                <a:hlinkClick r:id="rId2"/>
              </a:rPr>
              <a:t>Publications, Presentations, Grants and Research - </a:t>
            </a:r>
            <a:r>
              <a:rPr lang="en-US" err="1">
                <a:hlinkClick r:id="rId2"/>
              </a:rPr>
              <a:t>BalanceWear</a:t>
            </a:r>
            <a:r>
              <a:rPr lang="en-US">
                <a:hlinkClick r:id="rId2"/>
              </a:rPr>
              <a:t>™ (motiontherapeutics.com)</a:t>
            </a:r>
            <a:endParaRPr lang="en-US"/>
          </a:p>
          <a:p>
            <a:endParaRPr lang="en-US"/>
          </a:p>
          <a:p>
            <a:r>
              <a:rPr lang="en-US"/>
              <a:t>Cindy Gibson-Horn, PT (Oakland, CA)</a:t>
            </a:r>
          </a:p>
          <a:p>
            <a:r>
              <a:rPr lang="en-US" i="1">
                <a:hlinkClick r:id="rId3"/>
              </a:rPr>
              <a:t>info@motiontherapeutics.com</a:t>
            </a:r>
            <a:endParaRPr lang="en-US" i="1"/>
          </a:p>
          <a:p>
            <a:endParaRPr lang="en-US"/>
          </a:p>
          <a:p>
            <a:endParaRPr lang="en-US"/>
          </a:p>
          <a:p>
            <a:endParaRPr lang="en-US"/>
          </a:p>
          <a:p>
            <a:endParaRPr lang="en-US"/>
          </a:p>
        </p:txBody>
      </p:sp>
      <p:pic>
        <p:nvPicPr>
          <p:cNvPr id="4" name="Picture 3">
            <a:extLst>
              <a:ext uri="{FF2B5EF4-FFF2-40B4-BE49-F238E27FC236}">
                <a16:creationId xmlns:a16="http://schemas.microsoft.com/office/drawing/2014/main" id="{612CB797-8C9E-4EB9-83DF-2366701687A6}"/>
              </a:ext>
            </a:extLst>
          </p:cNvPr>
          <p:cNvPicPr/>
          <p:nvPr/>
        </p:nvPicPr>
        <p:blipFill rotWithShape="1">
          <a:blip r:embed="rId4"/>
          <a:srcRect l="11966" t="13675" r="51816" b="6553"/>
          <a:stretch/>
        </p:blipFill>
        <p:spPr bwMode="auto">
          <a:xfrm>
            <a:off x="8478504" y="838409"/>
            <a:ext cx="3273721" cy="369658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93384F6-BAA2-4E24-B1E1-05E299E41910}"/>
              </a:ext>
            </a:extLst>
          </p:cNvPr>
          <p:cNvPicPr/>
          <p:nvPr/>
        </p:nvPicPr>
        <p:blipFill rotWithShape="1">
          <a:blip r:embed="rId5"/>
          <a:srcRect l="11218" t="13295" r="66773" b="70180"/>
          <a:stretch/>
        </p:blipFill>
        <p:spPr bwMode="auto">
          <a:xfrm>
            <a:off x="8790988" y="4890"/>
            <a:ext cx="2648752" cy="1119108"/>
          </a:xfrm>
          <a:prstGeom prst="rect">
            <a:avLst/>
          </a:prstGeom>
          <a:ln>
            <a:noFill/>
          </a:ln>
          <a:extLst>
            <a:ext uri="{53640926-AAD7-44D8-BBD7-CCE9431645EC}">
              <a14:shadowObscured xmlns:a14="http://schemas.microsoft.com/office/drawing/2010/main"/>
            </a:ext>
          </a:extLst>
        </p:spPr>
      </p:pic>
      <p:pic>
        <p:nvPicPr>
          <p:cNvPr id="6" name="Picture 8" descr="http://www.motiontherapeutics.com/images/bw-300.jpg">
            <a:extLst>
              <a:ext uri="{FF2B5EF4-FFF2-40B4-BE49-F238E27FC236}">
                <a16:creationId xmlns:a16="http://schemas.microsoft.com/office/drawing/2014/main" id="{4A70CACE-CAD4-4680-B2BF-7C8377C367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085" y="4557352"/>
            <a:ext cx="4469915" cy="231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6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C9E1-7011-4963-B4E0-C012E8B1ED48}"/>
              </a:ext>
            </a:extLst>
          </p:cNvPr>
          <p:cNvSpPr>
            <a:spLocks noGrp="1"/>
          </p:cNvSpPr>
          <p:nvPr>
            <p:ph type="title"/>
          </p:nvPr>
        </p:nvSpPr>
        <p:spPr/>
        <p:txBody>
          <a:bodyPr/>
          <a:lstStyle/>
          <a:p>
            <a:r>
              <a:rPr lang="en-US" b="1">
                <a:ea typeface="+mj-lt"/>
                <a:cs typeface="+mj-lt"/>
              </a:rPr>
              <a:t>When we know weights don't work: </a:t>
            </a:r>
            <a:endParaRPr lang="en-US" b="1"/>
          </a:p>
        </p:txBody>
      </p:sp>
      <p:sp>
        <p:nvSpPr>
          <p:cNvPr id="3" name="Content Placeholder 2">
            <a:extLst>
              <a:ext uri="{FF2B5EF4-FFF2-40B4-BE49-F238E27FC236}">
                <a16:creationId xmlns:a16="http://schemas.microsoft.com/office/drawing/2014/main" id="{FFA882A5-1BD7-4AFF-A7C6-48D5C158605F}"/>
              </a:ext>
            </a:extLst>
          </p:cNvPr>
          <p:cNvSpPr>
            <a:spLocks noGrp="1"/>
          </p:cNvSpPr>
          <p:nvPr>
            <p:ph idx="1"/>
          </p:nvPr>
        </p:nvSpPr>
        <p:spPr>
          <a:xfrm>
            <a:off x="402167" y="2034116"/>
            <a:ext cx="10363200" cy="4604189"/>
          </a:xfrm>
        </p:spPr>
        <p:txBody>
          <a:bodyPr/>
          <a:lstStyle/>
          <a:p>
            <a:r>
              <a:rPr lang="en-US" sz="2800">
                <a:ea typeface="+mn-lt"/>
                <a:cs typeface="+mn-lt"/>
              </a:rPr>
              <a:t>Use of external limb weights to control acceleration/ inertial forces has been proven </a:t>
            </a:r>
            <a:r>
              <a:rPr lang="en-US" sz="2800" b="1">
                <a:ea typeface="+mn-lt"/>
                <a:cs typeface="+mn-lt"/>
              </a:rPr>
              <a:t>ineffective </a:t>
            </a:r>
            <a:r>
              <a:rPr lang="en-US" sz="2800">
                <a:ea typeface="+mn-lt"/>
                <a:cs typeface="+mn-lt"/>
              </a:rPr>
              <a:t>in people with degenerative cerebellar ataxias.</a:t>
            </a:r>
            <a:r>
              <a:rPr lang="en-US" sz="2800" b="1">
                <a:ea typeface="+mn-lt"/>
                <a:cs typeface="+mn-lt"/>
              </a:rPr>
              <a:t> </a:t>
            </a:r>
          </a:p>
          <a:p>
            <a:pPr marL="0" indent="0">
              <a:buNone/>
            </a:pPr>
            <a:endParaRPr lang="en-US" sz="2800">
              <a:ea typeface="+mn-lt"/>
              <a:cs typeface="+mn-lt"/>
            </a:endParaRPr>
          </a:p>
          <a:p>
            <a:r>
              <a:rPr lang="en-US" sz="2800">
                <a:ea typeface="+mn-lt"/>
                <a:cs typeface="+mn-lt"/>
              </a:rPr>
              <a:t>Use of limb weights for strength training is fine!</a:t>
            </a:r>
          </a:p>
          <a:p>
            <a:pPr marL="0" indent="0">
              <a:buNone/>
            </a:pPr>
            <a:endParaRPr lang="en-US" sz="2800">
              <a:ea typeface="+mn-lt"/>
              <a:cs typeface="+mn-lt"/>
            </a:endParaRPr>
          </a:p>
          <a:p>
            <a:pPr marL="0" indent="0">
              <a:buNone/>
            </a:pPr>
            <a:endParaRPr lang="en-US" sz="2800">
              <a:ea typeface="+mn-lt"/>
              <a:cs typeface="+mn-lt"/>
            </a:endParaRPr>
          </a:p>
          <a:p>
            <a:pPr marL="0" indent="0">
              <a:buNone/>
            </a:pPr>
            <a:endParaRPr lang="en-US" sz="2800">
              <a:ea typeface="+mn-lt"/>
              <a:cs typeface="+mn-lt"/>
            </a:endParaRPr>
          </a:p>
          <a:p>
            <a:pPr marL="0" indent="0">
              <a:buNone/>
            </a:pPr>
            <a:r>
              <a:rPr lang="en-US" sz="1800" err="1">
                <a:ea typeface="+mn-lt"/>
                <a:cs typeface="+mn-lt"/>
              </a:rPr>
              <a:t>Zimmet</a:t>
            </a:r>
            <a:r>
              <a:rPr lang="en-US" sz="1800">
                <a:ea typeface="+mn-lt"/>
                <a:cs typeface="+mn-lt"/>
              </a:rPr>
              <a:t> AM, Cowan NJ, Bastian AJ. Patients with Cerebellar Ataxia Do Not Benefit from Limb Weights. Cerebellum. 2019;18(1):128-136. doi:10.1007/s12311-018-0962-1</a:t>
            </a:r>
          </a:p>
          <a:p>
            <a:endParaRPr lang="en-US" sz="2800">
              <a:ea typeface="+mn-lt"/>
              <a:cs typeface="+mn-lt"/>
            </a:endParaRPr>
          </a:p>
          <a:p>
            <a:endParaRPr lang="en-US" sz="2800">
              <a:ea typeface="+mn-lt"/>
              <a:cs typeface="+mn-lt"/>
            </a:endParaRPr>
          </a:p>
          <a:p>
            <a:pPr marL="0" indent="0">
              <a:buNone/>
            </a:pPr>
            <a:endParaRPr lang="en-US" sz="2800"/>
          </a:p>
          <a:p>
            <a:endParaRPr lang="en-US" sz="2800"/>
          </a:p>
        </p:txBody>
      </p:sp>
      <p:pic>
        <p:nvPicPr>
          <p:cNvPr id="4" name="Picture 4" descr="A picture containing text&#10;&#10;Description automatically generated">
            <a:extLst>
              <a:ext uri="{FF2B5EF4-FFF2-40B4-BE49-F238E27FC236}">
                <a16:creationId xmlns:a16="http://schemas.microsoft.com/office/drawing/2014/main" id="{8B5A5687-099F-4C49-8D68-C84C74224417}"/>
              </a:ext>
            </a:extLst>
          </p:cNvPr>
          <p:cNvPicPr>
            <a:picLocks noChangeAspect="1"/>
          </p:cNvPicPr>
          <p:nvPr/>
        </p:nvPicPr>
        <p:blipFill>
          <a:blip r:embed="rId2"/>
          <a:stretch>
            <a:fillRect/>
          </a:stretch>
        </p:blipFill>
        <p:spPr>
          <a:xfrm>
            <a:off x="8798983" y="3430621"/>
            <a:ext cx="2743200" cy="2748425"/>
          </a:xfrm>
          <a:prstGeom prst="rect">
            <a:avLst/>
          </a:prstGeom>
        </p:spPr>
      </p:pic>
    </p:spTree>
    <p:extLst>
      <p:ext uri="{BB962C8B-B14F-4D97-AF65-F5344CB8AC3E}">
        <p14:creationId xmlns:p14="http://schemas.microsoft.com/office/powerpoint/2010/main" val="12441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A5B1-2A70-43CC-B4F2-66636B563871}"/>
              </a:ext>
            </a:extLst>
          </p:cNvPr>
          <p:cNvSpPr>
            <a:spLocks noGrp="1" noRot="1" noMove="1" noResize="1" noEditPoints="1" noAdjustHandles="1" noChangeArrowheads="1" noChangeShapeType="1"/>
          </p:cNvSpPr>
          <p:nvPr>
            <p:ph type="title"/>
          </p:nvPr>
        </p:nvSpPr>
        <p:spPr>
          <a:xfrm>
            <a:off x="492370" y="605896"/>
            <a:ext cx="3219010" cy="2823104"/>
          </a:xfrm>
        </p:spPr>
        <p:txBody>
          <a:bodyPr vert="horz" lIns="91440" tIns="45720" rIns="91440" bIns="45720" rtlCol="0" anchor="ctr">
            <a:normAutofit/>
          </a:bodyPr>
          <a:lstStyle/>
          <a:p>
            <a:r>
              <a:rPr lang="en-US" sz="2800">
                <a:solidFill>
                  <a:srgbClr val="084B7C"/>
                </a:solidFill>
                <a:latin typeface="Roboto Black" pitchFamily="2" charset="0"/>
                <a:ea typeface="Roboto Black" pitchFamily="2" charset="0"/>
              </a:rPr>
              <a:t>PRESENTER DISCLOSURES</a:t>
            </a:r>
          </a:p>
        </p:txBody>
      </p:sp>
      <p:sp>
        <p:nvSpPr>
          <p:cNvPr id="48" name="Content Placeholder 2">
            <a:extLst>
              <a:ext uri="{FF2B5EF4-FFF2-40B4-BE49-F238E27FC236}">
                <a16:creationId xmlns:a16="http://schemas.microsoft.com/office/drawing/2014/main" id="{F48D9F90-4DC1-4CB1-82A9-0D37C0925BAB}"/>
              </a:ext>
            </a:extLst>
          </p:cNvPr>
          <p:cNvSpPr>
            <a:spLocks noGrp="1"/>
          </p:cNvSpPr>
          <p:nvPr>
            <p:ph type="body" sz="half" idx="2"/>
          </p:nvPr>
        </p:nvSpPr>
        <p:spPr>
          <a:xfrm>
            <a:off x="4733372" y="605896"/>
            <a:ext cx="6605188" cy="5646208"/>
          </a:xfrm>
        </p:spPr>
        <p:txBody>
          <a:bodyPr vert="horz" lIns="0" tIns="45720" rIns="0" bIns="45720" rtlCol="0" anchor="ctr">
            <a:normAutofit/>
          </a:bodyPr>
          <a:lstStyle/>
          <a:p>
            <a:r>
              <a:rPr lang="en-US" sz="2400"/>
              <a:t>Jennifer Keller, MS, PT</a:t>
            </a:r>
            <a:endParaRPr lang="en-US" sz="2400">
              <a:ea typeface="Roboto"/>
              <a:cs typeface="Roboto"/>
            </a:endParaRPr>
          </a:p>
          <a:p>
            <a:endParaRPr lang="en-US" sz="2400">
              <a:ea typeface="Roboto"/>
              <a:cs typeface="Roboto"/>
            </a:endParaRPr>
          </a:p>
          <a:p>
            <a:r>
              <a:rPr lang="en-US" sz="2400"/>
              <a:t>Jennifer Millar, MSPT</a:t>
            </a:r>
            <a:endParaRPr lang="en-US" sz="2400">
              <a:ea typeface="Roboto"/>
              <a:cs typeface="Roboto"/>
            </a:endParaRPr>
          </a:p>
          <a:p>
            <a:endParaRPr lang="en-US" sz="2400">
              <a:ea typeface="Roboto"/>
              <a:cs typeface="Roboto"/>
            </a:endParaRPr>
          </a:p>
          <a:p>
            <a:endParaRPr lang="en-US" sz="2400">
              <a:ea typeface="Roboto"/>
              <a:cs typeface="Roboto"/>
            </a:endParaRPr>
          </a:p>
          <a:p>
            <a:r>
              <a:rPr lang="en-US" sz="2400"/>
              <a:t>The following personal financial relationships with commercial interests' relevant to this presentation existed during the past 12 months:</a:t>
            </a:r>
            <a:endParaRPr lang="en-US" sz="2400">
              <a:ea typeface="Roboto"/>
              <a:cs typeface="Roboto"/>
            </a:endParaRPr>
          </a:p>
          <a:p>
            <a:r>
              <a:rPr lang="en-US" sz="2400"/>
              <a:t>No relationships to disclose or list</a:t>
            </a:r>
          </a:p>
          <a:p>
            <a:r>
              <a:rPr lang="en-US" sz="2400">
                <a:ea typeface="+mn-lt"/>
                <a:cs typeface="+mn-lt"/>
              </a:rPr>
              <a:t>Products mentioned during these presentations are for example purposes and do not imply endorsement by NAF or the presenters</a:t>
            </a:r>
          </a:p>
          <a:p>
            <a:endParaRPr lang="en-US" sz="2400">
              <a:ea typeface="Roboto"/>
              <a:cs typeface="Roboto"/>
            </a:endParaRPr>
          </a:p>
        </p:txBody>
      </p:sp>
      <p:cxnSp>
        <p:nvCxnSpPr>
          <p:cNvPr id="4" name="Straight Connector 3">
            <a:extLst>
              <a:ext uri="{FF2B5EF4-FFF2-40B4-BE49-F238E27FC236}">
                <a16:creationId xmlns:a16="http://schemas.microsoft.com/office/drawing/2014/main" id="{7B8CB6CC-2D09-B1CF-6892-458956E745C9}"/>
              </a:ext>
            </a:extLst>
          </p:cNvPr>
          <p:cNvCxnSpPr>
            <a:cxnSpLocks noGrp="1" noRot="1" noMove="1" noResize="1" noEditPoints="1" noAdjustHandles="1" noChangeArrowheads="1" noChangeShapeType="1"/>
          </p:cNvCxnSpPr>
          <p:nvPr/>
        </p:nvCxnSpPr>
        <p:spPr>
          <a:xfrm>
            <a:off x="3991087" y="0"/>
            <a:ext cx="0" cy="685800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Picture 6" descr="A picture containing logo&#10;&#10;Description automatically generated">
            <a:extLst>
              <a:ext uri="{FF2B5EF4-FFF2-40B4-BE49-F238E27FC236}">
                <a16:creationId xmlns:a16="http://schemas.microsoft.com/office/drawing/2014/main" id="{EB836E9B-35DF-68F7-435B-DC3EC1C435E3}"/>
              </a:ext>
            </a:extLst>
          </p:cNvPr>
          <p:cNvPicPr>
            <a:picLocks noGrp="1" noRot="1" noMove="1" noResize="1" noEditPoints="1" noAdjustHandles="1" noChangeArrowheads="1" noChangeShapeType="1" noCrop="1"/>
          </p:cNvPicPr>
          <p:nvPr/>
        </p:nvPicPr>
        <p:blipFill>
          <a:blip r:embed="rId2"/>
          <a:stretch>
            <a:fillRect/>
          </a:stretch>
        </p:blipFill>
        <p:spPr>
          <a:xfrm>
            <a:off x="11218521" y="6252104"/>
            <a:ext cx="862323" cy="483728"/>
          </a:xfrm>
          <a:prstGeom prst="rect">
            <a:avLst/>
          </a:prstGeom>
        </p:spPr>
      </p:pic>
      <p:cxnSp>
        <p:nvCxnSpPr>
          <p:cNvPr id="9" name="Straight Connector 8">
            <a:extLst>
              <a:ext uri="{FF2B5EF4-FFF2-40B4-BE49-F238E27FC236}">
                <a16:creationId xmlns:a16="http://schemas.microsoft.com/office/drawing/2014/main" id="{75FE77C3-0AD0-3A47-065A-BDE1C1E50CA8}"/>
              </a:ext>
            </a:extLst>
          </p:cNvPr>
          <p:cNvCxnSpPr>
            <a:cxnSpLocks noGrp="1" noRot="1" noMove="1" noResize="1" noEditPoints="1" noAdjustHandles="1" noChangeArrowheads="1" noChangeShapeType="1"/>
          </p:cNvCxnSpPr>
          <p:nvPr/>
        </p:nvCxnSpPr>
        <p:spPr>
          <a:xfrm>
            <a:off x="3991087" y="6596109"/>
            <a:ext cx="7061612" cy="0"/>
          </a:xfrm>
          <a:prstGeom prst="line">
            <a:avLst/>
          </a:prstGeom>
          <a:ln w="38100">
            <a:solidFill>
              <a:srgbClr val="FBA924"/>
            </a:solidFill>
          </a:ln>
        </p:spPr>
        <p:style>
          <a:lnRef idx="1">
            <a:schemeClr val="accent2"/>
          </a:lnRef>
          <a:fillRef idx="0">
            <a:schemeClr val="accent2"/>
          </a:fillRef>
          <a:effectRef idx="0">
            <a:schemeClr val="accent2"/>
          </a:effectRef>
          <a:fontRef idx="minor">
            <a:schemeClr val="tx1"/>
          </a:fontRef>
        </p:style>
      </p:cxnSp>
      <p:pic>
        <p:nvPicPr>
          <p:cNvPr id="8" name="Content Placeholder 10" descr="Text&#10;&#10;Description automatically generated with medium confidence">
            <a:extLst>
              <a:ext uri="{FF2B5EF4-FFF2-40B4-BE49-F238E27FC236}">
                <a16:creationId xmlns:a16="http://schemas.microsoft.com/office/drawing/2014/main" id="{5F6EEA4C-15E8-AFA5-0C19-23286D0F5620}"/>
              </a:ext>
            </a:extLst>
          </p:cNvPr>
          <p:cNvPicPr>
            <a:picLocks noGrp="1" noRot="1" noMove="1" noResize="1" noEditPoints="1" noAdjustHandles="1" noChangeArrowheads="1" noChangeShapeType="1" noCrop="1"/>
          </p:cNvPicPr>
          <p:nvPr/>
        </p:nvPicPr>
        <p:blipFill rotWithShape="1">
          <a:blip r:embed="rId3"/>
          <a:srcRect r="34405"/>
          <a:stretch/>
        </p:blipFill>
        <p:spPr>
          <a:xfrm>
            <a:off x="580937" y="4523432"/>
            <a:ext cx="2667861" cy="2139790"/>
          </a:xfrm>
          <a:prstGeom prst="rect">
            <a:avLst/>
          </a:prstGeom>
        </p:spPr>
      </p:pic>
    </p:spTree>
    <p:extLst>
      <p:ext uri="{BB962C8B-B14F-4D97-AF65-F5344CB8AC3E}">
        <p14:creationId xmlns:p14="http://schemas.microsoft.com/office/powerpoint/2010/main" val="1754461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742661"/>
            <a:ext cx="10515600" cy="1604128"/>
          </a:xfrm>
        </p:spPr>
        <p:txBody>
          <a:bodyPr>
            <a:normAutofit fontScale="90000"/>
          </a:bodyPr>
          <a:lstStyle/>
          <a:p>
            <a:br>
              <a:rPr lang="en-US"/>
            </a:br>
            <a:r>
              <a:rPr lang="en-US"/>
              <a:t>Safe Environment Considerations</a:t>
            </a: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7" name="TextBox 6">
            <a:extLst>
              <a:ext uri="{FF2B5EF4-FFF2-40B4-BE49-F238E27FC236}">
                <a16:creationId xmlns:a16="http://schemas.microsoft.com/office/drawing/2014/main" id="{99AD22E7-B694-43A4-8685-7084E2687754}"/>
              </a:ext>
            </a:extLst>
          </p:cNvPr>
          <p:cNvSpPr txBox="1"/>
          <p:nvPr/>
        </p:nvSpPr>
        <p:spPr>
          <a:xfrm>
            <a:off x="838200" y="4136065"/>
            <a:ext cx="9571074" cy="646331"/>
          </a:xfrm>
          <a:prstGeom prst="rect">
            <a:avLst/>
          </a:prstGeom>
          <a:noFill/>
        </p:spPr>
        <p:txBody>
          <a:bodyPr wrap="square" rtlCol="0">
            <a:spAutoFit/>
          </a:bodyPr>
          <a:lstStyle/>
          <a:p>
            <a:br>
              <a:rPr lang="en-US"/>
            </a:br>
            <a:endParaRPr lang="en-US"/>
          </a:p>
        </p:txBody>
      </p:sp>
    </p:spTree>
    <p:extLst>
      <p:ext uri="{BB962C8B-B14F-4D97-AF65-F5344CB8AC3E}">
        <p14:creationId xmlns:p14="http://schemas.microsoft.com/office/powerpoint/2010/main" val="5380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4A31-B8AE-4CBF-879B-2CBCA7BDD417}"/>
              </a:ext>
            </a:extLst>
          </p:cNvPr>
          <p:cNvSpPr>
            <a:spLocks noGrp="1"/>
          </p:cNvSpPr>
          <p:nvPr>
            <p:ph type="title"/>
          </p:nvPr>
        </p:nvSpPr>
        <p:spPr>
          <a:xfrm>
            <a:off x="609601" y="273050"/>
            <a:ext cx="11042468" cy="1162050"/>
          </a:xfrm>
        </p:spPr>
        <p:txBody>
          <a:bodyPr>
            <a:normAutofit/>
          </a:bodyPr>
          <a:lstStyle/>
          <a:p>
            <a:r>
              <a:rPr lang="en-US" sz="3600">
                <a:cs typeface="Calibri Light"/>
              </a:rPr>
              <a:t>Make your home a safe environment…</a:t>
            </a:r>
            <a:r>
              <a:rPr lang="en-US" sz="3600" b="0">
                <a:cs typeface="Calibri Light"/>
              </a:rPr>
              <a:t> </a:t>
            </a:r>
          </a:p>
        </p:txBody>
      </p:sp>
      <p:pic>
        <p:nvPicPr>
          <p:cNvPr id="5" name="Picture 5" descr="A screenshot of a cell phone&#10;&#10;Description generated with high confidence">
            <a:extLst>
              <a:ext uri="{FF2B5EF4-FFF2-40B4-BE49-F238E27FC236}">
                <a16:creationId xmlns:a16="http://schemas.microsoft.com/office/drawing/2014/main" id="{9D7FD713-5710-4D2E-B4D1-F9002CD94BB7}"/>
              </a:ext>
            </a:extLst>
          </p:cNvPr>
          <p:cNvPicPr>
            <a:picLocks noGrp="1" noChangeAspect="1"/>
          </p:cNvPicPr>
          <p:nvPr>
            <p:ph idx="1"/>
          </p:nvPr>
        </p:nvPicPr>
        <p:blipFill rotWithShape="1">
          <a:blip r:embed="rId2"/>
          <a:srcRect l="2096" t="43999" r="63275" b="28713"/>
          <a:stretch/>
        </p:blipFill>
        <p:spPr>
          <a:xfrm>
            <a:off x="754895" y="3235820"/>
            <a:ext cx="2691497" cy="1584182"/>
          </a:xfrm>
        </p:spPr>
      </p:pic>
      <p:sp>
        <p:nvSpPr>
          <p:cNvPr id="4" name="Text Placeholder 3">
            <a:extLst>
              <a:ext uri="{FF2B5EF4-FFF2-40B4-BE49-F238E27FC236}">
                <a16:creationId xmlns:a16="http://schemas.microsoft.com/office/drawing/2014/main" id="{C96B9B51-2E6C-47DF-B452-25D55349B3D4}"/>
              </a:ext>
            </a:extLst>
          </p:cNvPr>
          <p:cNvSpPr>
            <a:spLocks noGrp="1"/>
          </p:cNvSpPr>
          <p:nvPr>
            <p:ph type="body" sz="half" idx="2"/>
          </p:nvPr>
        </p:nvSpPr>
        <p:spPr>
          <a:xfrm>
            <a:off x="2074792" y="3572306"/>
            <a:ext cx="2660383" cy="3379124"/>
          </a:xfrm>
        </p:spPr>
        <p:txBody>
          <a:bodyPr vert="horz" wrap="square" lIns="91440" tIns="45720" rIns="91440" bIns="45720" numCol="1" rtlCol="0" anchor="t" anchorCtr="0" compatLnSpc="1">
            <a:prstTxWarp prst="textNoShape">
              <a:avLst/>
            </a:prstTxWarp>
            <a:normAutofit/>
          </a:bodyPr>
          <a:lstStyle/>
          <a:p>
            <a:pPr marL="285750" indent="-285750">
              <a:buFont typeface="Arial"/>
              <a:buChar char="•"/>
            </a:pPr>
            <a:endParaRPr lang="en-US" sz="1800">
              <a:solidFill>
                <a:schemeClr val="bg1"/>
              </a:solidFill>
              <a:ea typeface="+mn-lt"/>
              <a:cs typeface="+mn-lt"/>
            </a:endParaRPr>
          </a:p>
          <a:p>
            <a:pPr marL="383540" lvl="1" indent="-285750">
              <a:buFont typeface="Arial"/>
              <a:buChar char="•"/>
            </a:pPr>
            <a:r>
              <a:rPr lang="en-US" sz="1800">
                <a:solidFill>
                  <a:schemeClr val="bg1"/>
                </a:solidFill>
                <a:ea typeface="+mn-lt"/>
                <a:cs typeface="+mn-lt"/>
              </a:rPr>
              <a:t>Adaptive equipment.</a:t>
            </a:r>
          </a:p>
          <a:p>
            <a:pPr marL="383540" lvl="1" indent="-285750">
              <a:buFont typeface="Arial" pitchFamily="34" charset="0"/>
              <a:buChar char="•"/>
            </a:pPr>
            <a:r>
              <a:rPr lang="en-US" sz="1800">
                <a:solidFill>
                  <a:schemeClr val="bg1"/>
                </a:solidFill>
                <a:ea typeface="+mn-lt"/>
                <a:cs typeface="+mn-lt"/>
              </a:rPr>
              <a:t>Assistive devices. </a:t>
            </a:r>
            <a:endParaRPr lang="en-US" sz="1800">
              <a:solidFill>
                <a:schemeClr val="bg1"/>
              </a:solidFill>
              <a:cs typeface="Calibri"/>
            </a:endParaRPr>
          </a:p>
          <a:p>
            <a:pPr marL="383540" lvl="1" indent="-285750">
              <a:buFont typeface="Arial" pitchFamily="34" charset="0"/>
              <a:buChar char="•"/>
            </a:pPr>
            <a:r>
              <a:rPr lang="en-US" sz="1800">
                <a:solidFill>
                  <a:schemeClr val="bg1"/>
                </a:solidFill>
                <a:ea typeface="+mn-lt"/>
                <a:cs typeface="+mn-lt"/>
              </a:rPr>
              <a:t>Home modifications.</a:t>
            </a:r>
            <a:endParaRPr lang="en-US" sz="1800">
              <a:solidFill>
                <a:schemeClr val="bg1"/>
              </a:solidFill>
              <a:cs typeface="Calibri"/>
            </a:endParaRPr>
          </a:p>
          <a:p>
            <a:pPr marL="383540" lvl="1" indent="-285750">
              <a:buFont typeface="Arial"/>
              <a:buChar char="•"/>
            </a:pPr>
            <a:endParaRPr lang="en-US" sz="1800">
              <a:solidFill>
                <a:schemeClr val="bg1"/>
              </a:solidFill>
              <a:cs typeface="Calibri"/>
            </a:endParaRPr>
          </a:p>
        </p:txBody>
      </p:sp>
      <p:sp>
        <p:nvSpPr>
          <p:cNvPr id="7" name="TextBox 6">
            <a:extLst>
              <a:ext uri="{FF2B5EF4-FFF2-40B4-BE49-F238E27FC236}">
                <a16:creationId xmlns:a16="http://schemas.microsoft.com/office/drawing/2014/main" id="{0B2E2462-3563-44F5-9064-14143AB18DBB}"/>
              </a:ext>
            </a:extLst>
          </p:cNvPr>
          <p:cNvSpPr txBox="1"/>
          <p:nvPr/>
        </p:nvSpPr>
        <p:spPr>
          <a:xfrm>
            <a:off x="703192" y="190341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cs typeface="Calibri"/>
              </a:rPr>
              <a:t>Choose a chair you know you'll be able to get out of! </a:t>
            </a:r>
            <a:endParaRPr lang="en-US" sz="2000"/>
          </a:p>
        </p:txBody>
      </p:sp>
      <p:sp>
        <p:nvSpPr>
          <p:cNvPr id="11" name="TextBox 10">
            <a:extLst>
              <a:ext uri="{FF2B5EF4-FFF2-40B4-BE49-F238E27FC236}">
                <a16:creationId xmlns:a16="http://schemas.microsoft.com/office/drawing/2014/main" id="{8E1E3CB2-09FC-45A1-B465-485C9B503678}"/>
              </a:ext>
            </a:extLst>
          </p:cNvPr>
          <p:cNvSpPr txBox="1"/>
          <p:nvPr/>
        </p:nvSpPr>
        <p:spPr>
          <a:xfrm>
            <a:off x="4391002" y="4027911"/>
            <a:ext cx="361544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cs typeface="Calibri"/>
              </a:rPr>
              <a:t>Assess for fall hazards </a:t>
            </a:r>
          </a:p>
          <a:p>
            <a:pPr marL="742950" lvl="1" indent="-285750">
              <a:buFont typeface="Arial"/>
              <a:buChar char="•"/>
            </a:pPr>
            <a:r>
              <a:rPr lang="en-US" sz="2000">
                <a:cs typeface="Calibri"/>
              </a:rPr>
              <a:t>Remove area rugs</a:t>
            </a:r>
          </a:p>
          <a:p>
            <a:pPr marL="742950" lvl="1" indent="-285750">
              <a:buFont typeface="Arial"/>
              <a:buChar char="•"/>
            </a:pPr>
            <a:r>
              <a:rPr lang="en-US" sz="2000">
                <a:cs typeface="Calibri"/>
              </a:rPr>
              <a:t>Clear power cords</a:t>
            </a:r>
          </a:p>
          <a:p>
            <a:pPr marL="742950" lvl="1" indent="-285750">
              <a:buFont typeface="Arial"/>
              <a:buChar char="•"/>
            </a:pPr>
            <a:r>
              <a:rPr lang="en-US" sz="2000">
                <a:cs typeface="Calibri"/>
              </a:rPr>
              <a:t>Use night lights</a:t>
            </a:r>
            <a:endParaRPr lang="en-US">
              <a:cs typeface="Calibri"/>
            </a:endParaRPr>
          </a:p>
        </p:txBody>
      </p:sp>
      <p:sp>
        <p:nvSpPr>
          <p:cNvPr id="27" name="Rectangle 26">
            <a:extLst>
              <a:ext uri="{FF2B5EF4-FFF2-40B4-BE49-F238E27FC236}">
                <a16:creationId xmlns:a16="http://schemas.microsoft.com/office/drawing/2014/main" id="{AFD8442B-FE1D-4FF4-B355-3A846C732093}"/>
              </a:ext>
            </a:extLst>
          </p:cNvPr>
          <p:cNvSpPr/>
          <p:nvPr/>
        </p:nvSpPr>
        <p:spPr>
          <a:xfrm>
            <a:off x="9540058" y="2629583"/>
            <a:ext cx="917137" cy="396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A981E6E-1C9A-4F12-A947-0BDDC3B55353}"/>
              </a:ext>
            </a:extLst>
          </p:cNvPr>
          <p:cNvSpPr txBox="1"/>
          <p:nvPr/>
        </p:nvSpPr>
        <p:spPr>
          <a:xfrm>
            <a:off x="8789159" y="1578444"/>
            <a:ext cx="30343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 </a:t>
            </a:r>
            <a:r>
              <a:rPr lang="en-US" sz="2000">
                <a:cs typeface="Calibri"/>
              </a:rPr>
              <a:t>Consider installing handrails or grab bars</a:t>
            </a:r>
            <a:r>
              <a:rPr lang="en-US">
                <a:cs typeface="Calibri"/>
              </a:rPr>
              <a:t>.</a:t>
            </a:r>
          </a:p>
        </p:txBody>
      </p:sp>
      <p:pic>
        <p:nvPicPr>
          <p:cNvPr id="9" name="Picture 8"/>
          <p:cNvPicPr>
            <a:picLocks noChangeAspect="1"/>
          </p:cNvPicPr>
          <p:nvPr/>
        </p:nvPicPr>
        <p:blipFill>
          <a:blip r:embed="rId3"/>
          <a:stretch>
            <a:fillRect/>
          </a:stretch>
        </p:blipFill>
        <p:spPr>
          <a:xfrm>
            <a:off x="9098087" y="4060393"/>
            <a:ext cx="2567903" cy="2591828"/>
          </a:xfrm>
          <a:prstGeom prst="rect">
            <a:avLst/>
          </a:prstGeom>
        </p:spPr>
      </p:pic>
      <p:pic>
        <p:nvPicPr>
          <p:cNvPr id="3" name="Picture 5" descr="A picture containing building, step&#10;&#10;Description automatically generated">
            <a:extLst>
              <a:ext uri="{FF2B5EF4-FFF2-40B4-BE49-F238E27FC236}">
                <a16:creationId xmlns:a16="http://schemas.microsoft.com/office/drawing/2014/main" id="{CABA6062-FB07-D975-318A-86E1A541AE5A}"/>
              </a:ext>
            </a:extLst>
          </p:cNvPr>
          <p:cNvPicPr>
            <a:picLocks noChangeAspect="1"/>
          </p:cNvPicPr>
          <p:nvPr/>
        </p:nvPicPr>
        <p:blipFill>
          <a:blip r:embed="rId4"/>
          <a:stretch>
            <a:fillRect/>
          </a:stretch>
        </p:blipFill>
        <p:spPr>
          <a:xfrm>
            <a:off x="9583711" y="2296721"/>
            <a:ext cx="1731364" cy="1739902"/>
          </a:xfrm>
          <a:prstGeom prst="rect">
            <a:avLst/>
          </a:prstGeom>
        </p:spPr>
      </p:pic>
      <p:pic>
        <p:nvPicPr>
          <p:cNvPr id="8" name="Picture 9" descr="A picture containing floor, indoor, person&#10;&#10;Description automatically generated">
            <a:extLst>
              <a:ext uri="{FF2B5EF4-FFF2-40B4-BE49-F238E27FC236}">
                <a16:creationId xmlns:a16="http://schemas.microsoft.com/office/drawing/2014/main" id="{7CCCEE17-8970-3864-0306-5EDE965AB408}"/>
              </a:ext>
            </a:extLst>
          </p:cNvPr>
          <p:cNvPicPr>
            <a:picLocks noChangeAspect="1"/>
          </p:cNvPicPr>
          <p:nvPr/>
        </p:nvPicPr>
        <p:blipFill>
          <a:blip r:embed="rId5"/>
          <a:stretch>
            <a:fillRect/>
          </a:stretch>
        </p:blipFill>
        <p:spPr>
          <a:xfrm>
            <a:off x="4761875" y="1788202"/>
            <a:ext cx="2743200" cy="2057400"/>
          </a:xfrm>
          <a:prstGeom prst="rect">
            <a:avLst/>
          </a:prstGeom>
        </p:spPr>
      </p:pic>
    </p:spTree>
    <p:extLst>
      <p:ext uri="{BB962C8B-B14F-4D97-AF65-F5344CB8AC3E}">
        <p14:creationId xmlns:p14="http://schemas.microsoft.com/office/powerpoint/2010/main" val="124862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7F564-AB26-4928-AF94-FD7860040FED}"/>
              </a:ext>
            </a:extLst>
          </p:cNvPr>
          <p:cNvSpPr>
            <a:spLocks noGrp="1"/>
          </p:cNvSpPr>
          <p:nvPr>
            <p:ph type="title"/>
          </p:nvPr>
        </p:nvSpPr>
        <p:spPr/>
        <p:txBody>
          <a:bodyPr/>
          <a:lstStyle/>
          <a:p>
            <a:r>
              <a:rPr lang="en-US"/>
              <a:t>Adaptive equipment for the home</a:t>
            </a:r>
          </a:p>
        </p:txBody>
      </p:sp>
      <p:pic>
        <p:nvPicPr>
          <p:cNvPr id="4" name="Picture 3">
            <a:extLst>
              <a:ext uri="{FF2B5EF4-FFF2-40B4-BE49-F238E27FC236}">
                <a16:creationId xmlns:a16="http://schemas.microsoft.com/office/drawing/2014/main" id="{8DA690E8-F100-4CD1-97BF-630F6C8B56D6}"/>
              </a:ext>
            </a:extLst>
          </p:cNvPr>
          <p:cNvPicPr/>
          <p:nvPr/>
        </p:nvPicPr>
        <p:blipFill rotWithShape="1">
          <a:blip r:embed="rId2"/>
          <a:srcRect l="7265" t="16334" r="54701" b="7122"/>
          <a:stretch/>
        </p:blipFill>
        <p:spPr bwMode="auto">
          <a:xfrm>
            <a:off x="1552830" y="1578262"/>
            <a:ext cx="2733565" cy="3110843"/>
          </a:xfrm>
          <a:prstGeom prst="rect">
            <a:avLst/>
          </a:prstGeom>
          <a:ln>
            <a:noFill/>
          </a:ln>
          <a:extLst>
            <a:ext uri="{53640926-AAD7-44D8-BBD7-CCE9431645EC}">
              <a14:shadowObscured xmlns:a14="http://schemas.microsoft.com/office/drawing/2010/main"/>
            </a:ext>
          </a:extLst>
        </p:spPr>
      </p:pic>
      <p:pic>
        <p:nvPicPr>
          <p:cNvPr id="3" name="Picture 9">
            <a:extLst>
              <a:ext uri="{FF2B5EF4-FFF2-40B4-BE49-F238E27FC236}">
                <a16:creationId xmlns:a16="http://schemas.microsoft.com/office/drawing/2014/main" id="{1F361898-ECAA-AD68-488C-FCBAAFB6BE87}"/>
              </a:ext>
            </a:extLst>
          </p:cNvPr>
          <p:cNvPicPr>
            <a:picLocks noChangeAspect="1"/>
          </p:cNvPicPr>
          <p:nvPr/>
        </p:nvPicPr>
        <p:blipFill>
          <a:blip r:embed="rId3"/>
          <a:stretch>
            <a:fillRect/>
          </a:stretch>
        </p:blipFill>
        <p:spPr>
          <a:xfrm>
            <a:off x="5782973" y="3807951"/>
            <a:ext cx="2743200" cy="2733773"/>
          </a:xfrm>
          <a:prstGeom prst="rect">
            <a:avLst/>
          </a:prstGeom>
        </p:spPr>
      </p:pic>
      <p:sp>
        <p:nvSpPr>
          <p:cNvPr id="10" name="TextBox 9">
            <a:extLst>
              <a:ext uri="{FF2B5EF4-FFF2-40B4-BE49-F238E27FC236}">
                <a16:creationId xmlns:a16="http://schemas.microsoft.com/office/drawing/2014/main" id="{D8D256D2-754D-DFAA-6DFC-6A2B6750002C}"/>
              </a:ext>
            </a:extLst>
          </p:cNvPr>
          <p:cNvSpPr txBox="1"/>
          <p:nvPr/>
        </p:nvSpPr>
        <p:spPr>
          <a:xfrm>
            <a:off x="6364790" y="2970680"/>
            <a:ext cx="215655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Bed Rails</a:t>
            </a:r>
          </a:p>
          <a:p>
            <a:pPr algn="l"/>
            <a:endParaRPr lang="en-US">
              <a:ea typeface="Roboto"/>
              <a:cs typeface="Roboto"/>
            </a:endParaRPr>
          </a:p>
        </p:txBody>
      </p:sp>
      <p:pic>
        <p:nvPicPr>
          <p:cNvPr id="11" name="Picture 11" descr="A picture containing indoor, bed, seat, sofa&#10;&#10;Description automatically generated">
            <a:extLst>
              <a:ext uri="{FF2B5EF4-FFF2-40B4-BE49-F238E27FC236}">
                <a16:creationId xmlns:a16="http://schemas.microsoft.com/office/drawing/2014/main" id="{06F18158-7550-F995-0404-A83BD49280A5}"/>
              </a:ext>
            </a:extLst>
          </p:cNvPr>
          <p:cNvPicPr>
            <a:picLocks noChangeAspect="1"/>
          </p:cNvPicPr>
          <p:nvPr/>
        </p:nvPicPr>
        <p:blipFill>
          <a:blip r:embed="rId4"/>
          <a:stretch>
            <a:fillRect/>
          </a:stretch>
        </p:blipFill>
        <p:spPr>
          <a:xfrm>
            <a:off x="8522339" y="1455413"/>
            <a:ext cx="2754400" cy="2887954"/>
          </a:xfrm>
          <a:prstGeom prst="rect">
            <a:avLst/>
          </a:prstGeom>
        </p:spPr>
      </p:pic>
      <p:sp>
        <p:nvSpPr>
          <p:cNvPr id="13" name="TextBox 12">
            <a:extLst>
              <a:ext uri="{FF2B5EF4-FFF2-40B4-BE49-F238E27FC236}">
                <a16:creationId xmlns:a16="http://schemas.microsoft.com/office/drawing/2014/main" id="{911A8332-BF51-EDB4-16ED-58EA57AC6389}"/>
              </a:ext>
            </a:extLst>
          </p:cNvPr>
          <p:cNvSpPr txBox="1"/>
          <p:nvPr/>
        </p:nvSpPr>
        <p:spPr>
          <a:xfrm>
            <a:off x="1576552" y="4788775"/>
            <a:ext cx="25618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Roboto"/>
                <a:cs typeface="Roboto"/>
              </a:rPr>
              <a:t>Couch grab bars</a:t>
            </a:r>
            <a:endParaRPr lang="en-US" sz="2000"/>
          </a:p>
        </p:txBody>
      </p:sp>
      <p:sp>
        <p:nvSpPr>
          <p:cNvPr id="5" name="Rectangle 4">
            <a:extLst>
              <a:ext uri="{FF2B5EF4-FFF2-40B4-BE49-F238E27FC236}">
                <a16:creationId xmlns:a16="http://schemas.microsoft.com/office/drawing/2014/main" id="{1F1C2369-87C3-4DAA-E053-60F5207F3A82}"/>
              </a:ext>
            </a:extLst>
          </p:cNvPr>
          <p:cNvSpPr/>
          <p:nvPr/>
        </p:nvSpPr>
        <p:spPr>
          <a:xfrm>
            <a:off x="7457607" y="4909278"/>
            <a:ext cx="1199212" cy="811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6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2F1E-257C-4C1D-99DF-FAA6B27F1D43}"/>
              </a:ext>
            </a:extLst>
          </p:cNvPr>
          <p:cNvSpPr>
            <a:spLocks noGrp="1"/>
          </p:cNvSpPr>
          <p:nvPr>
            <p:ph type="title"/>
          </p:nvPr>
        </p:nvSpPr>
        <p:spPr/>
        <p:txBody>
          <a:bodyPr/>
          <a:lstStyle/>
          <a:p>
            <a:r>
              <a:rPr lang="en-US"/>
              <a:t>Adaptive equipment for the kitchen</a:t>
            </a:r>
          </a:p>
        </p:txBody>
      </p:sp>
      <p:pic>
        <p:nvPicPr>
          <p:cNvPr id="4" name="Picture 4" descr="A picture containing tableware, plastic&#10;&#10;Description automatically generated">
            <a:extLst>
              <a:ext uri="{FF2B5EF4-FFF2-40B4-BE49-F238E27FC236}">
                <a16:creationId xmlns:a16="http://schemas.microsoft.com/office/drawing/2014/main" id="{3A86DBD8-F9F9-CFC0-C847-9591ED1E3647}"/>
              </a:ext>
            </a:extLst>
          </p:cNvPr>
          <p:cNvPicPr>
            <a:picLocks noChangeAspect="1"/>
          </p:cNvPicPr>
          <p:nvPr/>
        </p:nvPicPr>
        <p:blipFill>
          <a:blip r:embed="rId2"/>
          <a:stretch>
            <a:fillRect/>
          </a:stretch>
        </p:blipFill>
        <p:spPr>
          <a:xfrm>
            <a:off x="9118929" y="2001418"/>
            <a:ext cx="1818557" cy="2236938"/>
          </a:xfrm>
          <a:prstGeom prst="rect">
            <a:avLst/>
          </a:prstGeom>
        </p:spPr>
      </p:pic>
      <p:pic>
        <p:nvPicPr>
          <p:cNvPr id="5" name="Picture 5" descr="A picture containing indoor, blue&#10;&#10;Description automatically generated">
            <a:extLst>
              <a:ext uri="{FF2B5EF4-FFF2-40B4-BE49-F238E27FC236}">
                <a16:creationId xmlns:a16="http://schemas.microsoft.com/office/drawing/2014/main" id="{940E3142-A6FA-912C-9E6E-882310F6B908}"/>
              </a:ext>
            </a:extLst>
          </p:cNvPr>
          <p:cNvPicPr>
            <a:picLocks noChangeAspect="1"/>
          </p:cNvPicPr>
          <p:nvPr/>
        </p:nvPicPr>
        <p:blipFill>
          <a:blip r:embed="rId3"/>
          <a:stretch>
            <a:fillRect/>
          </a:stretch>
        </p:blipFill>
        <p:spPr>
          <a:xfrm>
            <a:off x="6751607" y="2000429"/>
            <a:ext cx="2124974" cy="2253292"/>
          </a:xfrm>
          <a:prstGeom prst="rect">
            <a:avLst/>
          </a:prstGeom>
        </p:spPr>
      </p:pic>
      <p:pic>
        <p:nvPicPr>
          <p:cNvPr id="6" name="Picture 6">
            <a:extLst>
              <a:ext uri="{FF2B5EF4-FFF2-40B4-BE49-F238E27FC236}">
                <a16:creationId xmlns:a16="http://schemas.microsoft.com/office/drawing/2014/main" id="{20DCCBE4-0E6F-2695-861E-7D1952530853}"/>
              </a:ext>
            </a:extLst>
          </p:cNvPr>
          <p:cNvPicPr>
            <a:picLocks noChangeAspect="1"/>
          </p:cNvPicPr>
          <p:nvPr/>
        </p:nvPicPr>
        <p:blipFill>
          <a:blip r:embed="rId4"/>
          <a:stretch>
            <a:fillRect/>
          </a:stretch>
        </p:blipFill>
        <p:spPr>
          <a:xfrm>
            <a:off x="6751518" y="4634092"/>
            <a:ext cx="2714625" cy="2219325"/>
          </a:xfrm>
          <a:prstGeom prst="rect">
            <a:avLst/>
          </a:prstGeom>
        </p:spPr>
      </p:pic>
      <p:pic>
        <p:nvPicPr>
          <p:cNvPr id="8" name="Picture 8">
            <a:extLst>
              <a:ext uri="{FF2B5EF4-FFF2-40B4-BE49-F238E27FC236}">
                <a16:creationId xmlns:a16="http://schemas.microsoft.com/office/drawing/2014/main" id="{31BF292A-14CF-615E-5425-9944676A4E56}"/>
              </a:ext>
            </a:extLst>
          </p:cNvPr>
          <p:cNvPicPr>
            <a:picLocks noChangeAspect="1"/>
          </p:cNvPicPr>
          <p:nvPr/>
        </p:nvPicPr>
        <p:blipFill>
          <a:blip r:embed="rId5"/>
          <a:stretch>
            <a:fillRect/>
          </a:stretch>
        </p:blipFill>
        <p:spPr>
          <a:xfrm>
            <a:off x="9458864" y="4720895"/>
            <a:ext cx="2303253" cy="2131983"/>
          </a:xfrm>
          <a:prstGeom prst="rect">
            <a:avLst/>
          </a:prstGeom>
        </p:spPr>
      </p:pic>
      <p:sp>
        <p:nvSpPr>
          <p:cNvPr id="9" name="TextBox 8">
            <a:extLst>
              <a:ext uri="{FF2B5EF4-FFF2-40B4-BE49-F238E27FC236}">
                <a16:creationId xmlns:a16="http://schemas.microsoft.com/office/drawing/2014/main" id="{7C06D95D-010E-774D-EE15-D9E9E659A584}"/>
              </a:ext>
            </a:extLst>
          </p:cNvPr>
          <p:cNvSpPr txBox="1"/>
          <p:nvPr/>
        </p:nvSpPr>
        <p:spPr>
          <a:xfrm>
            <a:off x="6723332" y="4365925"/>
            <a:ext cx="32004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Roboto"/>
                <a:cs typeface="Roboto"/>
              </a:rPr>
              <a:t>Dycem </a:t>
            </a:r>
            <a:endParaRPr lang="en-US" sz="2400"/>
          </a:p>
        </p:txBody>
      </p:sp>
      <p:sp>
        <p:nvSpPr>
          <p:cNvPr id="10" name="TextBox 9">
            <a:extLst>
              <a:ext uri="{FF2B5EF4-FFF2-40B4-BE49-F238E27FC236}">
                <a16:creationId xmlns:a16="http://schemas.microsoft.com/office/drawing/2014/main" id="{11FF9EE1-E793-E0B3-232E-5A59213CFC8A}"/>
              </a:ext>
            </a:extLst>
          </p:cNvPr>
          <p:cNvSpPr txBox="1"/>
          <p:nvPr/>
        </p:nvSpPr>
        <p:spPr>
          <a:xfrm>
            <a:off x="7203536" y="3125638"/>
            <a:ext cx="50800" cy="4064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E81DDAF3-0FC8-6E47-67FB-810E8AF929B9}"/>
              </a:ext>
            </a:extLst>
          </p:cNvPr>
          <p:cNvSpPr txBox="1"/>
          <p:nvPr/>
        </p:nvSpPr>
        <p:spPr>
          <a:xfrm>
            <a:off x="6702724" y="162224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Roboto"/>
                <a:cs typeface="Roboto"/>
              </a:rPr>
              <a:t>No spill cups</a:t>
            </a:r>
            <a:endParaRPr lang="en-US" sz="2400"/>
          </a:p>
        </p:txBody>
      </p:sp>
      <p:pic>
        <p:nvPicPr>
          <p:cNvPr id="12" name="Picture 12" descr="A picture containing graphical user interface&#10;&#10;Description automatically generated">
            <a:extLst>
              <a:ext uri="{FF2B5EF4-FFF2-40B4-BE49-F238E27FC236}">
                <a16:creationId xmlns:a16="http://schemas.microsoft.com/office/drawing/2014/main" id="{CC55944E-2809-0741-89D6-7969D3CBC9F3}"/>
              </a:ext>
            </a:extLst>
          </p:cNvPr>
          <p:cNvPicPr>
            <a:picLocks noChangeAspect="1"/>
          </p:cNvPicPr>
          <p:nvPr/>
        </p:nvPicPr>
        <p:blipFill>
          <a:blip r:embed="rId6"/>
          <a:stretch>
            <a:fillRect/>
          </a:stretch>
        </p:blipFill>
        <p:spPr>
          <a:xfrm>
            <a:off x="1000664" y="4063989"/>
            <a:ext cx="3390181" cy="2741306"/>
          </a:xfrm>
          <a:prstGeom prst="rect">
            <a:avLst/>
          </a:prstGeom>
        </p:spPr>
      </p:pic>
      <p:sp>
        <p:nvSpPr>
          <p:cNvPr id="15" name="TextBox 14">
            <a:extLst>
              <a:ext uri="{FF2B5EF4-FFF2-40B4-BE49-F238E27FC236}">
                <a16:creationId xmlns:a16="http://schemas.microsoft.com/office/drawing/2014/main" id="{A3FA00CF-B465-BDA6-AC10-59B025DFD4CB}"/>
              </a:ext>
            </a:extLst>
          </p:cNvPr>
          <p:cNvSpPr txBox="1"/>
          <p:nvPr/>
        </p:nvSpPr>
        <p:spPr>
          <a:xfrm>
            <a:off x="768569" y="3527534"/>
            <a:ext cx="3310758" cy="472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6" name="TextBox 15">
            <a:extLst>
              <a:ext uri="{FF2B5EF4-FFF2-40B4-BE49-F238E27FC236}">
                <a16:creationId xmlns:a16="http://schemas.microsoft.com/office/drawing/2014/main" id="{CB612253-DC53-7123-6402-B6AA9875072A}"/>
              </a:ext>
            </a:extLst>
          </p:cNvPr>
          <p:cNvSpPr txBox="1"/>
          <p:nvPr/>
        </p:nvSpPr>
        <p:spPr>
          <a:xfrm>
            <a:off x="459703" y="3769843"/>
            <a:ext cx="22270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Roboto"/>
                <a:cs typeface="Roboto"/>
              </a:rPr>
              <a:t>Food chopper</a:t>
            </a:r>
            <a:endParaRPr lang="en-US" sz="2400"/>
          </a:p>
        </p:txBody>
      </p:sp>
      <p:sp>
        <p:nvSpPr>
          <p:cNvPr id="17" name="Rectangle 16">
            <a:extLst>
              <a:ext uri="{FF2B5EF4-FFF2-40B4-BE49-F238E27FC236}">
                <a16:creationId xmlns:a16="http://schemas.microsoft.com/office/drawing/2014/main" id="{C0D511E3-5B4F-E931-6BA4-EBF378C0AA8D}"/>
              </a:ext>
            </a:extLst>
          </p:cNvPr>
          <p:cNvSpPr/>
          <p:nvPr/>
        </p:nvSpPr>
        <p:spPr>
          <a:xfrm>
            <a:off x="3961086" y="4079327"/>
            <a:ext cx="790754" cy="53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36375011-8ADA-3286-5A38-98C40C7AA3D8}"/>
              </a:ext>
            </a:extLst>
          </p:cNvPr>
          <p:cNvPicPr>
            <a:picLocks noChangeAspect="1"/>
          </p:cNvPicPr>
          <p:nvPr/>
        </p:nvPicPr>
        <p:blipFill>
          <a:blip r:embed="rId7"/>
          <a:stretch>
            <a:fillRect/>
          </a:stretch>
        </p:blipFill>
        <p:spPr>
          <a:xfrm>
            <a:off x="3358551" y="1747683"/>
            <a:ext cx="2743200" cy="2758786"/>
          </a:xfrm>
          <a:prstGeom prst="rect">
            <a:avLst/>
          </a:prstGeom>
        </p:spPr>
      </p:pic>
      <p:sp>
        <p:nvSpPr>
          <p:cNvPr id="19" name="TextBox 18">
            <a:extLst>
              <a:ext uri="{FF2B5EF4-FFF2-40B4-BE49-F238E27FC236}">
                <a16:creationId xmlns:a16="http://schemas.microsoft.com/office/drawing/2014/main" id="{5C55D746-3D0C-AC7E-C313-D3F9F9B17BFB}"/>
              </a:ext>
            </a:extLst>
          </p:cNvPr>
          <p:cNvSpPr txBox="1"/>
          <p:nvPr/>
        </p:nvSpPr>
        <p:spPr>
          <a:xfrm>
            <a:off x="1713756" y="1750195"/>
            <a:ext cx="23648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Roboto"/>
                <a:cs typeface="Roboto"/>
              </a:rPr>
              <a:t>Weighted utensils</a:t>
            </a:r>
            <a:endParaRPr lang="en-US" sz="2400"/>
          </a:p>
        </p:txBody>
      </p:sp>
    </p:spTree>
    <p:extLst>
      <p:ext uri="{BB962C8B-B14F-4D97-AF65-F5344CB8AC3E}">
        <p14:creationId xmlns:p14="http://schemas.microsoft.com/office/powerpoint/2010/main" val="17868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428D-AEC7-4816-FE5F-4DCEB3075C76}"/>
              </a:ext>
            </a:extLst>
          </p:cNvPr>
          <p:cNvSpPr>
            <a:spLocks noGrp="1"/>
          </p:cNvSpPr>
          <p:nvPr>
            <p:ph type="title"/>
          </p:nvPr>
        </p:nvSpPr>
        <p:spPr/>
        <p:txBody>
          <a:bodyPr/>
          <a:lstStyle/>
          <a:p>
            <a:r>
              <a:rPr lang="en-US">
                <a:ea typeface="Roboto Black"/>
                <a:cs typeface="Roboto Black"/>
              </a:rPr>
              <a:t>Adaptive equipment for the bathroom</a:t>
            </a:r>
            <a:endParaRPr lang="en-US"/>
          </a:p>
        </p:txBody>
      </p:sp>
      <p:pic>
        <p:nvPicPr>
          <p:cNvPr id="4" name="Picture 4">
            <a:extLst>
              <a:ext uri="{FF2B5EF4-FFF2-40B4-BE49-F238E27FC236}">
                <a16:creationId xmlns:a16="http://schemas.microsoft.com/office/drawing/2014/main" id="{ABFC1E77-3A5C-0323-379F-E3D0929EDC01}"/>
              </a:ext>
            </a:extLst>
          </p:cNvPr>
          <p:cNvPicPr>
            <a:picLocks noGrp="1" noChangeAspect="1"/>
          </p:cNvPicPr>
          <p:nvPr>
            <p:ph idx="1"/>
          </p:nvPr>
        </p:nvPicPr>
        <p:blipFill>
          <a:blip r:embed="rId2"/>
          <a:stretch>
            <a:fillRect/>
          </a:stretch>
        </p:blipFill>
        <p:spPr>
          <a:xfrm>
            <a:off x="3545434" y="1720878"/>
            <a:ext cx="1133475" cy="2800350"/>
          </a:xfrm>
        </p:spPr>
      </p:pic>
      <p:pic>
        <p:nvPicPr>
          <p:cNvPr id="5" name="Picture 5" descr="A picture containing furniture, seat, chair&#10;&#10;Description automatically generated">
            <a:extLst>
              <a:ext uri="{FF2B5EF4-FFF2-40B4-BE49-F238E27FC236}">
                <a16:creationId xmlns:a16="http://schemas.microsoft.com/office/drawing/2014/main" id="{6CF2686E-0F95-C379-2EA3-10AFE89D23E3}"/>
              </a:ext>
            </a:extLst>
          </p:cNvPr>
          <p:cNvPicPr>
            <a:picLocks noChangeAspect="1"/>
          </p:cNvPicPr>
          <p:nvPr/>
        </p:nvPicPr>
        <p:blipFill>
          <a:blip r:embed="rId3"/>
          <a:stretch>
            <a:fillRect/>
          </a:stretch>
        </p:blipFill>
        <p:spPr>
          <a:xfrm>
            <a:off x="5065986" y="1804196"/>
            <a:ext cx="2743200" cy="2356228"/>
          </a:xfrm>
          <a:prstGeom prst="rect">
            <a:avLst/>
          </a:prstGeom>
        </p:spPr>
      </p:pic>
      <p:pic>
        <p:nvPicPr>
          <p:cNvPr id="6" name="Picture 6">
            <a:extLst>
              <a:ext uri="{FF2B5EF4-FFF2-40B4-BE49-F238E27FC236}">
                <a16:creationId xmlns:a16="http://schemas.microsoft.com/office/drawing/2014/main" id="{0EC6F84F-760E-F934-7821-D8FDC84CC02F}"/>
              </a:ext>
            </a:extLst>
          </p:cNvPr>
          <p:cNvPicPr>
            <a:picLocks noChangeAspect="1"/>
          </p:cNvPicPr>
          <p:nvPr/>
        </p:nvPicPr>
        <p:blipFill>
          <a:blip r:embed="rId4"/>
          <a:stretch>
            <a:fillRect/>
          </a:stretch>
        </p:blipFill>
        <p:spPr>
          <a:xfrm>
            <a:off x="5506928" y="4279681"/>
            <a:ext cx="2124075" cy="2476500"/>
          </a:xfrm>
          <a:prstGeom prst="rect">
            <a:avLst/>
          </a:prstGeom>
        </p:spPr>
      </p:pic>
      <p:pic>
        <p:nvPicPr>
          <p:cNvPr id="7" name="Picture 7" descr="A picture containing indoor, bathroom, wall, floor&#10;&#10;Description automatically generated">
            <a:extLst>
              <a:ext uri="{FF2B5EF4-FFF2-40B4-BE49-F238E27FC236}">
                <a16:creationId xmlns:a16="http://schemas.microsoft.com/office/drawing/2014/main" id="{5A4DA111-8187-9593-BACE-169494B3D4E9}"/>
              </a:ext>
            </a:extLst>
          </p:cNvPr>
          <p:cNvPicPr>
            <a:picLocks noChangeAspect="1"/>
          </p:cNvPicPr>
          <p:nvPr/>
        </p:nvPicPr>
        <p:blipFill>
          <a:blip r:embed="rId5"/>
          <a:stretch>
            <a:fillRect/>
          </a:stretch>
        </p:blipFill>
        <p:spPr>
          <a:xfrm>
            <a:off x="678782" y="1805152"/>
            <a:ext cx="2373607" cy="4114800"/>
          </a:xfrm>
          <a:prstGeom prst="rect">
            <a:avLst/>
          </a:prstGeom>
        </p:spPr>
      </p:pic>
      <p:pic>
        <p:nvPicPr>
          <p:cNvPr id="8" name="Picture 8" descr="A picture containing whiteboard&#10;&#10;Description automatically generated">
            <a:extLst>
              <a:ext uri="{FF2B5EF4-FFF2-40B4-BE49-F238E27FC236}">
                <a16:creationId xmlns:a16="http://schemas.microsoft.com/office/drawing/2014/main" id="{139D30FD-2D67-00B2-A2A8-896E611DF972}"/>
              </a:ext>
            </a:extLst>
          </p:cNvPr>
          <p:cNvPicPr>
            <a:picLocks noChangeAspect="1"/>
          </p:cNvPicPr>
          <p:nvPr/>
        </p:nvPicPr>
        <p:blipFill>
          <a:blip r:embed="rId6"/>
          <a:stretch>
            <a:fillRect/>
          </a:stretch>
        </p:blipFill>
        <p:spPr>
          <a:xfrm>
            <a:off x="9074997" y="1634359"/>
            <a:ext cx="1530626" cy="4114800"/>
          </a:xfrm>
          <a:prstGeom prst="rect">
            <a:avLst/>
          </a:prstGeom>
        </p:spPr>
      </p:pic>
      <p:sp>
        <p:nvSpPr>
          <p:cNvPr id="9" name="TextBox 8">
            <a:extLst>
              <a:ext uri="{FF2B5EF4-FFF2-40B4-BE49-F238E27FC236}">
                <a16:creationId xmlns:a16="http://schemas.microsoft.com/office/drawing/2014/main" id="{526E6618-67E8-FACB-A381-1850F413D138}"/>
              </a:ext>
            </a:extLst>
          </p:cNvPr>
          <p:cNvSpPr txBox="1"/>
          <p:nvPr/>
        </p:nvSpPr>
        <p:spPr>
          <a:xfrm>
            <a:off x="9163706" y="5793827"/>
            <a:ext cx="20889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Electric toothbrush</a:t>
            </a:r>
            <a:endParaRPr lang="en-US"/>
          </a:p>
        </p:txBody>
      </p:sp>
      <p:sp>
        <p:nvSpPr>
          <p:cNvPr id="10" name="TextBox 9">
            <a:extLst>
              <a:ext uri="{FF2B5EF4-FFF2-40B4-BE49-F238E27FC236}">
                <a16:creationId xmlns:a16="http://schemas.microsoft.com/office/drawing/2014/main" id="{93EE93D5-F139-6269-4DD0-5734DB0337A9}"/>
              </a:ext>
            </a:extLst>
          </p:cNvPr>
          <p:cNvSpPr txBox="1"/>
          <p:nvPr/>
        </p:nvSpPr>
        <p:spPr>
          <a:xfrm>
            <a:off x="4512878" y="5977758"/>
            <a:ext cx="15765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Toilet frame</a:t>
            </a:r>
          </a:p>
          <a:p>
            <a:endParaRPr lang="en-US">
              <a:ea typeface="Roboto"/>
              <a:cs typeface="Roboto"/>
            </a:endParaRPr>
          </a:p>
        </p:txBody>
      </p:sp>
      <p:sp>
        <p:nvSpPr>
          <p:cNvPr id="11" name="TextBox 10">
            <a:extLst>
              <a:ext uri="{FF2B5EF4-FFF2-40B4-BE49-F238E27FC236}">
                <a16:creationId xmlns:a16="http://schemas.microsoft.com/office/drawing/2014/main" id="{6E317D4C-59D0-B3A1-85D7-9BB0ECC3F700}"/>
              </a:ext>
            </a:extLst>
          </p:cNvPr>
          <p:cNvSpPr txBox="1"/>
          <p:nvPr/>
        </p:nvSpPr>
        <p:spPr>
          <a:xfrm>
            <a:off x="4847896" y="6325913"/>
            <a:ext cx="19706" cy="39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1E12A480-3B77-D8D8-1995-9D9910C8D883}"/>
              </a:ext>
            </a:extLst>
          </p:cNvPr>
          <p:cNvSpPr txBox="1"/>
          <p:nvPr/>
        </p:nvSpPr>
        <p:spPr>
          <a:xfrm>
            <a:off x="7232431" y="3192516"/>
            <a:ext cx="38099" cy="157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AD3374B2-7606-5C28-CE9C-7989949B459B}"/>
              </a:ext>
            </a:extLst>
          </p:cNvPr>
          <p:cNvSpPr txBox="1"/>
          <p:nvPr/>
        </p:nvSpPr>
        <p:spPr>
          <a:xfrm>
            <a:off x="7271844" y="1714499"/>
            <a:ext cx="1478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Tub Transfer Bench</a:t>
            </a:r>
            <a:endParaRPr lang="en-US"/>
          </a:p>
        </p:txBody>
      </p:sp>
      <p:sp>
        <p:nvSpPr>
          <p:cNvPr id="14" name="TextBox 13">
            <a:extLst>
              <a:ext uri="{FF2B5EF4-FFF2-40B4-BE49-F238E27FC236}">
                <a16:creationId xmlns:a16="http://schemas.microsoft.com/office/drawing/2014/main" id="{D816829F-2BD7-EE8F-8BDA-6EB01775B47B}"/>
              </a:ext>
            </a:extLst>
          </p:cNvPr>
          <p:cNvSpPr txBox="1"/>
          <p:nvPr/>
        </p:nvSpPr>
        <p:spPr>
          <a:xfrm>
            <a:off x="3238499" y="4578568"/>
            <a:ext cx="14977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Grab bars (portable or mounted)</a:t>
            </a:r>
            <a:endParaRPr lang="en-US"/>
          </a:p>
        </p:txBody>
      </p:sp>
    </p:spTree>
    <p:extLst>
      <p:ext uri="{BB962C8B-B14F-4D97-AF65-F5344CB8AC3E}">
        <p14:creationId xmlns:p14="http://schemas.microsoft.com/office/powerpoint/2010/main" val="16406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AE29E-663C-4970-B88E-EB46F1110D60}"/>
              </a:ext>
            </a:extLst>
          </p:cNvPr>
          <p:cNvSpPr>
            <a:spLocks noGrp="1"/>
          </p:cNvSpPr>
          <p:nvPr>
            <p:ph type="title"/>
          </p:nvPr>
        </p:nvSpPr>
        <p:spPr>
          <a:xfrm>
            <a:off x="414642" y="354843"/>
            <a:ext cx="10790169" cy="1162230"/>
          </a:xfrm>
        </p:spPr>
        <p:txBody>
          <a:bodyPr>
            <a:normAutofit fontScale="90000"/>
          </a:bodyPr>
          <a:lstStyle/>
          <a:p>
            <a:r>
              <a:rPr lang="en-US">
                <a:cs typeface="Calibri Light"/>
              </a:rPr>
              <a:t>  </a:t>
            </a:r>
            <a:br>
              <a:rPr lang="en-US">
                <a:cs typeface="Calibri Light"/>
              </a:rPr>
            </a:br>
            <a:br>
              <a:rPr lang="en-US" sz="3600" b="0">
                <a:cs typeface="Calibri Light"/>
              </a:rPr>
            </a:br>
            <a:r>
              <a:rPr lang="en-US" sz="4000">
                <a:cs typeface="Calibri Light"/>
              </a:rPr>
              <a:t>Home Technology </a:t>
            </a:r>
            <a:endParaRPr lang="en-US" sz="4000"/>
          </a:p>
        </p:txBody>
      </p:sp>
      <p:pic>
        <p:nvPicPr>
          <p:cNvPr id="11" name="Picture 11" descr="A picture containing indoor, sitting, counter, table&#10;&#10;Description generated with very high confidence">
            <a:extLst>
              <a:ext uri="{FF2B5EF4-FFF2-40B4-BE49-F238E27FC236}">
                <a16:creationId xmlns:a16="http://schemas.microsoft.com/office/drawing/2014/main" id="{9F4EA034-1B99-4DF1-A851-C9F1B4AA36A8}"/>
              </a:ext>
            </a:extLst>
          </p:cNvPr>
          <p:cNvPicPr>
            <a:picLocks noChangeAspect="1"/>
          </p:cNvPicPr>
          <p:nvPr/>
        </p:nvPicPr>
        <p:blipFill>
          <a:blip r:embed="rId2"/>
          <a:stretch>
            <a:fillRect/>
          </a:stretch>
        </p:blipFill>
        <p:spPr>
          <a:xfrm>
            <a:off x="1930291" y="2704241"/>
            <a:ext cx="2785637" cy="2580365"/>
          </a:xfrm>
          <a:prstGeom prst="rect">
            <a:avLst/>
          </a:prstGeom>
        </p:spPr>
      </p:pic>
      <p:sp>
        <p:nvSpPr>
          <p:cNvPr id="15" name="TextBox 14">
            <a:extLst>
              <a:ext uri="{FF2B5EF4-FFF2-40B4-BE49-F238E27FC236}">
                <a16:creationId xmlns:a16="http://schemas.microsoft.com/office/drawing/2014/main" id="{42D28E2F-72AF-4EC6-81C4-7E4E9C0B8B68}"/>
              </a:ext>
            </a:extLst>
          </p:cNvPr>
          <p:cNvSpPr txBox="1"/>
          <p:nvPr/>
        </p:nvSpPr>
        <p:spPr>
          <a:xfrm>
            <a:off x="1868875" y="5306779"/>
            <a:ext cx="290846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Let a remote vacuum help conserve your energy</a:t>
            </a:r>
            <a:r>
              <a:rPr lang="en-US">
                <a:cs typeface="Calibri"/>
              </a:rPr>
              <a:t>!</a:t>
            </a:r>
          </a:p>
        </p:txBody>
      </p:sp>
      <p:sp>
        <p:nvSpPr>
          <p:cNvPr id="4" name="TextBox 3"/>
          <p:cNvSpPr txBox="1"/>
          <p:nvPr/>
        </p:nvSpPr>
        <p:spPr>
          <a:xfrm>
            <a:off x="235887" y="2005546"/>
            <a:ext cx="4480041" cy="461665"/>
          </a:xfrm>
          <a:prstGeom prst="rect">
            <a:avLst/>
          </a:prstGeom>
          <a:noFill/>
        </p:spPr>
        <p:txBody>
          <a:bodyPr wrap="square" rtlCol="0">
            <a:spAutoFit/>
          </a:bodyPr>
          <a:lstStyle/>
          <a:p>
            <a:r>
              <a:rPr lang="en-US" sz="2400"/>
              <a:t>Make your life easier….                          </a:t>
            </a:r>
          </a:p>
        </p:txBody>
      </p:sp>
      <p:pic>
        <p:nvPicPr>
          <p:cNvPr id="10" name="Picture 9"/>
          <p:cNvPicPr>
            <a:picLocks noChangeAspect="1"/>
          </p:cNvPicPr>
          <p:nvPr/>
        </p:nvPicPr>
        <p:blipFill rotWithShape="1">
          <a:blip r:embed="rId3"/>
          <a:srcRect r="7917" b="28703"/>
          <a:stretch/>
        </p:blipFill>
        <p:spPr>
          <a:xfrm>
            <a:off x="5809726" y="2570765"/>
            <a:ext cx="2133271" cy="2547145"/>
          </a:xfrm>
          <a:prstGeom prst="rect">
            <a:avLst/>
          </a:prstGeom>
        </p:spPr>
      </p:pic>
      <p:sp>
        <p:nvSpPr>
          <p:cNvPr id="12" name="TextBox 11"/>
          <p:cNvSpPr txBox="1"/>
          <p:nvPr/>
        </p:nvSpPr>
        <p:spPr>
          <a:xfrm>
            <a:off x="8413204" y="5528193"/>
            <a:ext cx="3207224" cy="646331"/>
          </a:xfrm>
          <a:prstGeom prst="rect">
            <a:avLst/>
          </a:prstGeom>
          <a:noFill/>
        </p:spPr>
        <p:txBody>
          <a:bodyPr wrap="square" rtlCol="0">
            <a:spAutoFit/>
          </a:bodyPr>
          <a:lstStyle/>
          <a:p>
            <a:r>
              <a:rPr lang="en-US"/>
              <a:t>Phillips Hue System: </a:t>
            </a:r>
          </a:p>
          <a:p>
            <a:r>
              <a:rPr lang="en-US"/>
              <a:t>https://www2.meethue.com/</a:t>
            </a:r>
          </a:p>
        </p:txBody>
      </p:sp>
      <p:pic>
        <p:nvPicPr>
          <p:cNvPr id="14" name="Picture 13"/>
          <p:cNvPicPr>
            <a:picLocks noChangeAspect="1"/>
          </p:cNvPicPr>
          <p:nvPr/>
        </p:nvPicPr>
        <p:blipFill>
          <a:blip r:embed="rId4"/>
          <a:stretch>
            <a:fillRect/>
          </a:stretch>
        </p:blipFill>
        <p:spPr>
          <a:xfrm>
            <a:off x="8434317" y="3410203"/>
            <a:ext cx="3249450" cy="1914310"/>
          </a:xfrm>
          <a:prstGeom prst="rect">
            <a:avLst/>
          </a:prstGeom>
        </p:spPr>
      </p:pic>
      <p:sp>
        <p:nvSpPr>
          <p:cNvPr id="17" name="TextBox 16"/>
          <p:cNvSpPr txBox="1"/>
          <p:nvPr/>
        </p:nvSpPr>
        <p:spPr>
          <a:xfrm>
            <a:off x="5809726" y="5120832"/>
            <a:ext cx="2624591" cy="1292662"/>
          </a:xfrm>
          <a:prstGeom prst="rect">
            <a:avLst/>
          </a:prstGeom>
          <a:noFill/>
        </p:spPr>
        <p:txBody>
          <a:bodyPr wrap="square" rtlCol="0">
            <a:spAutoFit/>
          </a:bodyPr>
          <a:lstStyle/>
          <a:p>
            <a:r>
              <a:rPr lang="en-US" sz="2400"/>
              <a:t>Smart Lighting:</a:t>
            </a:r>
          </a:p>
          <a:p>
            <a:r>
              <a:rPr lang="en-US"/>
              <a:t>Controlled by phone, Alexa Echo Dot or </a:t>
            </a:r>
          </a:p>
          <a:p>
            <a:r>
              <a:rPr lang="en-US"/>
              <a:t>Google home system</a:t>
            </a:r>
          </a:p>
        </p:txBody>
      </p:sp>
      <p:sp>
        <p:nvSpPr>
          <p:cNvPr id="3" name="TextBox 2"/>
          <p:cNvSpPr txBox="1"/>
          <p:nvPr/>
        </p:nvSpPr>
        <p:spPr>
          <a:xfrm>
            <a:off x="8413204" y="2698596"/>
            <a:ext cx="2968789" cy="369332"/>
          </a:xfrm>
          <a:prstGeom prst="rect">
            <a:avLst/>
          </a:prstGeom>
          <a:noFill/>
        </p:spPr>
        <p:txBody>
          <a:bodyPr wrap="square" rtlCol="0">
            <a:spAutoFit/>
          </a:bodyPr>
          <a:lstStyle/>
          <a:p>
            <a:r>
              <a:rPr lang="en-US"/>
              <a:t>Motion Sensor Lighting </a:t>
            </a:r>
          </a:p>
        </p:txBody>
      </p:sp>
    </p:spTree>
    <p:extLst>
      <p:ext uri="{BB962C8B-B14F-4D97-AF65-F5344CB8AC3E}">
        <p14:creationId xmlns:p14="http://schemas.microsoft.com/office/powerpoint/2010/main" val="68491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12" grpId="0"/>
      <p:bldP spid="17"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869" y="696035"/>
            <a:ext cx="10363200" cy="755603"/>
          </a:xfrm>
        </p:spPr>
        <p:txBody>
          <a:bodyPr/>
          <a:lstStyle/>
          <a:p>
            <a:r>
              <a:rPr lang="en-US"/>
              <a:t>Establish a fall safety plan…</a:t>
            </a:r>
          </a:p>
        </p:txBody>
      </p:sp>
      <p:pic>
        <p:nvPicPr>
          <p:cNvPr id="4" name="Content Placeholder 3"/>
          <p:cNvPicPr>
            <a:picLocks noGrp="1" noChangeAspect="1"/>
          </p:cNvPicPr>
          <p:nvPr>
            <p:ph idx="1"/>
          </p:nvPr>
        </p:nvPicPr>
        <p:blipFill rotWithShape="1">
          <a:blip r:embed="rId2"/>
          <a:srcRect t="13543" r="-717"/>
          <a:stretch/>
        </p:blipFill>
        <p:spPr>
          <a:xfrm>
            <a:off x="141820" y="1721787"/>
            <a:ext cx="4255368" cy="4724167"/>
          </a:xfrm>
          <a:prstGeom prst="rect">
            <a:avLst/>
          </a:prstGeom>
        </p:spPr>
      </p:pic>
      <p:pic>
        <p:nvPicPr>
          <p:cNvPr id="6" name="Picture 5"/>
          <p:cNvPicPr>
            <a:picLocks noChangeAspect="1"/>
          </p:cNvPicPr>
          <p:nvPr/>
        </p:nvPicPr>
        <p:blipFill>
          <a:blip r:embed="rId3"/>
          <a:stretch>
            <a:fillRect/>
          </a:stretch>
        </p:blipFill>
        <p:spPr>
          <a:xfrm>
            <a:off x="6237027" y="2271685"/>
            <a:ext cx="5859439" cy="4412393"/>
          </a:xfrm>
          <a:prstGeom prst="rect">
            <a:avLst/>
          </a:prstGeom>
        </p:spPr>
      </p:pic>
      <p:sp>
        <p:nvSpPr>
          <p:cNvPr id="7" name="TextBox 6"/>
          <p:cNvSpPr txBox="1"/>
          <p:nvPr/>
        </p:nvSpPr>
        <p:spPr>
          <a:xfrm>
            <a:off x="6403074" y="1817076"/>
            <a:ext cx="5527343" cy="461665"/>
          </a:xfrm>
          <a:prstGeom prst="rect">
            <a:avLst/>
          </a:prstGeom>
          <a:noFill/>
        </p:spPr>
        <p:txBody>
          <a:bodyPr wrap="square" rtlCol="0">
            <a:spAutoFit/>
          </a:bodyPr>
          <a:lstStyle/>
          <a:p>
            <a:r>
              <a:rPr lang="en-US" sz="2400"/>
              <a:t>How to transfer from the floor: </a:t>
            </a:r>
          </a:p>
        </p:txBody>
      </p:sp>
      <p:pic>
        <p:nvPicPr>
          <p:cNvPr id="3" name="Picture 2"/>
          <p:cNvPicPr>
            <a:picLocks noChangeAspect="1"/>
          </p:cNvPicPr>
          <p:nvPr/>
        </p:nvPicPr>
        <p:blipFill>
          <a:blip r:embed="rId4"/>
          <a:stretch>
            <a:fillRect/>
          </a:stretch>
        </p:blipFill>
        <p:spPr>
          <a:xfrm>
            <a:off x="3835262" y="2047908"/>
            <a:ext cx="2451978" cy="2752692"/>
          </a:xfrm>
          <a:prstGeom prst="rect">
            <a:avLst/>
          </a:prstGeom>
        </p:spPr>
      </p:pic>
      <p:pic>
        <p:nvPicPr>
          <p:cNvPr id="8" name="Picture 7"/>
          <p:cNvPicPr>
            <a:picLocks noChangeAspect="1"/>
          </p:cNvPicPr>
          <p:nvPr/>
        </p:nvPicPr>
        <p:blipFill>
          <a:blip r:embed="rId5"/>
          <a:stretch>
            <a:fillRect/>
          </a:stretch>
        </p:blipFill>
        <p:spPr>
          <a:xfrm>
            <a:off x="3944856" y="4951337"/>
            <a:ext cx="2092873" cy="1172009"/>
          </a:xfrm>
          <a:prstGeom prst="rect">
            <a:avLst/>
          </a:prstGeom>
        </p:spPr>
      </p:pic>
      <p:sp>
        <p:nvSpPr>
          <p:cNvPr id="9" name="TextBox 8"/>
          <p:cNvSpPr txBox="1"/>
          <p:nvPr/>
        </p:nvSpPr>
        <p:spPr>
          <a:xfrm>
            <a:off x="3835262" y="1708340"/>
            <a:ext cx="2256256" cy="377662"/>
          </a:xfrm>
          <a:prstGeom prst="rect">
            <a:avLst/>
          </a:prstGeom>
          <a:noFill/>
        </p:spPr>
        <p:txBody>
          <a:bodyPr wrap="square" rtlCol="0">
            <a:spAutoFit/>
          </a:bodyPr>
          <a:lstStyle/>
          <a:p>
            <a:pPr algn="ctr"/>
            <a:r>
              <a:rPr lang="en-US"/>
              <a:t>Apple Watch</a:t>
            </a:r>
          </a:p>
        </p:txBody>
      </p:sp>
      <p:cxnSp>
        <p:nvCxnSpPr>
          <p:cNvPr id="13" name="Straight Arrow Connector 12"/>
          <p:cNvCxnSpPr/>
          <p:nvPr/>
        </p:nvCxnSpPr>
        <p:spPr bwMode="auto">
          <a:xfrm flipV="1">
            <a:off x="3523129" y="3778624"/>
            <a:ext cx="833718" cy="107576"/>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15" name="Straight Arrow Connector 14"/>
          <p:cNvCxnSpPr/>
          <p:nvPr/>
        </p:nvCxnSpPr>
        <p:spPr bwMode="auto">
          <a:xfrm flipV="1">
            <a:off x="3523129" y="3213848"/>
            <a:ext cx="726142" cy="104967"/>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48657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8794404C-F42E-A217-76F7-593DD35EE7A4}"/>
              </a:ext>
            </a:extLst>
          </p:cNvPr>
          <p:cNvPicPr>
            <a:picLocks noGrp="1" noRot="1" noChangeAspect="1" noMove="1" noResize="1" noEditPoints="1" noAdjustHandles="1" noChangeArrowheads="1" noChangeShapeType="1" noCrop="1"/>
          </p:cNvPicPr>
          <p:nvPr/>
        </p:nvPicPr>
        <p:blipFill rotWithShape="1">
          <a:blip r:embed="rId2"/>
          <a:srcRect l="28512" t="48197" r="1999"/>
          <a:stretch/>
        </p:blipFill>
        <p:spPr>
          <a:xfrm>
            <a:off x="-2187405" y="0"/>
            <a:ext cx="14379405" cy="6858000"/>
          </a:xfrm>
          <a:prstGeom prst="rect">
            <a:avLst/>
          </a:prstGeom>
        </p:spPr>
      </p:pic>
      <p:sp>
        <p:nvSpPr>
          <p:cNvPr id="4" name="Title 3">
            <a:extLst>
              <a:ext uri="{FF2B5EF4-FFF2-40B4-BE49-F238E27FC236}">
                <a16:creationId xmlns:a16="http://schemas.microsoft.com/office/drawing/2014/main" id="{50411042-71CF-4BB7-8BEE-71CEE2EEED40}"/>
              </a:ext>
            </a:extLst>
          </p:cNvPr>
          <p:cNvSpPr>
            <a:spLocks noGrp="1"/>
          </p:cNvSpPr>
          <p:nvPr>
            <p:ph type="ctrTitle"/>
          </p:nvPr>
        </p:nvSpPr>
        <p:spPr>
          <a:xfrm>
            <a:off x="2708190" y="2017586"/>
            <a:ext cx="6088843" cy="4926954"/>
          </a:xfrm>
        </p:spPr>
        <p:txBody>
          <a:bodyPr anchor="t">
            <a:normAutofit/>
          </a:bodyPr>
          <a:lstStyle/>
          <a:p>
            <a:pPr algn="l"/>
            <a:r>
              <a:rPr lang="en-US" sz="7200" dirty="0">
                <a:latin typeface="Roboto Black"/>
                <a:ea typeface="Roboto Black"/>
              </a:rPr>
              <a:t>Questions? </a:t>
            </a:r>
            <a:br>
              <a:rPr lang="en-US" sz="3200" dirty="0">
                <a:latin typeface="Roboto Black" pitchFamily="2" charset="0"/>
                <a:ea typeface="Roboto Black" pitchFamily="2" charset="0"/>
              </a:rPr>
            </a:br>
            <a:endParaRPr lang="en-US" sz="3200" dirty="0">
              <a:latin typeface="Roboto Black" pitchFamily="2" charset="0"/>
              <a:ea typeface="Roboto Black" pitchFamily="2" charset="0"/>
            </a:endParaRPr>
          </a:p>
        </p:txBody>
      </p:sp>
      <p:pic>
        <p:nvPicPr>
          <p:cNvPr id="7" name="Picture 6" descr="A picture containing logo&#10;&#10;Description automatically generated">
            <a:extLst>
              <a:ext uri="{FF2B5EF4-FFF2-40B4-BE49-F238E27FC236}">
                <a16:creationId xmlns:a16="http://schemas.microsoft.com/office/drawing/2014/main" id="{69243F41-9BCD-D65E-2921-7CF831A3810E}"/>
              </a:ext>
            </a:extLst>
          </p:cNvPr>
          <p:cNvPicPr>
            <a:picLocks noGrp="1" noRot="1" noChangeAspect="1" noMove="1" noResize="1" noEditPoints="1" noAdjustHandles="1" noChangeArrowheads="1" noChangeShapeType="1" noCrop="1"/>
          </p:cNvPicPr>
          <p:nvPr/>
        </p:nvPicPr>
        <p:blipFill>
          <a:blip r:embed="rId3"/>
          <a:stretch>
            <a:fillRect/>
          </a:stretch>
        </p:blipFill>
        <p:spPr>
          <a:xfrm>
            <a:off x="236133" y="5473209"/>
            <a:ext cx="1765162" cy="990182"/>
          </a:xfrm>
          <a:prstGeom prst="rect">
            <a:avLst/>
          </a:prstGeom>
        </p:spPr>
      </p:pic>
      <p:pic>
        <p:nvPicPr>
          <p:cNvPr id="10" name="Picture 9" descr="Text&#10;&#10;Description automatically generated">
            <a:extLst>
              <a:ext uri="{FF2B5EF4-FFF2-40B4-BE49-F238E27FC236}">
                <a16:creationId xmlns:a16="http://schemas.microsoft.com/office/drawing/2014/main" id="{D1501AAF-2313-3DD2-852B-79A035269C3F}"/>
              </a:ext>
            </a:extLst>
          </p:cNvPr>
          <p:cNvPicPr>
            <a:picLocks noGrp="1" noRot="1" noChangeAspect="1" noMove="1" noResize="1" noEditPoints="1" noAdjustHandles="1" noChangeArrowheads="1" noChangeShapeType="1" noCrop="1"/>
          </p:cNvPicPr>
          <p:nvPr/>
        </p:nvPicPr>
        <p:blipFill rotWithShape="1">
          <a:blip r:embed="rId4"/>
          <a:srcRect r="29176"/>
          <a:stretch/>
        </p:blipFill>
        <p:spPr>
          <a:xfrm>
            <a:off x="7821835" y="2931207"/>
            <a:ext cx="4134032" cy="3532184"/>
          </a:xfrm>
          <a:prstGeom prst="rect">
            <a:avLst/>
          </a:prstGeom>
        </p:spPr>
      </p:pic>
    </p:spTree>
    <p:extLst>
      <p:ext uri="{BB962C8B-B14F-4D97-AF65-F5344CB8AC3E}">
        <p14:creationId xmlns:p14="http://schemas.microsoft.com/office/powerpoint/2010/main" val="1068057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8794404C-F42E-A217-76F7-593DD35EE7A4}"/>
              </a:ext>
            </a:extLst>
          </p:cNvPr>
          <p:cNvPicPr>
            <a:picLocks noGrp="1" noRot="1" noChangeAspect="1" noMove="1" noResize="1" noEditPoints="1" noAdjustHandles="1" noChangeArrowheads="1" noChangeShapeType="1" noCrop="1"/>
          </p:cNvPicPr>
          <p:nvPr/>
        </p:nvPicPr>
        <p:blipFill rotWithShape="1">
          <a:blip r:embed="rId2"/>
          <a:srcRect l="28512" t="48197" r="1999"/>
          <a:stretch/>
        </p:blipFill>
        <p:spPr>
          <a:xfrm>
            <a:off x="-2187405" y="0"/>
            <a:ext cx="14379405" cy="6858000"/>
          </a:xfrm>
          <a:prstGeom prst="rect">
            <a:avLst/>
          </a:prstGeom>
        </p:spPr>
      </p:pic>
      <p:sp>
        <p:nvSpPr>
          <p:cNvPr id="4" name="Title 3">
            <a:extLst>
              <a:ext uri="{FF2B5EF4-FFF2-40B4-BE49-F238E27FC236}">
                <a16:creationId xmlns:a16="http://schemas.microsoft.com/office/drawing/2014/main" id="{50411042-71CF-4BB7-8BEE-71CEE2EEED40}"/>
              </a:ext>
            </a:extLst>
          </p:cNvPr>
          <p:cNvSpPr>
            <a:spLocks noGrp="1"/>
          </p:cNvSpPr>
          <p:nvPr>
            <p:ph type="ctrTitle"/>
          </p:nvPr>
        </p:nvSpPr>
        <p:spPr>
          <a:xfrm>
            <a:off x="2701481" y="1716859"/>
            <a:ext cx="6252163" cy="1623102"/>
          </a:xfrm>
        </p:spPr>
        <p:txBody>
          <a:bodyPr anchor="t">
            <a:normAutofit fontScale="90000"/>
          </a:bodyPr>
          <a:lstStyle/>
          <a:p>
            <a:pPr algn="l"/>
            <a:r>
              <a:rPr lang="en-US" sz="7200" dirty="0">
                <a:latin typeface="Roboto Black"/>
                <a:ea typeface="Roboto Black"/>
                <a:cs typeface="Roboto Black"/>
              </a:rPr>
              <a:t>Break Time...</a:t>
            </a:r>
            <a:br>
              <a:rPr lang="en-US" sz="7200" dirty="0">
                <a:latin typeface="Roboto Black"/>
                <a:ea typeface="Roboto Black"/>
                <a:cs typeface="Roboto Black"/>
              </a:rPr>
            </a:br>
            <a:br>
              <a:rPr lang="en-US" sz="7200" dirty="0">
                <a:latin typeface="Roboto Black"/>
                <a:ea typeface="Roboto Black"/>
              </a:rPr>
            </a:br>
            <a:r>
              <a:rPr lang="en-US" sz="7200" dirty="0">
                <a:latin typeface="Roboto Black"/>
                <a:ea typeface="Roboto Black"/>
              </a:rPr>
              <a:t>Let's Move!</a:t>
            </a:r>
            <a:br>
              <a:rPr lang="en-US" sz="7200" dirty="0">
                <a:latin typeface="Roboto Black" pitchFamily="2" charset="0"/>
                <a:ea typeface="Roboto Black" pitchFamily="2" charset="0"/>
              </a:rPr>
            </a:br>
            <a:br>
              <a:rPr lang="en-US" sz="7200" dirty="0">
                <a:latin typeface="Roboto Black" pitchFamily="2" charset="0"/>
                <a:ea typeface="Roboto Black" pitchFamily="2" charset="0"/>
              </a:rPr>
            </a:br>
            <a:endParaRPr lang="en-US" sz="7200">
              <a:solidFill>
                <a:srgbClr val="084B7C"/>
              </a:solidFill>
              <a:latin typeface="Roboto Black" pitchFamily="2" charset="0"/>
              <a:ea typeface="Roboto Black" pitchFamily="2" charset="0"/>
            </a:endParaRPr>
          </a:p>
        </p:txBody>
      </p:sp>
      <p:pic>
        <p:nvPicPr>
          <p:cNvPr id="7" name="Picture 6" descr="A picture containing logo&#10;&#10;Description automatically generated">
            <a:extLst>
              <a:ext uri="{FF2B5EF4-FFF2-40B4-BE49-F238E27FC236}">
                <a16:creationId xmlns:a16="http://schemas.microsoft.com/office/drawing/2014/main" id="{69243F41-9BCD-D65E-2921-7CF831A3810E}"/>
              </a:ext>
            </a:extLst>
          </p:cNvPr>
          <p:cNvPicPr>
            <a:picLocks noGrp="1" noRot="1" noChangeAspect="1" noMove="1" noResize="1" noEditPoints="1" noAdjustHandles="1" noChangeArrowheads="1" noChangeShapeType="1" noCrop="1"/>
          </p:cNvPicPr>
          <p:nvPr/>
        </p:nvPicPr>
        <p:blipFill>
          <a:blip r:embed="rId3"/>
          <a:stretch>
            <a:fillRect/>
          </a:stretch>
        </p:blipFill>
        <p:spPr>
          <a:xfrm>
            <a:off x="236133" y="5473209"/>
            <a:ext cx="1765162" cy="990182"/>
          </a:xfrm>
          <a:prstGeom prst="rect">
            <a:avLst/>
          </a:prstGeom>
        </p:spPr>
      </p:pic>
      <p:pic>
        <p:nvPicPr>
          <p:cNvPr id="10" name="Picture 9" descr="Text&#10;&#10;Description automatically generated">
            <a:extLst>
              <a:ext uri="{FF2B5EF4-FFF2-40B4-BE49-F238E27FC236}">
                <a16:creationId xmlns:a16="http://schemas.microsoft.com/office/drawing/2014/main" id="{D1501AAF-2313-3DD2-852B-79A035269C3F}"/>
              </a:ext>
            </a:extLst>
          </p:cNvPr>
          <p:cNvPicPr>
            <a:picLocks noGrp="1" noRot="1" noChangeAspect="1" noMove="1" noResize="1" noEditPoints="1" noAdjustHandles="1" noChangeArrowheads="1" noChangeShapeType="1" noCrop="1"/>
          </p:cNvPicPr>
          <p:nvPr/>
        </p:nvPicPr>
        <p:blipFill rotWithShape="1">
          <a:blip r:embed="rId4"/>
          <a:srcRect r="29176"/>
          <a:stretch/>
        </p:blipFill>
        <p:spPr>
          <a:xfrm>
            <a:off x="7821835" y="2931207"/>
            <a:ext cx="4134032" cy="3532184"/>
          </a:xfrm>
          <a:prstGeom prst="rect">
            <a:avLst/>
          </a:prstGeom>
        </p:spPr>
      </p:pic>
    </p:spTree>
    <p:extLst>
      <p:ext uri="{BB962C8B-B14F-4D97-AF65-F5344CB8AC3E}">
        <p14:creationId xmlns:p14="http://schemas.microsoft.com/office/powerpoint/2010/main" val="2145020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890F-E915-62FB-7A23-B21470F4462D}"/>
              </a:ext>
            </a:extLst>
          </p:cNvPr>
          <p:cNvSpPr>
            <a:spLocks noGrp="1"/>
          </p:cNvSpPr>
          <p:nvPr>
            <p:ph type="title"/>
          </p:nvPr>
        </p:nvSpPr>
        <p:spPr/>
        <p:txBody>
          <a:bodyPr/>
          <a:lstStyle/>
          <a:p>
            <a:r>
              <a:rPr lang="en-US">
                <a:ea typeface="Roboto Black"/>
                <a:cs typeface="Roboto Black"/>
              </a:rPr>
              <a:t>Hand to opposite knee tap</a:t>
            </a:r>
            <a:endParaRPr lang="en-US"/>
          </a:p>
        </p:txBody>
      </p:sp>
      <p:sp>
        <p:nvSpPr>
          <p:cNvPr id="3" name="Content Placeholder 2">
            <a:extLst>
              <a:ext uri="{FF2B5EF4-FFF2-40B4-BE49-F238E27FC236}">
                <a16:creationId xmlns:a16="http://schemas.microsoft.com/office/drawing/2014/main" id="{3D0ED1CE-2495-D4A5-41A1-873A6AB0A79B}"/>
              </a:ext>
            </a:extLst>
          </p:cNvPr>
          <p:cNvSpPr>
            <a:spLocks noGrp="1"/>
          </p:cNvSpPr>
          <p:nvPr>
            <p:ph idx="1"/>
          </p:nvPr>
        </p:nvSpPr>
        <p:spPr>
          <a:xfrm>
            <a:off x="5932311" y="1825625"/>
            <a:ext cx="5421489" cy="4351338"/>
          </a:xfrm>
        </p:spPr>
        <p:txBody>
          <a:bodyPr vert="horz" lIns="91440" tIns="45720" rIns="91440" bIns="45720" rtlCol="0" anchor="t">
            <a:normAutofit/>
          </a:bodyPr>
          <a:lstStyle/>
          <a:p>
            <a:r>
              <a:rPr lang="en-US" dirty="0">
                <a:ea typeface="Roboto"/>
                <a:cs typeface="Roboto"/>
              </a:rPr>
              <a:t>Sit at edge of chair</a:t>
            </a:r>
          </a:p>
          <a:p>
            <a:r>
              <a:rPr lang="en-US" dirty="0">
                <a:ea typeface="Roboto"/>
                <a:cs typeface="Roboto"/>
              </a:rPr>
              <a:t>Hold both hands up overhead.</a:t>
            </a:r>
          </a:p>
          <a:p>
            <a:r>
              <a:rPr lang="en-US" dirty="0">
                <a:ea typeface="Roboto"/>
                <a:cs typeface="Roboto"/>
              </a:rPr>
              <a:t>March in place.</a:t>
            </a:r>
          </a:p>
          <a:p>
            <a:pPr lvl="1"/>
            <a:r>
              <a:rPr lang="en-US" dirty="0">
                <a:ea typeface="+mn-lt"/>
                <a:cs typeface="+mn-lt"/>
              </a:rPr>
              <a:t>Then, tap your hand to your opposite knee.</a:t>
            </a:r>
          </a:p>
          <a:p>
            <a:r>
              <a:rPr lang="en-US" dirty="0">
                <a:ea typeface="+mn-lt"/>
                <a:cs typeface="+mn-lt"/>
              </a:rPr>
              <a:t>Progression: </a:t>
            </a:r>
          </a:p>
          <a:p>
            <a:pPr lvl="1"/>
            <a:r>
              <a:rPr lang="en-US" dirty="0">
                <a:ea typeface="+mn-lt"/>
                <a:cs typeface="+mn-lt"/>
              </a:rPr>
              <a:t>Look at your hand as you reach across your body to tap your opposite knee. </a:t>
            </a:r>
            <a:endParaRPr lang="en-US" dirty="0">
              <a:ea typeface="Roboto"/>
              <a:cs typeface="Roboto"/>
            </a:endParaRPr>
          </a:p>
          <a:p>
            <a:endParaRPr lang="en-US" dirty="0">
              <a:ea typeface="Roboto"/>
              <a:cs typeface="Roboto"/>
            </a:endParaRPr>
          </a:p>
        </p:txBody>
      </p:sp>
      <p:pic>
        <p:nvPicPr>
          <p:cNvPr id="1026" name="Picture 2">
            <a:extLst>
              <a:ext uri="{FF2B5EF4-FFF2-40B4-BE49-F238E27FC236}">
                <a16:creationId xmlns:a16="http://schemas.microsoft.com/office/drawing/2014/main" id="{FC9D6ABB-D73F-49F7-9E4D-360389476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120" y="1825625"/>
            <a:ext cx="4103073" cy="42933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15854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p:txBody>
          <a:bodyPr/>
          <a:lstStyle/>
          <a:p>
            <a:r>
              <a:rPr lang="en-US"/>
              <a:t>Learning Objectives</a:t>
            </a:r>
          </a:p>
        </p:txBody>
      </p:sp>
      <p:sp>
        <p:nvSpPr>
          <p:cNvPr id="22" name="Content Placeholder 21">
            <a:extLst>
              <a:ext uri="{FF2B5EF4-FFF2-40B4-BE49-F238E27FC236}">
                <a16:creationId xmlns:a16="http://schemas.microsoft.com/office/drawing/2014/main" id="{5CFF5342-7579-AB7B-9CBC-5F918CB07217}"/>
              </a:ext>
            </a:extLst>
          </p:cNvPr>
          <p:cNvSpPr>
            <a:spLocks noGrp="1"/>
          </p:cNvSpPr>
          <p:nvPr>
            <p:ph idx="1"/>
          </p:nvPr>
        </p:nvSpPr>
        <p:spPr>
          <a:xfrm>
            <a:off x="838200" y="1374679"/>
            <a:ext cx="10515600" cy="3997276"/>
          </a:xfrm>
        </p:spPr>
        <p:txBody>
          <a:bodyPr>
            <a:normAutofit/>
          </a:bodyPr>
          <a:lstStyle/>
          <a:p>
            <a:r>
              <a:rPr lang="en-US"/>
              <a:t>Discuss common </a:t>
            </a:r>
            <a:r>
              <a:rPr lang="en-US" b="1"/>
              <a:t>impairments</a:t>
            </a:r>
          </a:p>
          <a:p>
            <a:pPr lvl="0"/>
            <a:r>
              <a:rPr lang="en-US"/>
              <a:t>Discuss compensatory strategies:</a:t>
            </a:r>
          </a:p>
          <a:p>
            <a:pPr lvl="1"/>
            <a:r>
              <a:rPr lang="en-US" b="1"/>
              <a:t>Safe mobility strategies</a:t>
            </a:r>
          </a:p>
          <a:p>
            <a:pPr lvl="1"/>
            <a:r>
              <a:rPr lang="en-US" b="1"/>
              <a:t>Mobility devices</a:t>
            </a:r>
          </a:p>
          <a:p>
            <a:pPr lvl="2"/>
            <a:r>
              <a:rPr lang="en-US"/>
              <a:t>Orthoses</a:t>
            </a:r>
          </a:p>
          <a:p>
            <a:pPr lvl="2"/>
            <a:r>
              <a:rPr lang="en-US"/>
              <a:t>Walkers</a:t>
            </a:r>
          </a:p>
          <a:p>
            <a:pPr lvl="2"/>
            <a:r>
              <a:rPr lang="en-US"/>
              <a:t>Wheelchairs</a:t>
            </a:r>
          </a:p>
          <a:p>
            <a:pPr lvl="1"/>
            <a:r>
              <a:rPr lang="en-US" b="1"/>
              <a:t>Adaptive equipment </a:t>
            </a:r>
          </a:p>
          <a:p>
            <a:pPr lvl="1"/>
            <a:r>
              <a:rPr lang="en-US" b="1"/>
              <a:t>Safety considerations</a:t>
            </a:r>
          </a:p>
          <a:p>
            <a:pPr lvl="1"/>
            <a:endParaRPr lang="en-US"/>
          </a:p>
          <a:p>
            <a:endParaRPr lang="en-US"/>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Tree>
    <p:extLst>
      <p:ext uri="{BB962C8B-B14F-4D97-AF65-F5344CB8AC3E}">
        <p14:creationId xmlns:p14="http://schemas.microsoft.com/office/powerpoint/2010/main" val="277379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B760-3380-765E-7047-4F8B58C01476}"/>
              </a:ext>
            </a:extLst>
          </p:cNvPr>
          <p:cNvSpPr>
            <a:spLocks noGrp="1"/>
          </p:cNvSpPr>
          <p:nvPr>
            <p:ph type="title"/>
          </p:nvPr>
        </p:nvSpPr>
        <p:spPr/>
        <p:txBody>
          <a:bodyPr/>
          <a:lstStyle/>
          <a:p>
            <a:r>
              <a:rPr lang="en-US">
                <a:ea typeface="Roboto Black"/>
                <a:cs typeface="Roboto Black"/>
              </a:rPr>
              <a:t>Side to side reach</a:t>
            </a:r>
            <a:endParaRPr lang="en-US"/>
          </a:p>
        </p:txBody>
      </p:sp>
      <p:sp>
        <p:nvSpPr>
          <p:cNvPr id="3" name="Content Placeholder 2">
            <a:extLst>
              <a:ext uri="{FF2B5EF4-FFF2-40B4-BE49-F238E27FC236}">
                <a16:creationId xmlns:a16="http://schemas.microsoft.com/office/drawing/2014/main" id="{914F96FB-3998-99EE-E084-65AFE1F61A4A}"/>
              </a:ext>
            </a:extLst>
          </p:cNvPr>
          <p:cNvSpPr>
            <a:spLocks noGrp="1"/>
          </p:cNvSpPr>
          <p:nvPr>
            <p:ph idx="1"/>
          </p:nvPr>
        </p:nvSpPr>
        <p:spPr>
          <a:xfrm>
            <a:off x="5847644" y="1825625"/>
            <a:ext cx="5506156" cy="4351338"/>
          </a:xfrm>
        </p:spPr>
        <p:txBody>
          <a:bodyPr vert="horz" lIns="91440" tIns="45720" rIns="91440" bIns="45720" rtlCol="0" anchor="t">
            <a:normAutofit/>
          </a:bodyPr>
          <a:lstStyle/>
          <a:p>
            <a:r>
              <a:rPr lang="en-US" dirty="0">
                <a:ea typeface="+mn-lt"/>
                <a:cs typeface="+mn-lt"/>
              </a:rPr>
              <a:t>Sit at the edge of your chair with your arms out to the side.</a:t>
            </a:r>
          </a:p>
          <a:p>
            <a:r>
              <a:rPr lang="en-US" dirty="0">
                <a:ea typeface="+mn-lt"/>
                <a:cs typeface="+mn-lt"/>
              </a:rPr>
              <a:t>Look at one hand. </a:t>
            </a:r>
          </a:p>
          <a:p>
            <a:r>
              <a:rPr lang="en-US" dirty="0">
                <a:ea typeface="+mn-lt"/>
                <a:cs typeface="+mn-lt"/>
              </a:rPr>
              <a:t>Next, lean your body to the side while maintaining your gaze on your hand. </a:t>
            </a:r>
            <a:endParaRPr lang="en-US" dirty="0">
              <a:ea typeface="Roboto"/>
              <a:cs typeface="Roboto"/>
            </a:endParaRPr>
          </a:p>
          <a:p>
            <a:r>
              <a:rPr lang="en-US" dirty="0">
                <a:ea typeface="+mn-lt"/>
                <a:cs typeface="+mn-lt"/>
              </a:rPr>
              <a:t>Hold 5 seconds. </a:t>
            </a:r>
          </a:p>
          <a:p>
            <a:r>
              <a:rPr lang="en-US" dirty="0">
                <a:ea typeface="+mn-lt"/>
                <a:cs typeface="+mn-lt"/>
              </a:rPr>
              <a:t>Return to center. </a:t>
            </a:r>
          </a:p>
          <a:p>
            <a:r>
              <a:rPr lang="en-US" dirty="0">
                <a:ea typeface="+mn-lt"/>
                <a:cs typeface="+mn-lt"/>
              </a:rPr>
              <a:t>Switch.</a:t>
            </a:r>
            <a:endParaRPr lang="en-US" dirty="0">
              <a:ea typeface="Roboto"/>
              <a:cs typeface="Roboto"/>
            </a:endParaRPr>
          </a:p>
          <a:p>
            <a:endParaRPr lang="en-US" dirty="0">
              <a:ea typeface="Roboto"/>
              <a:cs typeface="Roboto"/>
            </a:endParaRPr>
          </a:p>
        </p:txBody>
      </p:sp>
      <p:pic>
        <p:nvPicPr>
          <p:cNvPr id="2050" name="Picture 2">
            <a:extLst>
              <a:ext uri="{FF2B5EF4-FFF2-40B4-BE49-F238E27FC236}">
                <a16:creationId xmlns:a16="http://schemas.microsoft.com/office/drawing/2014/main" id="{F78A286A-97F4-4F71-B01E-4F3064C8B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51" y="1961580"/>
            <a:ext cx="4828982" cy="36313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23418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B1E4-BDAB-1C9D-2A62-0156A3C819FC}"/>
              </a:ext>
            </a:extLst>
          </p:cNvPr>
          <p:cNvSpPr>
            <a:spLocks noGrp="1"/>
          </p:cNvSpPr>
          <p:nvPr>
            <p:ph type="title"/>
          </p:nvPr>
        </p:nvSpPr>
        <p:spPr/>
        <p:txBody>
          <a:bodyPr/>
          <a:lstStyle/>
          <a:p>
            <a:r>
              <a:rPr lang="en-US">
                <a:ea typeface="Roboto Black"/>
                <a:cs typeface="Roboto Black"/>
              </a:rPr>
              <a:t>Row the Boat</a:t>
            </a:r>
            <a:endParaRPr lang="en-US"/>
          </a:p>
        </p:txBody>
      </p:sp>
      <p:sp>
        <p:nvSpPr>
          <p:cNvPr id="3" name="Content Placeholder 2">
            <a:extLst>
              <a:ext uri="{FF2B5EF4-FFF2-40B4-BE49-F238E27FC236}">
                <a16:creationId xmlns:a16="http://schemas.microsoft.com/office/drawing/2014/main" id="{ED60AF64-B651-B7AA-9C1A-553E85251276}"/>
              </a:ext>
            </a:extLst>
          </p:cNvPr>
          <p:cNvSpPr>
            <a:spLocks noGrp="1"/>
          </p:cNvSpPr>
          <p:nvPr>
            <p:ph idx="1"/>
          </p:nvPr>
        </p:nvSpPr>
        <p:spPr>
          <a:xfrm>
            <a:off x="5635978" y="1825625"/>
            <a:ext cx="5717822" cy="4351338"/>
          </a:xfrm>
        </p:spPr>
        <p:txBody>
          <a:bodyPr vert="horz" lIns="91440" tIns="45720" rIns="91440" bIns="45720" rtlCol="0" anchor="t">
            <a:normAutofit/>
          </a:bodyPr>
          <a:lstStyle/>
          <a:p>
            <a:r>
              <a:rPr lang="en-US">
                <a:ea typeface="+mn-lt"/>
                <a:cs typeface="+mn-lt"/>
              </a:rPr>
              <a:t>Sit at the edge of your chair.</a:t>
            </a:r>
          </a:p>
          <a:p>
            <a:r>
              <a:rPr lang="en-US">
                <a:ea typeface="+mn-lt"/>
                <a:cs typeface="+mn-lt"/>
              </a:rPr>
              <a:t>Lean your body back with your hands in front. Avoid touching the back of the chair. </a:t>
            </a:r>
            <a:endParaRPr lang="en-US">
              <a:ea typeface="Roboto"/>
              <a:cs typeface="Roboto"/>
            </a:endParaRPr>
          </a:p>
          <a:p>
            <a:r>
              <a:rPr lang="en-US">
                <a:ea typeface="+mn-lt"/>
                <a:cs typeface="+mn-lt"/>
              </a:rPr>
              <a:t>Then lean your body forward, with your hands back, head up. </a:t>
            </a:r>
          </a:p>
          <a:p>
            <a:r>
              <a:rPr lang="en-US">
                <a:ea typeface="+mn-lt"/>
                <a:cs typeface="+mn-lt"/>
              </a:rPr>
              <a:t> Repeat. </a:t>
            </a:r>
            <a:endParaRPr lang="en-US">
              <a:ea typeface="Roboto"/>
              <a:cs typeface="Roboto"/>
            </a:endParaRPr>
          </a:p>
          <a:p>
            <a:endParaRPr lang="en-US">
              <a:ea typeface="Roboto"/>
              <a:cs typeface="Roboto"/>
            </a:endParaRPr>
          </a:p>
        </p:txBody>
      </p:sp>
      <p:pic>
        <p:nvPicPr>
          <p:cNvPr id="5" name="Picture 3" descr="A picture containing wall, indoor, floor, person&#10;&#10;Description automatically generated">
            <a:extLst>
              <a:ext uri="{FF2B5EF4-FFF2-40B4-BE49-F238E27FC236}">
                <a16:creationId xmlns:a16="http://schemas.microsoft.com/office/drawing/2014/main" id="{DD7A3CA6-27EE-EC7C-D5C4-0656BA475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797" y="1904539"/>
            <a:ext cx="4367202" cy="42794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05186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E82E-B4E0-C5DE-8C6D-B2B375570819}"/>
              </a:ext>
            </a:extLst>
          </p:cNvPr>
          <p:cNvSpPr>
            <a:spLocks noGrp="1"/>
          </p:cNvSpPr>
          <p:nvPr>
            <p:ph type="title"/>
          </p:nvPr>
        </p:nvSpPr>
        <p:spPr/>
        <p:txBody>
          <a:bodyPr/>
          <a:lstStyle/>
          <a:p>
            <a:r>
              <a:rPr lang="en-US">
                <a:ea typeface="Roboto Black"/>
                <a:cs typeface="Roboto Black"/>
              </a:rPr>
              <a:t>V-Sit</a:t>
            </a:r>
            <a:endParaRPr lang="en-US"/>
          </a:p>
        </p:txBody>
      </p:sp>
      <p:sp>
        <p:nvSpPr>
          <p:cNvPr id="3" name="Content Placeholder 2">
            <a:extLst>
              <a:ext uri="{FF2B5EF4-FFF2-40B4-BE49-F238E27FC236}">
                <a16:creationId xmlns:a16="http://schemas.microsoft.com/office/drawing/2014/main" id="{2B896C41-AF71-2001-E536-4EC0B45EEDA1}"/>
              </a:ext>
            </a:extLst>
          </p:cNvPr>
          <p:cNvSpPr>
            <a:spLocks noGrp="1"/>
          </p:cNvSpPr>
          <p:nvPr>
            <p:ph idx="1"/>
          </p:nvPr>
        </p:nvSpPr>
        <p:spPr>
          <a:xfrm>
            <a:off x="5057423" y="2136069"/>
            <a:ext cx="6239933" cy="3321227"/>
          </a:xfrm>
        </p:spPr>
        <p:txBody>
          <a:bodyPr vert="horz" lIns="91440" tIns="45720" rIns="91440" bIns="45720" rtlCol="0" anchor="t">
            <a:normAutofit/>
          </a:bodyPr>
          <a:lstStyle/>
          <a:p>
            <a:r>
              <a:rPr lang="en-US">
                <a:ea typeface="+mn-lt"/>
                <a:cs typeface="+mn-lt"/>
              </a:rPr>
              <a:t>Sit at the edge of your chair.</a:t>
            </a:r>
          </a:p>
          <a:p>
            <a:r>
              <a:rPr lang="en-US">
                <a:ea typeface="+mn-lt"/>
                <a:cs typeface="+mn-lt"/>
              </a:rPr>
              <a:t>Cross your arms.</a:t>
            </a:r>
          </a:p>
          <a:p>
            <a:r>
              <a:rPr lang="en-US">
                <a:ea typeface="+mn-lt"/>
                <a:cs typeface="+mn-lt"/>
              </a:rPr>
              <a:t>Lean back without touching the back rest and hover your feet off the ground. </a:t>
            </a:r>
          </a:p>
          <a:p>
            <a:r>
              <a:rPr lang="en-US">
                <a:ea typeface="+mn-lt"/>
                <a:cs typeface="+mn-lt"/>
              </a:rPr>
              <a:t>Try to remain balanced and hold 10 seconds.</a:t>
            </a:r>
            <a:endParaRPr lang="en-US">
              <a:ea typeface="Roboto"/>
              <a:cs typeface="Roboto"/>
            </a:endParaRPr>
          </a:p>
        </p:txBody>
      </p:sp>
      <p:pic>
        <p:nvPicPr>
          <p:cNvPr id="5" name="Picture 4" descr="1970-01-19-081723235">
            <a:extLst>
              <a:ext uri="{FF2B5EF4-FFF2-40B4-BE49-F238E27FC236}">
                <a16:creationId xmlns:a16="http://schemas.microsoft.com/office/drawing/2014/main" id="{C4C7C5A2-A16C-A75D-2E8B-EEE6E89E2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292" y="1986316"/>
            <a:ext cx="2629467" cy="45225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13210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8794404C-F42E-A217-76F7-593DD35EE7A4}"/>
              </a:ext>
            </a:extLst>
          </p:cNvPr>
          <p:cNvPicPr>
            <a:picLocks noGrp="1" noRot="1" noChangeAspect="1" noMove="1" noResize="1" noEditPoints="1" noAdjustHandles="1" noChangeArrowheads="1" noChangeShapeType="1" noCrop="1"/>
          </p:cNvPicPr>
          <p:nvPr/>
        </p:nvPicPr>
        <p:blipFill rotWithShape="1">
          <a:blip r:embed="rId2"/>
          <a:srcRect l="28512" t="48197" r="1999"/>
          <a:stretch/>
        </p:blipFill>
        <p:spPr>
          <a:xfrm>
            <a:off x="-2187405" y="0"/>
            <a:ext cx="14379405" cy="6858000"/>
          </a:xfrm>
          <a:prstGeom prst="rect">
            <a:avLst/>
          </a:prstGeom>
        </p:spPr>
      </p:pic>
      <p:sp>
        <p:nvSpPr>
          <p:cNvPr id="4" name="Title 3">
            <a:extLst>
              <a:ext uri="{FF2B5EF4-FFF2-40B4-BE49-F238E27FC236}">
                <a16:creationId xmlns:a16="http://schemas.microsoft.com/office/drawing/2014/main" id="{50411042-71CF-4BB7-8BEE-71CEE2EEED40}"/>
              </a:ext>
            </a:extLst>
          </p:cNvPr>
          <p:cNvSpPr>
            <a:spLocks noGrp="1"/>
          </p:cNvSpPr>
          <p:nvPr>
            <p:ph type="ctrTitle"/>
          </p:nvPr>
        </p:nvSpPr>
        <p:spPr>
          <a:xfrm>
            <a:off x="1919355" y="227326"/>
            <a:ext cx="8947385" cy="6126166"/>
          </a:xfrm>
        </p:spPr>
        <p:txBody>
          <a:bodyPr anchor="t">
            <a:normAutofit fontScale="90000"/>
          </a:bodyPr>
          <a:lstStyle/>
          <a:p>
            <a:pPr algn="l"/>
            <a:r>
              <a:rPr lang="en-US" dirty="0">
                <a:solidFill>
                  <a:srgbClr val="084B7C"/>
                </a:solidFill>
                <a:latin typeface="Roboto Black"/>
                <a:ea typeface="Roboto Black"/>
                <a:cs typeface="Roboto Black"/>
              </a:rPr>
              <a:t>Rehabilitation Strategies</a:t>
            </a:r>
            <a:br>
              <a:rPr lang="en-US" dirty="0">
                <a:latin typeface="Roboto Black" pitchFamily="2" charset="0"/>
                <a:ea typeface="Roboto Black" pitchFamily="2" charset="0"/>
              </a:rPr>
            </a:br>
            <a:br>
              <a:rPr lang="en-US" dirty="0">
                <a:latin typeface="Roboto Black" pitchFamily="2" charset="0"/>
                <a:ea typeface="Roboto Black" pitchFamily="2" charset="0"/>
              </a:rPr>
            </a:br>
            <a:r>
              <a:rPr lang="en-US" sz="3200" dirty="0">
                <a:solidFill>
                  <a:srgbClr val="084B7C"/>
                </a:solidFill>
                <a:latin typeface="Roboto Black"/>
                <a:ea typeface="Roboto Black"/>
                <a:cs typeface="Roboto Black"/>
              </a:rPr>
              <a:t>Jennifer Keller, PT, MS</a:t>
            </a:r>
            <a:br>
              <a:rPr lang="en-US" sz="3200" dirty="0">
                <a:latin typeface="Roboto Black" pitchFamily="2" charset="0"/>
                <a:ea typeface="Roboto Black" pitchFamily="2" charset="0"/>
                <a:cs typeface="Roboto Black"/>
              </a:rPr>
            </a:br>
            <a:r>
              <a:rPr lang="en-US" sz="2700" dirty="0">
                <a:solidFill>
                  <a:srgbClr val="084B7C"/>
                </a:solidFill>
                <a:ea typeface="+mj-lt"/>
                <a:cs typeface="+mj-lt"/>
              </a:rPr>
              <a:t>Kennedy Krieger Institute</a:t>
            </a:r>
            <a:br>
              <a:rPr lang="en-US" sz="2700" dirty="0">
                <a:latin typeface="Roboto Black"/>
                <a:ea typeface="Roboto Black"/>
                <a:cs typeface="Roboto Black"/>
              </a:rPr>
            </a:br>
            <a:r>
              <a:rPr lang="en-US" sz="2700" dirty="0">
                <a:solidFill>
                  <a:srgbClr val="084B7C"/>
                </a:solidFill>
                <a:latin typeface="Roboto Black"/>
                <a:ea typeface="Roboto Black"/>
                <a:cs typeface="Roboto Black"/>
              </a:rPr>
              <a:t>Johns Hopkins - Department of </a:t>
            </a:r>
            <a:br>
              <a:rPr lang="en-US" sz="2700" dirty="0">
                <a:solidFill>
                  <a:srgbClr val="084B7C"/>
                </a:solidFill>
                <a:latin typeface="Roboto Black"/>
                <a:ea typeface="Roboto Black"/>
                <a:cs typeface="Roboto Black"/>
              </a:rPr>
            </a:br>
            <a:r>
              <a:rPr lang="en-US" sz="2700" dirty="0">
                <a:solidFill>
                  <a:srgbClr val="084B7C"/>
                </a:solidFill>
                <a:latin typeface="Roboto Black"/>
                <a:ea typeface="Roboto Black"/>
                <a:cs typeface="Roboto Black"/>
              </a:rPr>
              <a:t>Physical Medicine and Rehabilitation</a:t>
            </a:r>
            <a:br>
              <a:rPr lang="en-US" sz="3200" dirty="0">
                <a:latin typeface="Roboto Black"/>
                <a:ea typeface="Roboto Black"/>
              </a:rPr>
            </a:br>
            <a:br>
              <a:rPr lang="en-US" sz="3200" dirty="0">
                <a:latin typeface="Roboto Black" pitchFamily="2" charset="0"/>
                <a:ea typeface="Roboto Black" pitchFamily="2" charset="0"/>
              </a:rPr>
            </a:br>
            <a:br>
              <a:rPr lang="en-US" sz="3200" dirty="0">
                <a:latin typeface="Roboto Black" pitchFamily="2" charset="0"/>
                <a:ea typeface="Roboto Black" pitchFamily="2" charset="0"/>
              </a:rPr>
            </a:br>
            <a:br>
              <a:rPr lang="en-US" sz="3200" dirty="0">
                <a:latin typeface="Roboto Black" pitchFamily="2" charset="0"/>
                <a:ea typeface="Roboto Black" pitchFamily="2" charset="0"/>
              </a:rPr>
            </a:br>
            <a:r>
              <a:rPr lang="en-US" sz="3200" dirty="0">
                <a:solidFill>
                  <a:srgbClr val="084B7C"/>
                </a:solidFill>
                <a:latin typeface="Roboto Black"/>
                <a:ea typeface="Roboto Black"/>
                <a:cs typeface="Roboto Black"/>
              </a:rPr>
              <a:t>Jennifer Millar, MSPT</a:t>
            </a:r>
            <a:br>
              <a:rPr lang="en-US" sz="3200" dirty="0">
                <a:latin typeface="Roboto Black" pitchFamily="2" charset="0"/>
                <a:ea typeface="Roboto Black" pitchFamily="2" charset="0"/>
                <a:cs typeface="Roboto Black"/>
              </a:rPr>
            </a:br>
            <a:r>
              <a:rPr lang="en-US" sz="2700" dirty="0">
                <a:solidFill>
                  <a:srgbClr val="084B7C"/>
                </a:solidFill>
                <a:ea typeface="+mj-lt"/>
                <a:cs typeface="+mj-lt"/>
              </a:rPr>
              <a:t>Johns Hopkins Ataxia Center</a:t>
            </a:r>
            <a:br>
              <a:rPr lang="en-US" sz="2700" dirty="0">
                <a:ea typeface="+mj-lt"/>
                <a:cs typeface="+mj-lt"/>
              </a:rPr>
            </a:br>
            <a:r>
              <a:rPr lang="en-US" sz="2700" dirty="0">
                <a:solidFill>
                  <a:srgbClr val="084B7C"/>
                </a:solidFill>
                <a:ea typeface="+mj-lt"/>
                <a:cs typeface="+mj-lt"/>
              </a:rPr>
              <a:t>Johns Hopkins - Department of </a:t>
            </a:r>
            <a:br>
              <a:rPr lang="en-US" sz="2700" dirty="0">
                <a:solidFill>
                  <a:srgbClr val="084B7C"/>
                </a:solidFill>
                <a:ea typeface="+mj-lt"/>
                <a:cs typeface="+mj-lt"/>
              </a:rPr>
            </a:br>
            <a:r>
              <a:rPr lang="en-US" sz="2700" dirty="0">
                <a:solidFill>
                  <a:srgbClr val="084B7C"/>
                </a:solidFill>
                <a:ea typeface="+mj-lt"/>
                <a:cs typeface="+mj-lt"/>
              </a:rPr>
              <a:t>Physical Medicine and Rehabilitation</a:t>
            </a:r>
            <a:br>
              <a:rPr lang="en-US" sz="3200" dirty="0">
                <a:solidFill>
                  <a:srgbClr val="084B7C"/>
                </a:solidFill>
                <a:ea typeface="+mj-lt"/>
                <a:cs typeface="+mj-lt"/>
              </a:rPr>
            </a:br>
            <a:br>
              <a:rPr lang="en-US" sz="3200" dirty="0">
                <a:latin typeface="Roboto Black"/>
                <a:ea typeface="Roboto Black"/>
              </a:rPr>
            </a:br>
            <a:br>
              <a:rPr lang="en-US" sz="3200" dirty="0">
                <a:latin typeface="Roboto Black" pitchFamily="2" charset="0"/>
                <a:ea typeface="Roboto Black" pitchFamily="2" charset="0"/>
              </a:rPr>
            </a:br>
            <a:br>
              <a:rPr lang="en-US" sz="3200" dirty="0">
                <a:latin typeface="Roboto Black" pitchFamily="2" charset="0"/>
                <a:ea typeface="Roboto Black" pitchFamily="2" charset="0"/>
              </a:rPr>
            </a:br>
            <a:endParaRPr lang="en-US" sz="3200" dirty="0">
              <a:solidFill>
                <a:srgbClr val="084B7C"/>
              </a:solidFill>
              <a:latin typeface="Roboto Black" pitchFamily="2" charset="0"/>
              <a:ea typeface="Roboto Black" pitchFamily="2" charset="0"/>
            </a:endParaRPr>
          </a:p>
        </p:txBody>
      </p:sp>
      <p:pic>
        <p:nvPicPr>
          <p:cNvPr id="7" name="Picture 6" descr="A picture containing logo&#10;&#10;Description automatically generated">
            <a:extLst>
              <a:ext uri="{FF2B5EF4-FFF2-40B4-BE49-F238E27FC236}">
                <a16:creationId xmlns:a16="http://schemas.microsoft.com/office/drawing/2014/main" id="{69243F41-9BCD-D65E-2921-7CF831A3810E}"/>
              </a:ext>
            </a:extLst>
          </p:cNvPr>
          <p:cNvPicPr>
            <a:picLocks noGrp="1" noRot="1" noChangeAspect="1" noMove="1" noResize="1" noEditPoints="1" noAdjustHandles="1" noChangeArrowheads="1" noChangeShapeType="1" noCrop="1"/>
          </p:cNvPicPr>
          <p:nvPr/>
        </p:nvPicPr>
        <p:blipFill>
          <a:blip r:embed="rId3"/>
          <a:stretch>
            <a:fillRect/>
          </a:stretch>
        </p:blipFill>
        <p:spPr>
          <a:xfrm>
            <a:off x="236133" y="5473209"/>
            <a:ext cx="1765162" cy="990182"/>
          </a:xfrm>
          <a:prstGeom prst="rect">
            <a:avLst/>
          </a:prstGeom>
        </p:spPr>
      </p:pic>
      <p:pic>
        <p:nvPicPr>
          <p:cNvPr id="10" name="Picture 9" descr="Text&#10;&#10;Description automatically generated">
            <a:extLst>
              <a:ext uri="{FF2B5EF4-FFF2-40B4-BE49-F238E27FC236}">
                <a16:creationId xmlns:a16="http://schemas.microsoft.com/office/drawing/2014/main" id="{D1501AAF-2313-3DD2-852B-79A035269C3F}"/>
              </a:ext>
            </a:extLst>
          </p:cNvPr>
          <p:cNvPicPr>
            <a:picLocks noGrp="1" noRot="1" noChangeAspect="1" noMove="1" noResize="1" noEditPoints="1" noAdjustHandles="1" noChangeArrowheads="1" noChangeShapeType="1" noCrop="1"/>
          </p:cNvPicPr>
          <p:nvPr/>
        </p:nvPicPr>
        <p:blipFill rotWithShape="1">
          <a:blip r:embed="rId4"/>
          <a:srcRect r="29176"/>
          <a:stretch/>
        </p:blipFill>
        <p:spPr>
          <a:xfrm>
            <a:off x="7821835" y="2931207"/>
            <a:ext cx="4134032" cy="3532184"/>
          </a:xfrm>
          <a:prstGeom prst="rect">
            <a:avLst/>
          </a:prstGeom>
        </p:spPr>
      </p:pic>
    </p:spTree>
    <p:extLst>
      <p:ext uri="{BB962C8B-B14F-4D97-AF65-F5344CB8AC3E}">
        <p14:creationId xmlns:p14="http://schemas.microsoft.com/office/powerpoint/2010/main" val="387507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p:txBody>
          <a:bodyPr/>
          <a:lstStyle/>
          <a:p>
            <a:r>
              <a:rPr lang="en-US"/>
              <a:t>Learning objectives</a:t>
            </a:r>
          </a:p>
        </p:txBody>
      </p:sp>
      <p:sp>
        <p:nvSpPr>
          <p:cNvPr id="22" name="Content Placeholder 21">
            <a:extLst>
              <a:ext uri="{FF2B5EF4-FFF2-40B4-BE49-F238E27FC236}">
                <a16:creationId xmlns:a16="http://schemas.microsoft.com/office/drawing/2014/main" id="{5CFF5342-7579-AB7B-9CBC-5F918CB07217}"/>
              </a:ext>
            </a:extLst>
          </p:cNvPr>
          <p:cNvSpPr>
            <a:spLocks noGrp="1"/>
          </p:cNvSpPr>
          <p:nvPr>
            <p:ph idx="1"/>
          </p:nvPr>
        </p:nvSpPr>
        <p:spPr>
          <a:xfrm>
            <a:off x="838200" y="1713198"/>
            <a:ext cx="10515600" cy="3357969"/>
          </a:xfrm>
        </p:spPr>
        <p:txBody>
          <a:bodyPr vert="horz" lIns="91440" tIns="45720" rIns="91440" bIns="45720" rtlCol="0" anchor="t">
            <a:normAutofit fontScale="92500"/>
          </a:bodyPr>
          <a:lstStyle/>
          <a:p>
            <a:r>
              <a:rPr lang="en-US"/>
              <a:t>Discuss theories of the </a:t>
            </a:r>
            <a:r>
              <a:rPr lang="en-US" b="1"/>
              <a:t>role of the cerebellum </a:t>
            </a:r>
            <a:r>
              <a:rPr lang="en-US"/>
              <a:t>and</a:t>
            </a:r>
            <a:r>
              <a:rPr lang="en-US" b="1"/>
              <a:t> motor control </a:t>
            </a:r>
          </a:p>
          <a:p>
            <a:r>
              <a:rPr lang="en-US"/>
              <a:t>Discuss current ataxia rehab </a:t>
            </a:r>
            <a:r>
              <a:rPr lang="en-US" b="1"/>
              <a:t>evidence in the literature</a:t>
            </a:r>
          </a:p>
          <a:p>
            <a:r>
              <a:rPr lang="en-US"/>
              <a:t>Discuss </a:t>
            </a:r>
            <a:r>
              <a:rPr lang="en-US" b="1"/>
              <a:t>motor learning theories </a:t>
            </a:r>
            <a:r>
              <a:rPr lang="en-US"/>
              <a:t>in ataxia</a:t>
            </a:r>
          </a:p>
          <a:p>
            <a:r>
              <a:rPr lang="en-US"/>
              <a:t>Provide examples of </a:t>
            </a:r>
            <a:r>
              <a:rPr lang="en-US" b="1"/>
              <a:t>exercises</a:t>
            </a:r>
          </a:p>
          <a:p>
            <a:r>
              <a:rPr lang="en-US"/>
              <a:t>Discuss</a:t>
            </a:r>
            <a:r>
              <a:rPr lang="en-US" b="1"/>
              <a:t> alternative exercises </a:t>
            </a:r>
            <a:r>
              <a:rPr lang="en-US"/>
              <a:t>including </a:t>
            </a:r>
            <a:r>
              <a:rPr lang="en-US" b="1"/>
              <a:t>Tai Chi</a:t>
            </a:r>
          </a:p>
          <a:p>
            <a:r>
              <a:rPr lang="en-US"/>
              <a:t>Discuss </a:t>
            </a:r>
            <a:r>
              <a:rPr lang="en-US" b="1"/>
              <a:t>goal setting</a:t>
            </a:r>
          </a:p>
          <a:p>
            <a:r>
              <a:rPr lang="en-US"/>
              <a:t>Discuss the </a:t>
            </a:r>
            <a:r>
              <a:rPr lang="en-US" b="1"/>
              <a:t>role of physical therapy and rehabilitation</a:t>
            </a:r>
            <a:endParaRPr lang="en-US" b="1">
              <a:ea typeface="Roboto"/>
              <a:cs typeface="Roboto"/>
            </a:endParaRPr>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Tree>
    <p:extLst>
      <p:ext uri="{BB962C8B-B14F-4D97-AF65-F5344CB8AC3E}">
        <p14:creationId xmlns:p14="http://schemas.microsoft.com/office/powerpoint/2010/main" val="171890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2F2-6230-42C2-8B7F-0A77DFDD486C}"/>
              </a:ext>
            </a:extLst>
          </p:cNvPr>
          <p:cNvSpPr>
            <a:spLocks noGrp="1"/>
          </p:cNvSpPr>
          <p:nvPr>
            <p:ph type="title"/>
          </p:nvPr>
        </p:nvSpPr>
        <p:spPr>
          <a:xfrm>
            <a:off x="230187" y="207250"/>
            <a:ext cx="10363200" cy="1143000"/>
          </a:xfrm>
        </p:spPr>
        <p:txBody>
          <a:bodyPr/>
          <a:lstStyle/>
          <a:p>
            <a:r>
              <a:rPr lang="en-US" b="0">
                <a:ea typeface="+mj-lt"/>
                <a:cs typeface="+mj-lt"/>
              </a:rPr>
              <a:t>Motor control theories</a:t>
            </a:r>
            <a:endParaRPr lang="en-US"/>
          </a:p>
        </p:txBody>
      </p:sp>
      <p:sp>
        <p:nvSpPr>
          <p:cNvPr id="3" name="TextBox 2">
            <a:extLst>
              <a:ext uri="{FF2B5EF4-FFF2-40B4-BE49-F238E27FC236}">
                <a16:creationId xmlns:a16="http://schemas.microsoft.com/office/drawing/2014/main" id="{44E2EFE8-1D68-4356-AD1C-6A431A63752E}"/>
              </a:ext>
            </a:extLst>
          </p:cNvPr>
          <p:cNvSpPr txBox="1"/>
          <p:nvPr/>
        </p:nvSpPr>
        <p:spPr>
          <a:xfrm>
            <a:off x="230187" y="1064168"/>
            <a:ext cx="11100392" cy="5386090"/>
          </a:xfrm>
          <a:prstGeom prst="rect">
            <a:avLst/>
          </a:prstGeom>
          <a:noFill/>
        </p:spPr>
        <p:txBody>
          <a:bodyPr wrap="square" lIns="91440" tIns="45720" rIns="91440" bIns="45720" rtlCol="0" anchor="t">
            <a:spAutoFit/>
          </a:bodyPr>
          <a:lstStyle/>
          <a:p>
            <a:r>
              <a:rPr lang="en-US" sz="2400"/>
              <a:t>Motor behaviors can occur along a continuum of control, ranging from</a:t>
            </a:r>
            <a:r>
              <a:rPr lang="en-US" sz="2400" b="1">
                <a:solidFill>
                  <a:schemeClr val="accent6"/>
                </a:solidFill>
              </a:rPr>
              <a:t> </a:t>
            </a:r>
            <a:r>
              <a:rPr lang="en-US" sz="2400" b="1">
                <a:solidFill>
                  <a:srgbClr val="00B050"/>
                </a:solidFill>
              </a:rPr>
              <a:t>feedback</a:t>
            </a:r>
            <a:r>
              <a:rPr lang="en-US" sz="2400" b="1">
                <a:solidFill>
                  <a:schemeClr val="accent6"/>
                </a:solidFill>
              </a:rPr>
              <a:t> </a:t>
            </a:r>
            <a:r>
              <a:rPr lang="en-US" sz="2400"/>
              <a:t>to</a:t>
            </a:r>
            <a:r>
              <a:rPr lang="en-US" sz="2400" b="1">
                <a:solidFill>
                  <a:schemeClr val="accent6"/>
                </a:solidFill>
              </a:rPr>
              <a:t> </a:t>
            </a:r>
            <a:r>
              <a:rPr lang="en-US" sz="2400" b="1">
                <a:solidFill>
                  <a:srgbClr val="00B050"/>
                </a:solidFill>
              </a:rPr>
              <a:t>feedforward</a:t>
            </a:r>
            <a:r>
              <a:rPr lang="en-US" sz="2400" b="1">
                <a:solidFill>
                  <a:schemeClr val="accent6"/>
                </a:solidFill>
              </a:rPr>
              <a:t>. </a:t>
            </a:r>
          </a:p>
          <a:p>
            <a:endParaRPr lang="en-US" sz="2400">
              <a:solidFill>
                <a:schemeClr val="accent6"/>
              </a:solidFill>
            </a:endParaRPr>
          </a:p>
          <a:p>
            <a:r>
              <a:rPr lang="en-US" sz="2400" b="1">
                <a:solidFill>
                  <a:srgbClr val="00B050"/>
                </a:solidFill>
              </a:rPr>
              <a:t>Feedback control</a:t>
            </a:r>
            <a:r>
              <a:rPr lang="en-US" sz="2400">
                <a:solidFill>
                  <a:schemeClr val="accent6"/>
                </a:solidFill>
              </a:rPr>
              <a:t>, i</a:t>
            </a:r>
            <a:r>
              <a:rPr lang="en-US" sz="2400"/>
              <a:t>nvolves modification of the ongoing movement using information from your vision, vestibular, sensory systems. </a:t>
            </a:r>
          </a:p>
          <a:p>
            <a:r>
              <a:rPr lang="en-US" sz="2400"/>
              <a:t>Allows for accuracy and error correction (a slow process). </a:t>
            </a:r>
            <a:endParaRPr lang="en-US" sz="2400">
              <a:ea typeface="Roboto"/>
              <a:cs typeface="Roboto"/>
            </a:endParaRPr>
          </a:p>
          <a:p>
            <a:pPr marL="342900" indent="-342900">
              <a:buFont typeface="Arial" panose="020B0604020202020204" pitchFamily="34" charset="0"/>
              <a:buChar char="•"/>
            </a:pPr>
            <a:endParaRPr lang="en-US" sz="2400">
              <a:solidFill>
                <a:schemeClr val="accent6"/>
              </a:solidFill>
            </a:endParaRPr>
          </a:p>
          <a:p>
            <a:r>
              <a:rPr lang="en-US" sz="2400" b="1">
                <a:solidFill>
                  <a:srgbClr val="00B050"/>
                </a:solidFill>
              </a:rPr>
              <a:t>Feedforward </a:t>
            </a:r>
            <a:r>
              <a:rPr lang="en-US" sz="2400"/>
              <a:t>movements are made </a:t>
            </a:r>
            <a:r>
              <a:rPr lang="en-US" sz="2400" u="sng"/>
              <a:t>without</a:t>
            </a:r>
            <a:r>
              <a:rPr lang="en-US" sz="2400"/>
              <a:t> the online use of sensory feedback evolving during the action.</a:t>
            </a:r>
            <a:endParaRPr lang="en-US" sz="2400">
              <a:ea typeface="Roboto"/>
              <a:cs typeface="Roboto"/>
            </a:endParaRPr>
          </a:p>
          <a:p>
            <a:pPr marL="342900" indent="-342900">
              <a:buFont typeface="Arial" panose="020B0604020202020204" pitchFamily="34" charset="0"/>
              <a:buChar char="•"/>
            </a:pPr>
            <a:r>
              <a:rPr lang="en-US" sz="2400"/>
              <a:t>Requires an</a:t>
            </a:r>
            <a:r>
              <a:rPr lang="en-US" sz="2400" b="1"/>
              <a:t> internal model</a:t>
            </a:r>
            <a:r>
              <a:rPr lang="en-US" sz="2400"/>
              <a:t> for accuracy (a fast process).</a:t>
            </a:r>
            <a:endParaRPr lang="en-US" sz="2400">
              <a:ea typeface="Roboto"/>
              <a:cs typeface="Roboto"/>
            </a:endParaRPr>
          </a:p>
          <a:p>
            <a:endParaRPr lang="en-US" sz="2400">
              <a:solidFill>
                <a:schemeClr val="accent6"/>
              </a:solidFill>
            </a:endParaRPr>
          </a:p>
          <a:p>
            <a:r>
              <a:rPr lang="en-US" sz="2400" b="1">
                <a:solidFill>
                  <a:srgbClr val="00B050"/>
                </a:solidFill>
              </a:rPr>
              <a:t>Both</a:t>
            </a:r>
            <a:r>
              <a:rPr lang="en-US" sz="2400">
                <a:solidFill>
                  <a:schemeClr val="accent6"/>
                </a:solidFill>
              </a:rPr>
              <a:t> t</a:t>
            </a:r>
            <a:r>
              <a:rPr lang="en-US" sz="2400"/>
              <a:t>hese strategies are likely utilized for optimal motor control.</a:t>
            </a:r>
            <a:endParaRPr lang="en-US" sz="1600">
              <a:ea typeface="Roboto"/>
              <a:cs typeface="Roboto"/>
            </a:endParaRPr>
          </a:p>
          <a:p>
            <a:endParaRPr lang="en-US" sz="1400"/>
          </a:p>
          <a:p>
            <a:endParaRPr lang="en-US" sz="1400"/>
          </a:p>
          <a:p>
            <a:r>
              <a:rPr lang="en-US" sz="1400"/>
              <a:t>Seidler RD, Noll DC, Thiers G. Feedforward and feedback processes in motor control.                                                                                   </a:t>
            </a:r>
            <a:r>
              <a:rPr lang="en-US" sz="1400" i="1" err="1"/>
              <a:t>NeuroImage</a:t>
            </a:r>
            <a:r>
              <a:rPr lang="en-US" sz="1400"/>
              <a:t>. 2004;22(4):1775-1783. doi:10.1016/j.neuroimage.2004.05.003</a:t>
            </a:r>
            <a:endParaRPr lang="en-US" sz="1400">
              <a:solidFill>
                <a:schemeClr val="accent6"/>
              </a:solidFill>
            </a:endParaRPr>
          </a:p>
        </p:txBody>
      </p:sp>
      <p:pic>
        <p:nvPicPr>
          <p:cNvPr id="5" name="Picture 4">
            <a:extLst>
              <a:ext uri="{FF2B5EF4-FFF2-40B4-BE49-F238E27FC236}">
                <a16:creationId xmlns:a16="http://schemas.microsoft.com/office/drawing/2014/main" id="{5DA377BA-5A47-CE9A-1E30-14BF151CCFA8}"/>
              </a:ext>
            </a:extLst>
          </p:cNvPr>
          <p:cNvPicPr>
            <a:picLocks noChangeAspect="1"/>
          </p:cNvPicPr>
          <p:nvPr/>
        </p:nvPicPr>
        <p:blipFill rotWithShape="1">
          <a:blip r:embed="rId2"/>
          <a:srcRect r="17931" b="19310"/>
          <a:stretch/>
        </p:blipFill>
        <p:spPr>
          <a:xfrm>
            <a:off x="10500959" y="5207000"/>
            <a:ext cx="1685750" cy="1657419"/>
          </a:xfrm>
          <a:prstGeom prst="rect">
            <a:avLst/>
          </a:prstGeom>
        </p:spPr>
      </p:pic>
    </p:spTree>
    <p:extLst>
      <p:ext uri="{BB962C8B-B14F-4D97-AF65-F5344CB8AC3E}">
        <p14:creationId xmlns:p14="http://schemas.microsoft.com/office/powerpoint/2010/main" val="9950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0758-0E5F-4117-B967-D2DCF9E0A840}"/>
              </a:ext>
            </a:extLst>
          </p:cNvPr>
          <p:cNvSpPr>
            <a:spLocks noGrp="1"/>
          </p:cNvSpPr>
          <p:nvPr>
            <p:ph type="title"/>
          </p:nvPr>
        </p:nvSpPr>
        <p:spPr>
          <a:xfrm>
            <a:off x="335901" y="0"/>
            <a:ext cx="10299825" cy="1552218"/>
          </a:xfrm>
        </p:spPr>
        <p:txBody>
          <a:bodyPr/>
          <a:lstStyle/>
          <a:p>
            <a:br>
              <a:rPr lang="en-US"/>
            </a:br>
            <a:r>
              <a:rPr lang="en-US"/>
              <a:t>Motor control:</a:t>
            </a:r>
          </a:p>
        </p:txBody>
      </p:sp>
      <p:sp>
        <p:nvSpPr>
          <p:cNvPr id="3" name="Content Placeholder 2">
            <a:extLst>
              <a:ext uri="{FF2B5EF4-FFF2-40B4-BE49-F238E27FC236}">
                <a16:creationId xmlns:a16="http://schemas.microsoft.com/office/drawing/2014/main" id="{FFB33E47-3788-411F-A33E-C58A2F631316}"/>
              </a:ext>
            </a:extLst>
          </p:cNvPr>
          <p:cNvSpPr>
            <a:spLocks noGrp="1"/>
          </p:cNvSpPr>
          <p:nvPr>
            <p:ph idx="1"/>
          </p:nvPr>
        </p:nvSpPr>
        <p:spPr>
          <a:xfrm>
            <a:off x="203123" y="1618839"/>
            <a:ext cx="11056757" cy="4980375"/>
          </a:xfrm>
        </p:spPr>
        <p:txBody>
          <a:bodyPr vert="horz" lIns="91440" tIns="45720" rIns="91440" bIns="45720" rtlCol="0" anchor="t">
            <a:normAutofit/>
          </a:bodyPr>
          <a:lstStyle/>
          <a:p>
            <a:pPr>
              <a:lnSpc>
                <a:spcPct val="110000"/>
              </a:lnSpc>
              <a:spcBef>
                <a:spcPts val="600"/>
              </a:spcBef>
            </a:pPr>
            <a:r>
              <a:rPr lang="en-US" sz="2600" b="1">
                <a:solidFill>
                  <a:srgbClr val="00B050"/>
                </a:solidFill>
              </a:rPr>
              <a:t>Feedforward motor control: </a:t>
            </a:r>
            <a:r>
              <a:rPr lang="en-US" sz="2600"/>
              <a:t>In theory, the brain uses an </a:t>
            </a:r>
            <a:r>
              <a:rPr lang="en-US" sz="2600" b="1"/>
              <a:t>internal model </a:t>
            </a:r>
            <a:r>
              <a:rPr lang="en-US" sz="2600"/>
              <a:t>to predict the consequences of motor commands before sensory feedback arrives.</a:t>
            </a:r>
            <a:endParaRPr lang="en-US" sz="2600" b="1">
              <a:solidFill>
                <a:srgbClr val="00B050"/>
              </a:solidFill>
              <a:ea typeface="Roboto"/>
              <a:cs typeface="Roboto"/>
            </a:endParaRPr>
          </a:p>
          <a:p>
            <a:pPr>
              <a:lnSpc>
                <a:spcPct val="120000"/>
              </a:lnSpc>
            </a:pPr>
            <a:r>
              <a:rPr lang="en-US" sz="2600"/>
              <a:t>Time-delayed sensory </a:t>
            </a:r>
            <a:r>
              <a:rPr lang="en-US" sz="2600" b="1">
                <a:solidFill>
                  <a:srgbClr val="0070C0"/>
                </a:solidFill>
              </a:rPr>
              <a:t>feedback</a:t>
            </a:r>
            <a:r>
              <a:rPr lang="en-US" sz="2600"/>
              <a:t> can then be used to correct for the unexpected (e.g., external perturbations).</a:t>
            </a:r>
            <a:endParaRPr lang="en-US" sz="2600">
              <a:ea typeface="Roboto"/>
              <a:cs typeface="Roboto"/>
            </a:endParaRPr>
          </a:p>
          <a:p>
            <a:pPr marL="0" indent="0">
              <a:lnSpc>
                <a:spcPct val="120000"/>
              </a:lnSpc>
              <a:buNone/>
            </a:pPr>
            <a:endParaRPr lang="en-US" sz="2600">
              <a:ea typeface="Roboto"/>
              <a:cs typeface="Roboto"/>
            </a:endParaRPr>
          </a:p>
          <a:p>
            <a:pPr marL="0" indent="0">
              <a:buNone/>
            </a:pPr>
            <a:r>
              <a:rPr lang="en-US" sz="2600"/>
              <a:t>You do utilize both types of motor control mechanisms in every-day movement with the help of your </a:t>
            </a:r>
            <a:r>
              <a:rPr lang="en-US" sz="2600" b="1">
                <a:solidFill>
                  <a:srgbClr val="00B050"/>
                </a:solidFill>
              </a:rPr>
              <a:t>cerebellum</a:t>
            </a:r>
            <a:r>
              <a:rPr lang="en-US" sz="2600"/>
              <a:t>.</a:t>
            </a:r>
            <a:endParaRPr lang="en-US" sz="2600">
              <a:ea typeface="Roboto"/>
              <a:cs typeface="Roboto"/>
            </a:endParaRPr>
          </a:p>
          <a:p>
            <a:pPr marL="0" indent="0">
              <a:buNone/>
            </a:pPr>
            <a:endParaRPr lang="en-US" sz="2600">
              <a:ea typeface="Roboto"/>
              <a:cs typeface="Roboto"/>
            </a:endParaRPr>
          </a:p>
          <a:p>
            <a:pPr marL="0" indent="0">
              <a:buNone/>
            </a:pPr>
            <a:r>
              <a:rPr lang="en-US" sz="1600"/>
              <a:t>Zimmet A et al DOI: 10.7554/eLife.53246</a:t>
            </a:r>
            <a:endParaRPr lang="en-US" sz="1600">
              <a:ea typeface="Roboto"/>
              <a:cs typeface="Roboto"/>
            </a:endParaRPr>
          </a:p>
        </p:txBody>
      </p:sp>
      <p:pic>
        <p:nvPicPr>
          <p:cNvPr id="4" name="Picture 3">
            <a:extLst>
              <a:ext uri="{FF2B5EF4-FFF2-40B4-BE49-F238E27FC236}">
                <a16:creationId xmlns:a16="http://schemas.microsoft.com/office/drawing/2014/main" id="{9E0F951E-FE27-41BD-82EC-CEE1A3EBA917}"/>
              </a:ext>
            </a:extLst>
          </p:cNvPr>
          <p:cNvPicPr>
            <a:picLocks noChangeAspect="1"/>
          </p:cNvPicPr>
          <p:nvPr/>
        </p:nvPicPr>
        <p:blipFill rotWithShape="1">
          <a:blip r:embed="rId2"/>
          <a:srcRect r="17931" b="19310"/>
          <a:stretch/>
        </p:blipFill>
        <p:spPr>
          <a:xfrm>
            <a:off x="10500959" y="5207000"/>
            <a:ext cx="1685750" cy="1657419"/>
          </a:xfrm>
          <a:prstGeom prst="rect">
            <a:avLst/>
          </a:prstGeom>
        </p:spPr>
      </p:pic>
    </p:spTree>
    <p:extLst>
      <p:ext uri="{BB962C8B-B14F-4D97-AF65-F5344CB8AC3E}">
        <p14:creationId xmlns:p14="http://schemas.microsoft.com/office/powerpoint/2010/main" val="206607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D794-BEA3-6C7E-1854-3DDD358AF309}"/>
              </a:ext>
            </a:extLst>
          </p:cNvPr>
          <p:cNvSpPr>
            <a:spLocks noGrp="1"/>
          </p:cNvSpPr>
          <p:nvPr>
            <p:ph type="title"/>
          </p:nvPr>
        </p:nvSpPr>
        <p:spPr/>
        <p:txBody>
          <a:bodyPr/>
          <a:lstStyle/>
          <a:p>
            <a:r>
              <a:rPr lang="en-US">
                <a:ea typeface="+mj-lt"/>
                <a:cs typeface="+mj-lt"/>
              </a:rPr>
              <a:t>Motor Learning</a:t>
            </a:r>
            <a:endParaRPr lang="en-US"/>
          </a:p>
        </p:txBody>
      </p:sp>
      <p:sp>
        <p:nvSpPr>
          <p:cNvPr id="3" name="Content Placeholder 2">
            <a:extLst>
              <a:ext uri="{FF2B5EF4-FFF2-40B4-BE49-F238E27FC236}">
                <a16:creationId xmlns:a16="http://schemas.microsoft.com/office/drawing/2014/main" id="{41D29DAC-0EEA-DE68-076E-CC4FAD3797B7}"/>
              </a:ext>
            </a:extLst>
          </p:cNvPr>
          <p:cNvSpPr>
            <a:spLocks noGrp="1"/>
          </p:cNvSpPr>
          <p:nvPr>
            <p:ph idx="1"/>
          </p:nvPr>
        </p:nvSpPr>
        <p:spPr/>
        <p:txBody>
          <a:bodyPr vert="horz" lIns="91440" tIns="45720" rIns="91440" bIns="45720" rtlCol="0" anchor="t">
            <a:normAutofit/>
          </a:bodyPr>
          <a:lstStyle/>
          <a:p>
            <a:r>
              <a:rPr lang="en-US">
                <a:ea typeface="+mn-lt"/>
                <a:cs typeface="+mn-lt"/>
              </a:rPr>
              <a:t>Cerebellar dependent motor learning is driven by errors directly occurring </a:t>
            </a:r>
            <a:r>
              <a:rPr lang="en-US" i="1">
                <a:ea typeface="+mn-lt"/>
                <a:cs typeface="+mn-lt"/>
              </a:rPr>
              <a:t>during</a:t>
            </a:r>
            <a:r>
              <a:rPr lang="en-US">
                <a:ea typeface="+mn-lt"/>
                <a:cs typeface="+mn-lt"/>
              </a:rPr>
              <a:t> the movement, i.e., </a:t>
            </a:r>
            <a:r>
              <a:rPr lang="en-US" b="1">
                <a:solidFill>
                  <a:srgbClr val="00B050"/>
                </a:solidFill>
                <a:ea typeface="+mn-lt"/>
                <a:cs typeface="+mn-lt"/>
              </a:rPr>
              <a:t>feedforward motor learning</a:t>
            </a:r>
            <a:r>
              <a:rPr lang="en-US">
                <a:ea typeface="+mn-lt"/>
                <a:cs typeface="+mn-lt"/>
              </a:rPr>
              <a:t>.</a:t>
            </a:r>
          </a:p>
          <a:p>
            <a:pPr>
              <a:buFont typeface="Arial,Sans-Serif" panose="020B0604020202020204" pitchFamily="34" charset="0"/>
            </a:pPr>
            <a:r>
              <a:rPr lang="en-US">
                <a:ea typeface="+mn-lt"/>
                <a:cs typeface="+mn-lt"/>
              </a:rPr>
              <a:t>Example of a "</a:t>
            </a:r>
            <a:r>
              <a:rPr lang="en-US" i="1">
                <a:ea typeface="+mn-lt"/>
                <a:cs typeface="+mn-lt"/>
              </a:rPr>
              <a:t>sensory prediction error</a:t>
            </a:r>
            <a:r>
              <a:rPr lang="en-US">
                <a:ea typeface="+mn-lt"/>
                <a:cs typeface="+mn-lt"/>
              </a:rPr>
              <a:t>" during a reaching task: </a:t>
            </a:r>
            <a:endParaRPr lang="en-US">
              <a:ea typeface="Roboto"/>
              <a:cs typeface="Roboto"/>
            </a:endParaRPr>
          </a:p>
          <a:p>
            <a:pPr marL="0" indent="0">
              <a:buNone/>
            </a:pPr>
            <a:r>
              <a:rPr lang="en-US" b="1">
                <a:solidFill>
                  <a:srgbClr val="00B050"/>
                </a:solidFill>
                <a:ea typeface="+mn-lt"/>
                <a:cs typeface="+mn-lt"/>
              </a:rPr>
              <a:t>     “How far am I from where I predicted I would be?”</a:t>
            </a:r>
            <a:endParaRPr lang="en-US">
              <a:ea typeface="+mn-lt"/>
              <a:cs typeface="+mn-lt"/>
            </a:endParaRPr>
          </a:p>
          <a:p>
            <a:pPr marL="0" indent="0">
              <a:buNone/>
            </a:pPr>
            <a:endParaRPr lang="en-US" b="1">
              <a:solidFill>
                <a:srgbClr val="00B050"/>
              </a:solidFill>
              <a:ea typeface="+mn-lt"/>
              <a:cs typeface="+mn-lt"/>
            </a:endParaRPr>
          </a:p>
          <a:p>
            <a:pPr>
              <a:buFont typeface="Arial,Sans-Serif" panose="020B0604020202020204" pitchFamily="34" charset="0"/>
            </a:pPr>
            <a:r>
              <a:rPr lang="en-US">
                <a:ea typeface="+mn-lt"/>
                <a:cs typeface="+mn-lt"/>
              </a:rPr>
              <a:t>Example of a type of </a:t>
            </a:r>
            <a:r>
              <a:rPr lang="en-US" b="1">
                <a:ea typeface="+mn-lt"/>
                <a:cs typeface="+mn-lt"/>
              </a:rPr>
              <a:t>feedback </a:t>
            </a:r>
            <a:r>
              <a:rPr lang="en-US">
                <a:ea typeface="+mn-lt"/>
                <a:cs typeface="+mn-lt"/>
              </a:rPr>
              <a:t>error for motor learning: </a:t>
            </a:r>
          </a:p>
          <a:p>
            <a:pPr marL="457200" lvl="1" indent="0">
              <a:buNone/>
            </a:pPr>
            <a:r>
              <a:rPr lang="en-US" sz="2800" b="1">
                <a:solidFill>
                  <a:srgbClr val="0070C0"/>
                </a:solidFill>
                <a:ea typeface="+mn-lt"/>
                <a:cs typeface="+mn-lt"/>
              </a:rPr>
              <a:t>“How far am I from the target.”</a:t>
            </a:r>
            <a:endParaRPr lang="en-US" sz="2800">
              <a:ea typeface="+mn-lt"/>
              <a:cs typeface="+mn-lt"/>
            </a:endParaRPr>
          </a:p>
          <a:p>
            <a:endParaRPr lang="en-US">
              <a:ea typeface="Roboto"/>
              <a:cs typeface="Roboto"/>
            </a:endParaRPr>
          </a:p>
        </p:txBody>
      </p:sp>
      <p:pic>
        <p:nvPicPr>
          <p:cNvPr id="5" name="Picture 4">
            <a:extLst>
              <a:ext uri="{FF2B5EF4-FFF2-40B4-BE49-F238E27FC236}">
                <a16:creationId xmlns:a16="http://schemas.microsoft.com/office/drawing/2014/main" id="{32EC389B-41C6-0C4E-AE3F-F0B156A3B881}"/>
              </a:ext>
            </a:extLst>
          </p:cNvPr>
          <p:cNvPicPr>
            <a:picLocks noChangeAspect="1"/>
          </p:cNvPicPr>
          <p:nvPr/>
        </p:nvPicPr>
        <p:blipFill rotWithShape="1">
          <a:blip r:embed="rId2"/>
          <a:srcRect r="17931" b="19310"/>
          <a:stretch/>
        </p:blipFill>
        <p:spPr>
          <a:xfrm>
            <a:off x="10500959" y="5207000"/>
            <a:ext cx="1685750" cy="1657419"/>
          </a:xfrm>
          <a:prstGeom prst="rect">
            <a:avLst/>
          </a:prstGeom>
        </p:spPr>
      </p:pic>
      <p:sp>
        <p:nvSpPr>
          <p:cNvPr id="6" name="TextBox 5">
            <a:extLst>
              <a:ext uri="{FF2B5EF4-FFF2-40B4-BE49-F238E27FC236}">
                <a16:creationId xmlns:a16="http://schemas.microsoft.com/office/drawing/2014/main" id="{B8CACCFD-52F9-ABC8-FCC2-D664D1A1A3BC}"/>
              </a:ext>
            </a:extLst>
          </p:cNvPr>
          <p:cNvSpPr txBox="1"/>
          <p:nvPr/>
        </p:nvSpPr>
        <p:spPr>
          <a:xfrm>
            <a:off x="149901" y="5846163"/>
            <a:ext cx="93875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a:solidFill>
                  <a:srgbClr val="2C2C2C"/>
                </a:solidFill>
                <a:latin typeface="Roboto"/>
                <a:ea typeface="Segoe UI"/>
                <a:cs typeface="Segoe UI"/>
              </a:rPr>
              <a:t>Morton SM, Keller JL, Bastian AJ; </a:t>
            </a:r>
            <a:r>
              <a:rPr lang="en-US" err="1">
                <a:solidFill>
                  <a:srgbClr val="2C2C2C"/>
                </a:solidFill>
                <a:latin typeface="Roboto"/>
                <a:ea typeface="Segoe UI"/>
                <a:cs typeface="Segoe UI"/>
              </a:rPr>
              <a:t>Umphred's</a:t>
            </a:r>
            <a:r>
              <a:rPr lang="en-US">
                <a:solidFill>
                  <a:srgbClr val="2C2C2C"/>
                </a:solidFill>
                <a:latin typeface="Roboto"/>
                <a:ea typeface="Segoe UI"/>
                <a:cs typeface="Segoe UI"/>
              </a:rPr>
              <a:t> Neurological Rehabilitation​</a:t>
            </a:r>
          </a:p>
          <a:p>
            <a:pPr rtl="0"/>
            <a:r>
              <a:rPr lang="en-US">
                <a:solidFill>
                  <a:srgbClr val="2C2C2C"/>
                </a:solidFill>
                <a:latin typeface="Roboto"/>
                <a:ea typeface="Segoe UI"/>
                <a:cs typeface="Segoe UI"/>
              </a:rPr>
              <a:t>7th Edition 2019, Ch19, Movement Dysfunction Associated with Cerebellar Damage​</a:t>
            </a:r>
          </a:p>
          <a:p>
            <a:pPr rtl="0"/>
            <a:r>
              <a:rPr lang="en-US">
                <a:solidFill>
                  <a:srgbClr val="2C2C2C"/>
                </a:solidFill>
                <a:latin typeface="Roboto"/>
                <a:ea typeface="Segoe UI"/>
                <a:cs typeface="Segoe UI"/>
              </a:rPr>
              <a:t>eBook ISBN: 9780323641944</a:t>
            </a:r>
            <a:endParaRPr lang="en-US"/>
          </a:p>
        </p:txBody>
      </p:sp>
    </p:spTree>
    <p:extLst>
      <p:ext uri="{BB962C8B-B14F-4D97-AF65-F5344CB8AC3E}">
        <p14:creationId xmlns:p14="http://schemas.microsoft.com/office/powerpoint/2010/main" val="26122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p:txBody>
          <a:bodyPr/>
          <a:lstStyle/>
          <a:p>
            <a:r>
              <a:rPr lang="en-US"/>
              <a:t>Role of the cerebellum</a:t>
            </a:r>
          </a:p>
        </p:txBody>
      </p:sp>
      <p:sp>
        <p:nvSpPr>
          <p:cNvPr id="22" name="Content Placeholder 21">
            <a:extLst>
              <a:ext uri="{FF2B5EF4-FFF2-40B4-BE49-F238E27FC236}">
                <a16:creationId xmlns:a16="http://schemas.microsoft.com/office/drawing/2014/main" id="{5CFF5342-7579-AB7B-9CBC-5F918CB07217}"/>
              </a:ext>
            </a:extLst>
          </p:cNvPr>
          <p:cNvSpPr>
            <a:spLocks noGrp="1"/>
          </p:cNvSpPr>
          <p:nvPr>
            <p:ph idx="1"/>
          </p:nvPr>
        </p:nvSpPr>
        <p:spPr>
          <a:xfrm>
            <a:off x="838200" y="1713198"/>
            <a:ext cx="10515600" cy="3357969"/>
          </a:xfrm>
        </p:spPr>
        <p:txBody>
          <a:bodyPr vert="horz" lIns="91440" tIns="45720" rIns="91440" bIns="45720" rtlCol="0" anchor="t">
            <a:normAutofit lnSpcReduction="10000"/>
          </a:bodyPr>
          <a:lstStyle/>
          <a:p>
            <a:r>
              <a:rPr lang="en-US"/>
              <a:t>Coordination center for movement</a:t>
            </a:r>
          </a:p>
          <a:p>
            <a:endParaRPr lang="en-US"/>
          </a:p>
          <a:p>
            <a:r>
              <a:rPr lang="en-US"/>
              <a:t>Timing of movement</a:t>
            </a:r>
          </a:p>
          <a:p>
            <a:pPr marL="0" indent="0">
              <a:buNone/>
            </a:pPr>
            <a:endParaRPr lang="en-US">
              <a:ea typeface="Roboto"/>
              <a:cs typeface="Roboto"/>
            </a:endParaRPr>
          </a:p>
          <a:p>
            <a:r>
              <a:rPr lang="en-US">
                <a:ea typeface="Roboto"/>
                <a:cs typeface="Roboto"/>
              </a:rPr>
              <a:t>Motor control</a:t>
            </a:r>
          </a:p>
          <a:p>
            <a:endParaRPr lang="en-US">
              <a:ea typeface="Roboto"/>
              <a:cs typeface="Roboto"/>
            </a:endParaRPr>
          </a:p>
          <a:p>
            <a:r>
              <a:rPr lang="en-US">
                <a:ea typeface="+mn-lt"/>
                <a:cs typeface="+mn-lt"/>
              </a:rPr>
              <a:t>Adaptation of movement and motor learning</a:t>
            </a:r>
          </a:p>
          <a:p>
            <a:endParaRPr lang="en-US">
              <a:ea typeface="Roboto"/>
              <a:cs typeface="Roboto"/>
            </a:endParaRPr>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3" name="TextBox 2">
            <a:extLst>
              <a:ext uri="{FF2B5EF4-FFF2-40B4-BE49-F238E27FC236}">
                <a16:creationId xmlns:a16="http://schemas.microsoft.com/office/drawing/2014/main" id="{E517162C-0A09-4CFF-8880-E9E0F7D71D99}"/>
              </a:ext>
            </a:extLst>
          </p:cNvPr>
          <p:cNvSpPr txBox="1"/>
          <p:nvPr/>
        </p:nvSpPr>
        <p:spPr>
          <a:xfrm>
            <a:off x="2583712" y="5454757"/>
            <a:ext cx="9608288" cy="1107996"/>
          </a:xfrm>
          <a:prstGeom prst="rect">
            <a:avLst/>
          </a:prstGeom>
          <a:noFill/>
        </p:spPr>
        <p:txBody>
          <a:bodyPr wrap="square" rtlCol="0">
            <a:spAutoFit/>
          </a:bodyPr>
          <a:lstStyle/>
          <a:p>
            <a:r>
              <a:rPr lang="en-US" sz="1600">
                <a:ea typeface="Roboto"/>
                <a:cs typeface="Roboto"/>
              </a:rPr>
              <a:t>Morton SM, Keller JL, Bastian AJ; </a:t>
            </a:r>
            <a:r>
              <a:rPr lang="en-US" sz="1600" err="1">
                <a:ea typeface="Roboto"/>
                <a:cs typeface="Roboto"/>
              </a:rPr>
              <a:t>Umphred's</a:t>
            </a:r>
            <a:r>
              <a:rPr lang="en-US" sz="1600">
                <a:ea typeface="Roboto"/>
                <a:cs typeface="Roboto"/>
              </a:rPr>
              <a:t> Neurological Rehabilitation</a:t>
            </a:r>
            <a:endParaRPr lang="en-US" sz="1600"/>
          </a:p>
          <a:p>
            <a:r>
              <a:rPr lang="en-US" sz="1600">
                <a:ea typeface="Roboto"/>
                <a:cs typeface="Roboto"/>
              </a:rPr>
              <a:t>7th Edition 2019, Ch19, Movement Dysfunction Associated with Cerebellar Damage</a:t>
            </a:r>
            <a:endParaRPr lang="en-US" sz="1600"/>
          </a:p>
          <a:p>
            <a:r>
              <a:rPr lang="en-US" sz="1600">
                <a:ea typeface="Roboto"/>
                <a:cs typeface="Roboto"/>
              </a:rPr>
              <a:t>eBook ISBN: 9780323641944</a:t>
            </a:r>
            <a:endParaRPr lang="en-US" sz="1600"/>
          </a:p>
          <a:p>
            <a:endParaRPr lang="en-US"/>
          </a:p>
        </p:txBody>
      </p:sp>
    </p:spTree>
    <p:extLst>
      <p:ext uri="{BB962C8B-B14F-4D97-AF65-F5344CB8AC3E}">
        <p14:creationId xmlns:p14="http://schemas.microsoft.com/office/powerpoint/2010/main" val="159949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p:txBody>
          <a:bodyPr/>
          <a:lstStyle/>
          <a:p>
            <a:r>
              <a:rPr lang="en-US"/>
              <a:t>Motor Learning</a:t>
            </a:r>
          </a:p>
        </p:txBody>
      </p:sp>
      <p:pic>
        <p:nvPicPr>
          <p:cNvPr id="5" name="Picture 6">
            <a:extLst>
              <a:ext uri="{FF2B5EF4-FFF2-40B4-BE49-F238E27FC236}">
                <a16:creationId xmlns:a16="http://schemas.microsoft.com/office/drawing/2014/main" id="{6E28996E-F977-D6D5-5409-9C34CD9D9D23}"/>
              </a:ext>
            </a:extLst>
          </p:cNvPr>
          <p:cNvPicPr>
            <a:picLocks noGrp="1" noChangeAspect="1"/>
          </p:cNvPicPr>
          <p:nvPr>
            <p:ph idx="1"/>
          </p:nvPr>
        </p:nvPicPr>
        <p:blipFill>
          <a:blip r:embed="rId2"/>
          <a:stretch>
            <a:fillRect/>
          </a:stretch>
        </p:blipFill>
        <p:spPr>
          <a:xfrm>
            <a:off x="7815172" y="2929321"/>
            <a:ext cx="3477164" cy="2866665"/>
          </a:xfrm>
        </p:spPr>
      </p:pic>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3"/>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4"/>
          <a:srcRect r="34405"/>
          <a:stretch/>
        </p:blipFill>
        <p:spPr>
          <a:xfrm>
            <a:off x="838200" y="5454757"/>
            <a:ext cx="1252140" cy="955316"/>
          </a:xfrm>
          <a:prstGeom prst="rect">
            <a:avLst/>
          </a:prstGeom>
        </p:spPr>
      </p:pic>
      <p:pic>
        <p:nvPicPr>
          <p:cNvPr id="3" name="Picture 6" descr="A picture containing whiteboard&#10;&#10;Description automatically generated">
            <a:extLst>
              <a:ext uri="{FF2B5EF4-FFF2-40B4-BE49-F238E27FC236}">
                <a16:creationId xmlns:a16="http://schemas.microsoft.com/office/drawing/2014/main" id="{B60E519B-586C-67D0-8144-5320DE61D37F}"/>
              </a:ext>
            </a:extLst>
          </p:cNvPr>
          <p:cNvPicPr>
            <a:picLocks noChangeAspect="1"/>
          </p:cNvPicPr>
          <p:nvPr/>
        </p:nvPicPr>
        <p:blipFill>
          <a:blip r:embed="rId5"/>
          <a:stretch>
            <a:fillRect/>
          </a:stretch>
        </p:blipFill>
        <p:spPr>
          <a:xfrm>
            <a:off x="6377796" y="-3486"/>
            <a:ext cx="2743200" cy="2235461"/>
          </a:xfrm>
          <a:prstGeom prst="rect">
            <a:avLst/>
          </a:prstGeom>
        </p:spPr>
      </p:pic>
      <p:pic>
        <p:nvPicPr>
          <p:cNvPr id="7" name="Picture 7">
            <a:extLst>
              <a:ext uri="{FF2B5EF4-FFF2-40B4-BE49-F238E27FC236}">
                <a16:creationId xmlns:a16="http://schemas.microsoft.com/office/drawing/2014/main" id="{69C8C8FF-2360-E190-BED9-3B5361EF9B1D}"/>
              </a:ext>
            </a:extLst>
          </p:cNvPr>
          <p:cNvPicPr>
            <a:picLocks noChangeAspect="1"/>
          </p:cNvPicPr>
          <p:nvPr/>
        </p:nvPicPr>
        <p:blipFill>
          <a:blip r:embed="rId6"/>
          <a:stretch>
            <a:fillRect/>
          </a:stretch>
        </p:blipFill>
        <p:spPr>
          <a:xfrm>
            <a:off x="3723017" y="2127310"/>
            <a:ext cx="1913626" cy="3120965"/>
          </a:xfrm>
          <a:prstGeom prst="rect">
            <a:avLst/>
          </a:prstGeom>
        </p:spPr>
      </p:pic>
      <p:sp>
        <p:nvSpPr>
          <p:cNvPr id="9" name="TextBox 8">
            <a:extLst>
              <a:ext uri="{FF2B5EF4-FFF2-40B4-BE49-F238E27FC236}">
                <a16:creationId xmlns:a16="http://schemas.microsoft.com/office/drawing/2014/main" id="{C3327BE4-AC88-4CED-BFA1-3BB0CCAAE157}"/>
              </a:ext>
            </a:extLst>
          </p:cNvPr>
          <p:cNvSpPr txBox="1"/>
          <p:nvPr/>
        </p:nvSpPr>
        <p:spPr>
          <a:xfrm>
            <a:off x="6369170" y="222849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ea typeface="Roboto"/>
                <a:cs typeface="Roboto"/>
              </a:rPr>
              <a:t>Reinforcement</a:t>
            </a:r>
            <a:endParaRPr lang="en-US" sz="2000" dirty="0"/>
          </a:p>
        </p:txBody>
      </p:sp>
      <p:sp>
        <p:nvSpPr>
          <p:cNvPr id="10" name="TextBox 9">
            <a:extLst>
              <a:ext uri="{FF2B5EF4-FFF2-40B4-BE49-F238E27FC236}">
                <a16:creationId xmlns:a16="http://schemas.microsoft.com/office/drawing/2014/main" id="{DC96F498-EB5C-F7F8-21B4-E33DDB341938}"/>
              </a:ext>
            </a:extLst>
          </p:cNvPr>
          <p:cNvSpPr txBox="1"/>
          <p:nvPr/>
        </p:nvSpPr>
        <p:spPr>
          <a:xfrm>
            <a:off x="7821283" y="586596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Error-</a:t>
            </a:r>
            <a:r>
              <a:rPr lang="en-US" sz="2000" dirty="0">
                <a:ea typeface="+mn-lt"/>
                <a:cs typeface="+mn-lt"/>
              </a:rPr>
              <a:t>based</a:t>
            </a:r>
            <a:endParaRPr lang="en-US" sz="2000" dirty="0"/>
          </a:p>
        </p:txBody>
      </p:sp>
      <p:sp>
        <p:nvSpPr>
          <p:cNvPr id="11" name="TextBox 10">
            <a:extLst>
              <a:ext uri="{FF2B5EF4-FFF2-40B4-BE49-F238E27FC236}">
                <a16:creationId xmlns:a16="http://schemas.microsoft.com/office/drawing/2014/main" id="{F500B849-FBEF-F696-DF27-3D49AFF420E8}"/>
              </a:ext>
            </a:extLst>
          </p:cNvPr>
          <p:cNvSpPr txBox="1"/>
          <p:nvPr/>
        </p:nvSpPr>
        <p:spPr>
          <a:xfrm>
            <a:off x="3637471" y="526211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Roboto"/>
                <a:cs typeface="Roboto"/>
              </a:rPr>
              <a:t>Mass</a:t>
            </a:r>
            <a:r>
              <a:rPr lang="en-US" dirty="0">
                <a:ea typeface="Roboto"/>
                <a:cs typeface="Roboto"/>
              </a:rPr>
              <a:t> practice</a:t>
            </a:r>
            <a:endParaRPr lang="en-US" dirty="0"/>
          </a:p>
        </p:txBody>
      </p:sp>
      <p:sp>
        <p:nvSpPr>
          <p:cNvPr id="12" name="TextBox 11">
            <a:extLst>
              <a:ext uri="{FF2B5EF4-FFF2-40B4-BE49-F238E27FC236}">
                <a16:creationId xmlns:a16="http://schemas.microsoft.com/office/drawing/2014/main" id="{40EE6927-4DCF-04E8-7CE5-1CB0CDE47FFF}"/>
              </a:ext>
            </a:extLst>
          </p:cNvPr>
          <p:cNvSpPr txBox="1"/>
          <p:nvPr/>
        </p:nvSpPr>
        <p:spPr>
          <a:xfrm>
            <a:off x="474452" y="421256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Roboto"/>
                <a:cs typeface="Roboto"/>
              </a:rPr>
              <a:t>Step by step</a:t>
            </a:r>
          </a:p>
        </p:txBody>
      </p:sp>
      <p:pic>
        <p:nvPicPr>
          <p:cNvPr id="13" name="Picture 13" descr="A picture containing text, indoor, baby&#10;&#10;Description automatically generated">
            <a:extLst>
              <a:ext uri="{FF2B5EF4-FFF2-40B4-BE49-F238E27FC236}">
                <a16:creationId xmlns:a16="http://schemas.microsoft.com/office/drawing/2014/main" id="{DD0F6922-A7BA-723F-57FB-C610D7C884B1}"/>
              </a:ext>
            </a:extLst>
          </p:cNvPr>
          <p:cNvPicPr>
            <a:picLocks noChangeAspect="1"/>
          </p:cNvPicPr>
          <p:nvPr/>
        </p:nvPicPr>
        <p:blipFill>
          <a:blip r:embed="rId7"/>
          <a:stretch>
            <a:fillRect/>
          </a:stretch>
        </p:blipFill>
        <p:spPr>
          <a:xfrm>
            <a:off x="409028" y="2177714"/>
            <a:ext cx="2105025" cy="2028825"/>
          </a:xfrm>
          <a:prstGeom prst="rect">
            <a:avLst/>
          </a:prstGeom>
        </p:spPr>
      </p:pic>
    </p:spTree>
    <p:extLst>
      <p:ext uri="{BB962C8B-B14F-4D97-AF65-F5344CB8AC3E}">
        <p14:creationId xmlns:p14="http://schemas.microsoft.com/office/powerpoint/2010/main" val="25501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42" y="252911"/>
            <a:ext cx="6807076" cy="830996"/>
          </a:xfrm>
        </p:spPr>
        <p:txBody>
          <a:bodyPr>
            <a:normAutofit fontScale="90000"/>
          </a:bodyPr>
          <a:lstStyle/>
          <a:p>
            <a:r>
              <a:rPr lang="en-US" sz="2400" b="1">
                <a:solidFill>
                  <a:srgbClr val="FF0000"/>
                </a:solidFill>
              </a:rPr>
              <a:t>International Classification of Functioning (ICF)</a:t>
            </a:r>
            <a:br>
              <a:rPr lang="en-US" sz="2400">
                <a:solidFill>
                  <a:srgbClr val="FF0000"/>
                </a:solidFill>
              </a:rPr>
            </a:br>
            <a:endParaRPr lang="en-US" sz="2400">
              <a:solidFill>
                <a:schemeClr val="accent2"/>
              </a:solidFill>
            </a:endParaRPr>
          </a:p>
        </p:txBody>
      </p:sp>
      <p:pic>
        <p:nvPicPr>
          <p:cNvPr id="4" name="Content Placeholder 3"/>
          <p:cNvPicPr>
            <a:picLocks noGrp="1" noChangeAspect="1"/>
          </p:cNvPicPr>
          <p:nvPr>
            <p:ph idx="1"/>
          </p:nvPr>
        </p:nvPicPr>
        <p:blipFill rotWithShape="1">
          <a:blip r:embed="rId2"/>
          <a:srcRect l="-1003" t="11535" r="867" b="10053"/>
          <a:stretch/>
        </p:blipFill>
        <p:spPr>
          <a:xfrm>
            <a:off x="-57224" y="1686889"/>
            <a:ext cx="6736320" cy="4700203"/>
          </a:xfrm>
          <a:prstGeom prst="rect">
            <a:avLst/>
          </a:prstGeom>
        </p:spPr>
      </p:pic>
      <p:sp>
        <p:nvSpPr>
          <p:cNvPr id="6" name="Rectangle 5"/>
          <p:cNvSpPr/>
          <p:nvPr/>
        </p:nvSpPr>
        <p:spPr bwMode="auto">
          <a:xfrm>
            <a:off x="1550505" y="2213909"/>
            <a:ext cx="3379714" cy="2905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effectLst/>
              </a:rPr>
              <a:t> Ataxia</a:t>
            </a:r>
          </a:p>
        </p:txBody>
      </p:sp>
      <p:sp>
        <p:nvSpPr>
          <p:cNvPr id="8" name="Rectangle 7"/>
          <p:cNvSpPr/>
          <p:nvPr/>
        </p:nvSpPr>
        <p:spPr bwMode="auto">
          <a:xfrm>
            <a:off x="6839273" y="105373"/>
            <a:ext cx="5655649" cy="63896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defTabSz="914400" eaLnBrk="0" fontAlgn="base" hangingPunct="0">
              <a:spcBef>
                <a:spcPct val="0"/>
              </a:spcBef>
              <a:spcAft>
                <a:spcPct val="0"/>
              </a:spcAft>
              <a:buFont typeface="Arial" panose="020B0604020202020204" pitchFamily="34" charset="0"/>
              <a:buChar char="•"/>
            </a:pPr>
            <a:r>
              <a:rPr lang="en-US" b="1" dirty="0">
                <a:ea typeface="Segoe UI Symbol"/>
              </a:rPr>
              <a:t>Impairments</a:t>
            </a:r>
            <a:endParaRPr kumimoji="0" lang="en-US" b="1" i="0" u="none" strike="noStrike" cap="none" normalizeH="0" baseline="0" dirty="0">
              <a:ln>
                <a:noFill/>
              </a:ln>
              <a:effectLst/>
              <a:ea typeface="Segoe UI Symbol" panose="020B0502040204020203" pitchFamily="34" charset="0"/>
            </a:endParaRPr>
          </a:p>
          <a:p>
            <a:pPr marL="800100" lvl="1" indent="-342900">
              <a:spcBef>
                <a:spcPct val="0"/>
              </a:spcBef>
              <a:spcAft>
                <a:spcPct val="0"/>
              </a:spcAft>
              <a:buFont typeface="Arial" panose="020B0604020202020204" pitchFamily="34" charset="0"/>
              <a:buChar char="•"/>
            </a:pPr>
            <a:r>
              <a:rPr lang="en-US" dirty="0">
                <a:solidFill>
                  <a:srgbClr val="00B050"/>
                </a:solidFill>
                <a:ea typeface="Segoe UI Symbol"/>
                <a:cs typeface="Roboto"/>
              </a:rPr>
              <a:t>Limb Movement</a:t>
            </a:r>
          </a:p>
          <a:p>
            <a:pPr marL="1257300" lvl="2" indent="-342900" eaLnBrk="0" fontAlgn="base" hangingPunct="0">
              <a:spcBef>
                <a:spcPct val="0"/>
              </a:spcBef>
              <a:spcAft>
                <a:spcPct val="0"/>
              </a:spcAft>
              <a:buFont typeface="Arial" panose="020B0604020202020204" pitchFamily="34" charset="0"/>
              <a:buChar char="•"/>
            </a:pPr>
            <a:r>
              <a:rPr lang="en-US" dirty="0">
                <a:solidFill>
                  <a:srgbClr val="00B050"/>
                </a:solidFill>
                <a:ea typeface="Segoe UI Symbol"/>
              </a:rPr>
              <a:t>Dysmetria</a:t>
            </a:r>
            <a:endParaRPr lang="en-US" dirty="0">
              <a:solidFill>
                <a:srgbClr val="00B050"/>
              </a:solidFill>
              <a:ea typeface="Segoe UI Symbol"/>
              <a:cs typeface="Roboto"/>
            </a:endParaRPr>
          </a:p>
          <a:p>
            <a:pPr marL="1257300" lvl="2" indent="-342900" eaLnBrk="0" fontAlgn="base" hangingPunct="0">
              <a:spcBef>
                <a:spcPct val="0"/>
              </a:spcBef>
              <a:spcAft>
                <a:spcPct val="0"/>
              </a:spcAft>
              <a:buFont typeface="Arial" panose="020B0604020202020204" pitchFamily="34" charset="0"/>
              <a:buChar char="•"/>
            </a:pPr>
            <a:r>
              <a:rPr lang="en-US" dirty="0">
                <a:solidFill>
                  <a:srgbClr val="00B050"/>
                </a:solidFill>
                <a:ea typeface="Segoe UI Symbol"/>
              </a:rPr>
              <a:t>Dyssynergia</a:t>
            </a:r>
            <a:endParaRPr lang="en-US" dirty="0">
              <a:solidFill>
                <a:srgbClr val="00B050"/>
              </a:solidFill>
              <a:ea typeface="Segoe UI Symbol"/>
              <a:cs typeface="Roboto"/>
            </a:endParaRPr>
          </a:p>
          <a:p>
            <a:pPr marL="1257300" lvl="2" indent="-342900">
              <a:spcBef>
                <a:spcPct val="0"/>
              </a:spcBef>
              <a:spcAft>
                <a:spcPct val="0"/>
              </a:spcAft>
              <a:buFont typeface="Arial" panose="020B0604020202020204" pitchFamily="34" charset="0"/>
              <a:buChar char="•"/>
            </a:pPr>
            <a:r>
              <a:rPr lang="en-US" dirty="0">
                <a:solidFill>
                  <a:srgbClr val="00B050"/>
                </a:solidFill>
                <a:ea typeface="Segoe UI Symbol"/>
                <a:cs typeface="Roboto"/>
              </a:rPr>
              <a:t>Tremor</a:t>
            </a:r>
            <a:endParaRPr lang="en-US" dirty="0">
              <a:solidFill>
                <a:srgbClr val="00B050"/>
              </a:solidFill>
              <a:ea typeface="Segoe UI Symbol"/>
            </a:endParaRPr>
          </a:p>
          <a:p>
            <a:pPr marL="800100" lvl="1" indent="-342900">
              <a:spcBef>
                <a:spcPct val="0"/>
              </a:spcBef>
              <a:spcAft>
                <a:spcPct val="0"/>
              </a:spcAft>
              <a:buFont typeface="Arial" panose="020B0604020202020204" pitchFamily="34" charset="0"/>
              <a:buChar char="•"/>
            </a:pPr>
            <a:r>
              <a:rPr lang="en-US" dirty="0">
                <a:solidFill>
                  <a:srgbClr val="00B050"/>
                </a:solidFill>
                <a:ea typeface="Segoe UI Symbol"/>
                <a:cs typeface="Roboto"/>
              </a:rPr>
              <a:t>Speech</a:t>
            </a:r>
          </a:p>
          <a:p>
            <a:pPr marL="1257300" lvl="2" indent="-342900">
              <a:spcBef>
                <a:spcPct val="0"/>
              </a:spcBef>
              <a:spcAft>
                <a:spcPct val="0"/>
              </a:spcAft>
              <a:buFont typeface="Arial" panose="020B0604020202020204" pitchFamily="34" charset="0"/>
              <a:buChar char="•"/>
            </a:pPr>
            <a:r>
              <a:rPr lang="en-US" dirty="0">
                <a:solidFill>
                  <a:srgbClr val="00B050"/>
                </a:solidFill>
                <a:ea typeface="Segoe UI Symbol"/>
              </a:rPr>
              <a:t>Dysphagia</a:t>
            </a:r>
            <a:endParaRPr lang="en-US" dirty="0">
              <a:solidFill>
                <a:srgbClr val="00B050"/>
              </a:solidFill>
              <a:ea typeface="Segoe UI Symbol"/>
              <a:cs typeface="Roboto"/>
            </a:endParaRPr>
          </a:p>
          <a:p>
            <a:pPr marL="1257300" lvl="2" indent="-342900">
              <a:spcBef>
                <a:spcPct val="0"/>
              </a:spcBef>
              <a:spcAft>
                <a:spcPct val="0"/>
              </a:spcAft>
              <a:buFont typeface="Arial" panose="020B0604020202020204" pitchFamily="34" charset="0"/>
              <a:buChar char="•"/>
            </a:pPr>
            <a:r>
              <a:rPr lang="en-US" dirty="0">
                <a:solidFill>
                  <a:srgbClr val="00B050"/>
                </a:solidFill>
                <a:ea typeface="Segoe UI Symbol"/>
                <a:cs typeface="Roboto"/>
              </a:rPr>
              <a:t>Dysarthria</a:t>
            </a:r>
          </a:p>
          <a:p>
            <a:pPr marL="800100" lvl="1" indent="-342900" eaLnBrk="0" fontAlgn="base" hangingPunct="0">
              <a:spcBef>
                <a:spcPct val="0"/>
              </a:spcBef>
              <a:spcAft>
                <a:spcPct val="0"/>
              </a:spcAft>
              <a:buFont typeface="Arial" panose="020B0604020202020204" pitchFamily="34" charset="0"/>
              <a:buChar char="•"/>
            </a:pPr>
            <a:r>
              <a:rPr lang="en-US" dirty="0">
                <a:solidFill>
                  <a:srgbClr val="00B050"/>
                </a:solidFill>
                <a:ea typeface="Segoe UI Symbol"/>
              </a:rPr>
              <a:t>Ocular motor</a:t>
            </a:r>
            <a:endParaRPr lang="en-US" dirty="0">
              <a:solidFill>
                <a:srgbClr val="00B050"/>
              </a:solidFill>
              <a:ea typeface="Segoe UI Symbol" panose="020B0502040204020203" pitchFamily="34" charset="0"/>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rgbClr val="00B050"/>
                </a:solidFill>
                <a:ea typeface="Segoe UI Symbol"/>
              </a:rPr>
              <a:t>Sensory</a:t>
            </a:r>
            <a:endParaRPr lang="en-US" dirty="0">
              <a:solidFill>
                <a:srgbClr val="00B050"/>
              </a:solidFill>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rgbClr val="00B050"/>
                </a:solidFill>
                <a:ea typeface="Segoe UI Symbol"/>
              </a:rPr>
              <a:t>Non-motor symptoms</a:t>
            </a:r>
            <a:endParaRPr lang="en-US" dirty="0">
              <a:solidFill>
                <a:srgbClr val="00B050"/>
              </a:solidFill>
              <a:ea typeface="Segoe UI Symbol"/>
              <a:cs typeface="Roboto"/>
            </a:endParaRPr>
          </a:p>
          <a:p>
            <a:pPr marL="1257300" lvl="2" indent="-342900" eaLnBrk="0" fontAlgn="base" hangingPunct="0">
              <a:spcBef>
                <a:spcPct val="0"/>
              </a:spcBef>
              <a:spcAft>
                <a:spcPct val="0"/>
              </a:spcAft>
              <a:buFont typeface="Arial" panose="020B0604020202020204" pitchFamily="34" charset="0"/>
              <a:buChar char="•"/>
            </a:pPr>
            <a:r>
              <a:rPr lang="en-US" dirty="0">
                <a:solidFill>
                  <a:srgbClr val="00B050"/>
                </a:solidFill>
                <a:ea typeface="Segoe UI Symbol"/>
              </a:rPr>
              <a:t>Working memory, fatigue</a:t>
            </a:r>
            <a:endParaRPr lang="en-US" dirty="0">
              <a:solidFill>
                <a:srgbClr val="00B050"/>
              </a:solidFill>
              <a:ea typeface="Segoe UI Symbol"/>
              <a:cs typeface="Roboto"/>
            </a:endParaRPr>
          </a:p>
          <a:p>
            <a:pPr lvl="2" eaLnBrk="0" fontAlgn="base" hangingPunct="0">
              <a:spcBef>
                <a:spcPct val="0"/>
              </a:spcBef>
              <a:spcAft>
                <a:spcPct val="0"/>
              </a:spcAft>
            </a:pPr>
            <a:endParaRPr kumimoji="0" lang="en-US" b="1" i="0" u="none" strike="noStrike" cap="none" normalizeH="0" baseline="0" dirty="0">
              <a:ln>
                <a:noFill/>
              </a:ln>
              <a:effectLst/>
              <a:ea typeface="Segoe UI Symbol" panose="020B0502040204020203" pitchFamily="34" charset="0"/>
            </a:endParaRP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b="1" i="0" u="none" strike="noStrike" cap="none" normalizeH="0" baseline="0" dirty="0">
                <a:ln>
                  <a:noFill/>
                </a:ln>
                <a:effectLst/>
                <a:ea typeface="Segoe UI Symbol"/>
              </a:rPr>
              <a:t>Limitations</a:t>
            </a:r>
            <a:endParaRPr lang="en-US" b="1" i="0" u="none" strike="noStrike" cap="none" normalizeH="0" baseline="0" dirty="0">
              <a:ln>
                <a:noFill/>
              </a:ln>
              <a:effectLst/>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chemeClr val="tx2">
                    <a:lumMod val="65000"/>
                    <a:lumOff val="35000"/>
                  </a:schemeClr>
                </a:solidFill>
                <a:ea typeface="Segoe UI Symbol"/>
              </a:rPr>
              <a:t>Walking safely in home or community.</a:t>
            </a:r>
            <a:endParaRPr lang="en-US" dirty="0">
              <a:solidFill>
                <a:schemeClr val="tx2">
                  <a:lumMod val="65000"/>
                  <a:lumOff val="35000"/>
                </a:schemeClr>
              </a:solidFill>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chemeClr val="tx2">
                    <a:lumMod val="65000"/>
                    <a:lumOff val="35000"/>
                  </a:schemeClr>
                </a:solidFill>
                <a:ea typeface="Segoe UI Symbol"/>
              </a:rPr>
              <a:t>Transfers.</a:t>
            </a:r>
            <a:endParaRPr lang="en-US" dirty="0">
              <a:solidFill>
                <a:schemeClr val="tx2">
                  <a:lumMod val="65000"/>
                  <a:lumOff val="35000"/>
                </a:schemeClr>
              </a:solidFill>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chemeClr val="tx2">
                    <a:lumMod val="65000"/>
                    <a:lumOff val="35000"/>
                  </a:schemeClr>
                </a:solidFill>
                <a:ea typeface="Segoe UI Symbol"/>
              </a:rPr>
              <a:t>Walking and turning without falling.</a:t>
            </a:r>
            <a:endParaRPr lang="en-US" dirty="0">
              <a:solidFill>
                <a:schemeClr val="tx2">
                  <a:lumMod val="65000"/>
                  <a:lumOff val="35000"/>
                </a:schemeClr>
              </a:solidFill>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chemeClr val="tx2">
                    <a:lumMod val="65000"/>
                    <a:lumOff val="35000"/>
                  </a:schemeClr>
                </a:solidFill>
                <a:ea typeface="Segoe UI Symbol"/>
              </a:rPr>
              <a:t>Blurry or bouncy vision, reading ability.</a:t>
            </a:r>
            <a:endParaRPr lang="en-US" dirty="0">
              <a:solidFill>
                <a:schemeClr val="tx2">
                  <a:lumMod val="65000"/>
                  <a:lumOff val="35000"/>
                </a:schemeClr>
              </a:solidFill>
              <a:ea typeface="Segoe UI Symbol" panose="020B0502040204020203" pitchFamily="34" charset="0"/>
              <a:cs typeface="Roboto"/>
            </a:endParaRPr>
          </a:p>
          <a:p>
            <a:pPr lvl="1" eaLnBrk="0" fontAlgn="base" hangingPunct="0">
              <a:spcBef>
                <a:spcPct val="0"/>
              </a:spcBef>
              <a:spcAft>
                <a:spcPct val="0"/>
              </a:spcAft>
            </a:pPr>
            <a:endParaRPr lang="en-US" dirty="0">
              <a:solidFill>
                <a:srgbClr val="663300"/>
              </a:solidFill>
              <a:ea typeface="Segoe UI Symbol" panose="020B0502040204020203" pitchFamily="34" charset="0"/>
            </a:endParaRP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b="1" dirty="0">
                <a:ea typeface="Segoe UI Symbol"/>
              </a:rPr>
              <a:t>Restrictions</a:t>
            </a:r>
            <a:endParaRPr lang="en-US" b="1" dirty="0">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rgbClr val="7030A0"/>
                </a:solidFill>
                <a:ea typeface="Segoe UI Symbol"/>
              </a:rPr>
              <a:t>Working</a:t>
            </a:r>
            <a:endParaRPr lang="en-US" dirty="0">
              <a:solidFill>
                <a:srgbClr val="7030A0"/>
              </a:solidFill>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rgbClr val="7030A0"/>
                </a:solidFill>
                <a:ea typeface="Segoe UI Symbol"/>
              </a:rPr>
              <a:t>Playing with kids or grandkids.</a:t>
            </a:r>
            <a:endParaRPr lang="en-US" dirty="0">
              <a:solidFill>
                <a:srgbClr val="7030A0"/>
              </a:solidFill>
              <a:ea typeface="Segoe UI Symbol"/>
              <a:cs typeface="Roboto"/>
            </a:endParaRPr>
          </a:p>
          <a:p>
            <a:pPr marL="800100" lvl="1" indent="-342900" eaLnBrk="0" fontAlgn="base" hangingPunct="0">
              <a:spcBef>
                <a:spcPct val="0"/>
              </a:spcBef>
              <a:spcAft>
                <a:spcPct val="0"/>
              </a:spcAft>
              <a:buFont typeface="Arial" panose="020B0604020202020204" pitchFamily="34" charset="0"/>
              <a:buChar char="•"/>
            </a:pPr>
            <a:r>
              <a:rPr lang="en-US" dirty="0">
                <a:solidFill>
                  <a:srgbClr val="7030A0"/>
                </a:solidFill>
                <a:ea typeface="Segoe UI Symbol"/>
              </a:rPr>
              <a:t>Maintaining a clean house.</a:t>
            </a:r>
            <a:endParaRPr lang="en-US" dirty="0">
              <a:solidFill>
                <a:srgbClr val="7030A0"/>
              </a:solidFill>
              <a:ea typeface="Segoe UI Symbol"/>
              <a:cs typeface="Roboto"/>
            </a:endParaRPr>
          </a:p>
          <a:p>
            <a:pPr lvl="1" eaLnBrk="0" fontAlgn="base" hangingPunct="0">
              <a:spcBef>
                <a:spcPct val="0"/>
              </a:spcBef>
              <a:spcAft>
                <a:spcPct val="0"/>
              </a:spcAft>
            </a:pPr>
            <a:endParaRPr lang="en-US" dirty="0">
              <a:solidFill>
                <a:srgbClr val="7030A0"/>
              </a:solidFill>
              <a:ea typeface="Segoe UI Symbol" panose="020B0502040204020203" pitchFamily="34" charset="0"/>
            </a:endParaRPr>
          </a:p>
        </p:txBody>
      </p:sp>
      <p:sp>
        <p:nvSpPr>
          <p:cNvPr id="3" name="TextBox 2"/>
          <p:cNvSpPr txBox="1"/>
          <p:nvPr/>
        </p:nvSpPr>
        <p:spPr>
          <a:xfrm>
            <a:off x="338442" y="779929"/>
            <a:ext cx="6927768" cy="830997"/>
          </a:xfrm>
          <a:prstGeom prst="rect">
            <a:avLst/>
          </a:prstGeom>
          <a:noFill/>
        </p:spPr>
        <p:txBody>
          <a:bodyPr wrap="square" rtlCol="0">
            <a:spAutoFit/>
          </a:bodyPr>
          <a:lstStyle/>
          <a:p>
            <a:r>
              <a:rPr lang="en-US" sz="2400" kern="0">
                <a:ea typeface="ＭＳ Ｐゴシック" charset="0"/>
              </a:rPr>
              <a:t>A care model used by the rehab/medical team aimed to optimize patients’ participation in life: </a:t>
            </a:r>
            <a:endParaRPr lang="en-US"/>
          </a:p>
        </p:txBody>
      </p:sp>
      <p:cxnSp>
        <p:nvCxnSpPr>
          <p:cNvPr id="10" name="Straight Arrow Connector 9">
            <a:extLst>
              <a:ext uri="{FF2B5EF4-FFF2-40B4-BE49-F238E27FC236}">
                <a16:creationId xmlns:a16="http://schemas.microsoft.com/office/drawing/2014/main" id="{5D860F45-F99E-4BC7-9452-16ABBD689FF1}"/>
              </a:ext>
            </a:extLst>
          </p:cNvPr>
          <p:cNvCxnSpPr/>
          <p:nvPr/>
        </p:nvCxnSpPr>
        <p:spPr>
          <a:xfrm>
            <a:off x="3591612" y="2359174"/>
            <a:ext cx="11340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E9CF49-A37C-4956-9099-E3DE9C7A75FD}"/>
              </a:ext>
            </a:extLst>
          </p:cNvPr>
          <p:cNvSpPr txBox="1"/>
          <p:nvPr/>
        </p:nvSpPr>
        <p:spPr>
          <a:xfrm>
            <a:off x="4779389" y="2036190"/>
            <a:ext cx="2059883" cy="646331"/>
          </a:xfrm>
          <a:prstGeom prst="rect">
            <a:avLst/>
          </a:prstGeom>
          <a:noFill/>
        </p:spPr>
        <p:txBody>
          <a:bodyPr wrap="square" rtlCol="0">
            <a:spAutoFit/>
          </a:bodyPr>
          <a:lstStyle/>
          <a:p>
            <a:r>
              <a:rPr lang="en-US" b="1" dirty="0"/>
              <a:t>Progressive or Non-progressive</a:t>
            </a:r>
          </a:p>
        </p:txBody>
      </p:sp>
    </p:spTree>
    <p:extLst>
      <p:ext uri="{BB962C8B-B14F-4D97-AF65-F5344CB8AC3E}">
        <p14:creationId xmlns:p14="http://schemas.microsoft.com/office/powerpoint/2010/main" val="255395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19" end="1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xEl>
                                              <p:pRg st="20" end="2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
                                            <p:txEl>
                                              <p:pRg st="21" end="21"/>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xEl>
                                              <p:pRg st="22" end="2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0B58-9531-47BC-BE16-A38B861194DE}"/>
              </a:ext>
            </a:extLst>
          </p:cNvPr>
          <p:cNvSpPr>
            <a:spLocks noGrp="1"/>
          </p:cNvSpPr>
          <p:nvPr>
            <p:ph type="title"/>
          </p:nvPr>
        </p:nvSpPr>
        <p:spPr>
          <a:xfrm>
            <a:off x="838200" y="365125"/>
            <a:ext cx="10744200" cy="1325563"/>
          </a:xfrm>
        </p:spPr>
        <p:txBody>
          <a:bodyPr/>
          <a:lstStyle/>
          <a:p>
            <a:r>
              <a:rPr lang="en-US"/>
              <a:t>Type of movement disorder – </a:t>
            </a:r>
            <a:br>
              <a:rPr lang="en-US"/>
            </a:br>
            <a:r>
              <a:rPr lang="en-US" sz="3600"/>
              <a:t>Important for guiding treatment </a:t>
            </a:r>
          </a:p>
        </p:txBody>
      </p:sp>
      <p:sp>
        <p:nvSpPr>
          <p:cNvPr id="4" name="Content Placeholder 3">
            <a:extLst>
              <a:ext uri="{FF2B5EF4-FFF2-40B4-BE49-F238E27FC236}">
                <a16:creationId xmlns:a16="http://schemas.microsoft.com/office/drawing/2014/main" id="{D4EEAE76-EA4E-4E77-B240-25E717DB8875}"/>
              </a:ext>
            </a:extLst>
          </p:cNvPr>
          <p:cNvSpPr>
            <a:spLocks noGrp="1"/>
          </p:cNvSpPr>
          <p:nvPr>
            <p:ph sz="half" idx="2"/>
          </p:nvPr>
        </p:nvSpPr>
        <p:spPr/>
        <p:txBody>
          <a:bodyPr>
            <a:normAutofit/>
          </a:bodyPr>
          <a:lstStyle/>
          <a:p>
            <a:pPr marL="457200" lvl="1" indent="0">
              <a:buNone/>
            </a:pPr>
            <a:endParaRPr lang="en-US"/>
          </a:p>
          <a:p>
            <a:pPr marL="457200" lvl="1" indent="0">
              <a:buNone/>
            </a:pPr>
            <a:endParaRPr lang="en-US"/>
          </a:p>
          <a:p>
            <a:endParaRPr lang="en-US"/>
          </a:p>
        </p:txBody>
      </p:sp>
      <p:sp>
        <p:nvSpPr>
          <p:cNvPr id="7" name="Oval 6">
            <a:extLst>
              <a:ext uri="{FF2B5EF4-FFF2-40B4-BE49-F238E27FC236}">
                <a16:creationId xmlns:a16="http://schemas.microsoft.com/office/drawing/2014/main" id="{5E5DC927-1D95-441B-BCFD-C013B28ED607}"/>
              </a:ext>
            </a:extLst>
          </p:cNvPr>
          <p:cNvSpPr/>
          <p:nvPr/>
        </p:nvSpPr>
        <p:spPr>
          <a:xfrm>
            <a:off x="5570004" y="1547967"/>
            <a:ext cx="6392144" cy="304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ea typeface="Roboto"/>
              <a:cs typeface="Roboto"/>
            </a:endParaRPr>
          </a:p>
          <a:p>
            <a:pPr algn="ctr"/>
            <a:r>
              <a:rPr lang="en-US" sz="2400"/>
              <a:t>Think of a car drive having  trouble driving straight, or driving too fast. </a:t>
            </a:r>
          </a:p>
          <a:p>
            <a:pPr marL="800100" lvl="1" indent="-342900">
              <a:buFont typeface="Arial" panose="020B0604020202020204" pitchFamily="34" charset="0"/>
              <a:buChar char="•"/>
            </a:pPr>
            <a:r>
              <a:rPr lang="en-US"/>
              <a:t>Cerebellar ataxia</a:t>
            </a:r>
          </a:p>
          <a:p>
            <a:pPr marL="800100" lvl="1" indent="-342900">
              <a:buFont typeface="Arial" panose="020B0604020202020204" pitchFamily="34" charset="0"/>
              <a:buChar char="•"/>
            </a:pPr>
            <a:r>
              <a:rPr lang="en-US"/>
              <a:t>Multi System Atrophy-C</a:t>
            </a:r>
            <a:endParaRPr lang="en-US">
              <a:ea typeface="Roboto"/>
              <a:cs typeface="Roboto"/>
            </a:endParaRPr>
          </a:p>
        </p:txBody>
      </p:sp>
      <p:sp>
        <p:nvSpPr>
          <p:cNvPr id="8" name="Oval 7">
            <a:extLst>
              <a:ext uri="{FF2B5EF4-FFF2-40B4-BE49-F238E27FC236}">
                <a16:creationId xmlns:a16="http://schemas.microsoft.com/office/drawing/2014/main" id="{FDE10383-1678-4068-AB51-1EA714838E32}"/>
              </a:ext>
            </a:extLst>
          </p:cNvPr>
          <p:cNvSpPr/>
          <p:nvPr/>
        </p:nvSpPr>
        <p:spPr>
          <a:xfrm>
            <a:off x="229852" y="1565864"/>
            <a:ext cx="6388915" cy="3067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ea typeface="Roboto"/>
              <a:cs typeface="Roboto"/>
            </a:endParaRPr>
          </a:p>
          <a:p>
            <a:pPr algn="ctr"/>
            <a:r>
              <a:rPr lang="en-US" sz="2400" dirty="0"/>
              <a:t>Think of a car having trouble starting, and maintaining speed</a:t>
            </a:r>
          </a:p>
          <a:p>
            <a:pPr marL="800100" lvl="1" indent="-342900">
              <a:buFont typeface="Arial" panose="020B0604020202020204" pitchFamily="34" charset="0"/>
              <a:buChar char="•"/>
            </a:pPr>
            <a:r>
              <a:rPr lang="en-US" sz="2000" dirty="0"/>
              <a:t>Parkinson’s Disease</a:t>
            </a:r>
          </a:p>
          <a:p>
            <a:pPr marL="800100" lvl="1" indent="-342900">
              <a:buFont typeface="Arial" panose="020B0604020202020204" pitchFamily="34" charset="0"/>
              <a:buChar char="•"/>
            </a:pPr>
            <a:r>
              <a:rPr lang="en-US" sz="2000" dirty="0"/>
              <a:t>Multi System Atrophy-P</a:t>
            </a:r>
          </a:p>
          <a:p>
            <a:pPr marL="800100" lvl="1" indent="-342900">
              <a:buFont typeface="Arial" panose="020B0604020202020204" pitchFamily="34" charset="0"/>
              <a:buChar char="•"/>
            </a:pPr>
            <a:r>
              <a:rPr lang="en-US" sz="2000" dirty="0"/>
              <a:t>Supranuclear palsy (PSP)</a:t>
            </a:r>
          </a:p>
        </p:txBody>
      </p:sp>
      <p:sp>
        <p:nvSpPr>
          <p:cNvPr id="12" name="Oval 11">
            <a:extLst>
              <a:ext uri="{FF2B5EF4-FFF2-40B4-BE49-F238E27FC236}">
                <a16:creationId xmlns:a16="http://schemas.microsoft.com/office/drawing/2014/main" id="{80839B4E-E944-4D80-93A2-91C2B3332E53}"/>
              </a:ext>
            </a:extLst>
          </p:cNvPr>
          <p:cNvSpPr/>
          <p:nvPr/>
        </p:nvSpPr>
        <p:spPr>
          <a:xfrm>
            <a:off x="453747" y="4465220"/>
            <a:ext cx="5642253" cy="1836099"/>
          </a:xfrm>
          <a:prstGeom prst="ellipse">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285750" indent="-285750" algn="ctr">
              <a:buFont typeface="Arial" panose="020B0604020202020204" pitchFamily="34" charset="0"/>
              <a:buChar char="•"/>
            </a:pPr>
            <a:r>
              <a:rPr lang="en-US" dirty="0"/>
              <a:t>“High amplitude, BIG, movement”</a:t>
            </a:r>
          </a:p>
          <a:p>
            <a:pPr marL="285750" indent="-285750" algn="ctr">
              <a:buFont typeface="Arial" panose="020B0604020202020204" pitchFamily="34" charset="0"/>
              <a:buChar char="•"/>
            </a:pPr>
            <a:r>
              <a:rPr lang="en-US" dirty="0"/>
              <a:t>External cueing to help jump start a dimmed “internal go” signal. </a:t>
            </a:r>
          </a:p>
          <a:p>
            <a:pPr marL="285750" indent="-285750" algn="ctr">
              <a:buFont typeface="Arial" panose="020B0604020202020204" pitchFamily="34" charset="0"/>
              <a:buChar char="•"/>
            </a:pPr>
            <a:r>
              <a:rPr lang="en-US" dirty="0">
                <a:ea typeface="Roboto"/>
                <a:cs typeface="Roboto"/>
              </a:rPr>
              <a:t>Balance training</a:t>
            </a:r>
            <a:endParaRPr lang="en-US" dirty="0"/>
          </a:p>
        </p:txBody>
      </p:sp>
      <p:sp>
        <p:nvSpPr>
          <p:cNvPr id="13" name="Oval 12">
            <a:extLst>
              <a:ext uri="{FF2B5EF4-FFF2-40B4-BE49-F238E27FC236}">
                <a16:creationId xmlns:a16="http://schemas.microsoft.com/office/drawing/2014/main" id="{07C5FBF9-999A-480F-AC7C-11DE20B0AE97}"/>
              </a:ext>
            </a:extLst>
          </p:cNvPr>
          <p:cNvSpPr/>
          <p:nvPr/>
        </p:nvSpPr>
        <p:spPr>
          <a:xfrm>
            <a:off x="5872105" y="4483425"/>
            <a:ext cx="5781790" cy="1800307"/>
          </a:xfrm>
          <a:prstGeom prst="ellipse">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285750" indent="-285750" algn="ctr">
              <a:buFont typeface="Arial" panose="020B0604020202020204" pitchFamily="34" charset="0"/>
              <a:buChar char="•"/>
            </a:pPr>
            <a:r>
              <a:rPr lang="en-US" dirty="0"/>
              <a:t>“Slow and soft” movement</a:t>
            </a:r>
            <a:endParaRPr lang="en-US" dirty="0">
              <a:ea typeface="Roboto"/>
              <a:cs typeface="Roboto"/>
            </a:endParaRPr>
          </a:p>
          <a:p>
            <a:pPr marL="285750" indent="-285750" algn="ctr">
              <a:buFont typeface="Arial" panose="020B0604020202020204" pitchFamily="34" charset="0"/>
              <a:buChar char="•"/>
            </a:pPr>
            <a:r>
              <a:rPr lang="en-US" dirty="0"/>
              <a:t>“Quality, not quantity”</a:t>
            </a:r>
          </a:p>
          <a:p>
            <a:pPr marL="285750" indent="-285750" algn="ctr">
              <a:buFont typeface="Arial" panose="020B0604020202020204" pitchFamily="34" charset="0"/>
              <a:buChar char="•"/>
            </a:pPr>
            <a:r>
              <a:rPr lang="en-US" dirty="0">
                <a:ea typeface="Roboto"/>
                <a:cs typeface="Roboto"/>
              </a:rPr>
              <a:t>Balance training</a:t>
            </a:r>
          </a:p>
        </p:txBody>
      </p:sp>
    </p:spTree>
    <p:extLst>
      <p:ext uri="{BB962C8B-B14F-4D97-AF65-F5344CB8AC3E}">
        <p14:creationId xmlns:p14="http://schemas.microsoft.com/office/powerpoint/2010/main" val="38954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980332"/>
            <a:ext cx="10515600" cy="1604128"/>
          </a:xfrm>
        </p:spPr>
        <p:txBody>
          <a:bodyPr>
            <a:normAutofit fontScale="90000"/>
          </a:bodyPr>
          <a:lstStyle/>
          <a:p>
            <a:br>
              <a:rPr lang="en-US"/>
            </a:br>
            <a:r>
              <a:rPr lang="en-US">
                <a:ea typeface="Roboto Black"/>
                <a:cs typeface="Roboto Black"/>
              </a:rPr>
              <a:t>Evidence in the Literature</a:t>
            </a:r>
            <a:br>
              <a:rPr lang="en-US">
                <a:ea typeface="Roboto Black"/>
                <a:cs typeface="Roboto Black"/>
              </a:rPr>
            </a:br>
            <a:r>
              <a:rPr lang="en-US" sz="2700">
                <a:ea typeface="Roboto Black"/>
                <a:cs typeface="Roboto Black"/>
              </a:rPr>
              <a:t>Efficacy of Exercise and Rehabilitation in Ataxia</a:t>
            </a:r>
            <a:br>
              <a:rPr lang="en-US">
                <a:ea typeface="Roboto Black"/>
                <a:cs typeface="Roboto Black"/>
              </a:rPr>
            </a:b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7" name="TextBox 6">
            <a:extLst>
              <a:ext uri="{FF2B5EF4-FFF2-40B4-BE49-F238E27FC236}">
                <a16:creationId xmlns:a16="http://schemas.microsoft.com/office/drawing/2014/main" id="{99AD22E7-B694-43A4-8685-7084E2687754}"/>
              </a:ext>
            </a:extLst>
          </p:cNvPr>
          <p:cNvSpPr txBox="1"/>
          <p:nvPr/>
        </p:nvSpPr>
        <p:spPr>
          <a:xfrm>
            <a:off x="838200" y="4136065"/>
            <a:ext cx="9571074" cy="646331"/>
          </a:xfrm>
          <a:prstGeom prst="rect">
            <a:avLst/>
          </a:prstGeom>
          <a:noFill/>
        </p:spPr>
        <p:txBody>
          <a:bodyPr wrap="square" rtlCol="0">
            <a:spAutoFit/>
          </a:bodyPr>
          <a:lstStyle/>
          <a:p>
            <a:br>
              <a:rPr lang="en-US"/>
            </a:br>
            <a:endParaRPr lang="en-US"/>
          </a:p>
        </p:txBody>
      </p:sp>
    </p:spTree>
    <p:extLst>
      <p:ext uri="{BB962C8B-B14F-4D97-AF65-F5344CB8AC3E}">
        <p14:creationId xmlns:p14="http://schemas.microsoft.com/office/powerpoint/2010/main" val="326482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971F4-98FC-4FB5-B648-D646EFD783DE}"/>
              </a:ext>
            </a:extLst>
          </p:cNvPr>
          <p:cNvPicPr/>
          <p:nvPr/>
        </p:nvPicPr>
        <p:blipFill rotWithShape="1">
          <a:blip r:embed="rId3"/>
          <a:srcRect l="8173" t="20810" r="7372" b="27309"/>
          <a:stretch/>
        </p:blipFill>
        <p:spPr bwMode="auto">
          <a:xfrm>
            <a:off x="429490" y="0"/>
            <a:ext cx="7963395" cy="3131127"/>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CD8BFAA-040D-4623-B535-D28B50EECC3A}"/>
              </a:ext>
            </a:extLst>
          </p:cNvPr>
          <p:cNvSpPr/>
          <p:nvPr/>
        </p:nvSpPr>
        <p:spPr>
          <a:xfrm>
            <a:off x="0" y="0"/>
            <a:ext cx="1981200" cy="4294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17E01A1-F51B-4963-BE05-E2A8210ACD21}"/>
              </a:ext>
            </a:extLst>
          </p:cNvPr>
          <p:cNvSpPr/>
          <p:nvPr/>
        </p:nvSpPr>
        <p:spPr>
          <a:xfrm>
            <a:off x="374072" y="3131127"/>
            <a:ext cx="2710044" cy="595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1010 studies identified</a:t>
            </a:r>
          </a:p>
        </p:txBody>
      </p:sp>
      <p:cxnSp>
        <p:nvCxnSpPr>
          <p:cNvPr id="10" name="Straight Arrow Connector 9">
            <a:extLst>
              <a:ext uri="{FF2B5EF4-FFF2-40B4-BE49-F238E27FC236}">
                <a16:creationId xmlns:a16="http://schemas.microsoft.com/office/drawing/2014/main" id="{6EB7848D-1F28-4B71-AC01-24FC9BA65189}"/>
              </a:ext>
            </a:extLst>
          </p:cNvPr>
          <p:cNvCxnSpPr>
            <a:cxnSpLocks/>
            <a:stCxn id="8" idx="2"/>
          </p:cNvCxnSpPr>
          <p:nvPr/>
        </p:nvCxnSpPr>
        <p:spPr>
          <a:xfrm>
            <a:off x="1729094" y="3726874"/>
            <a:ext cx="0" cy="363249"/>
          </a:xfrm>
          <a:prstGeom prst="straightConnector1">
            <a:avLst/>
          </a:prstGeom>
          <a:ln w="6350">
            <a:headEnd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D301EE2C-A31B-4DDF-B472-A1855207665F}"/>
              </a:ext>
            </a:extLst>
          </p:cNvPr>
          <p:cNvSpPr/>
          <p:nvPr/>
        </p:nvSpPr>
        <p:spPr>
          <a:xfrm>
            <a:off x="559745" y="4090123"/>
            <a:ext cx="2261254" cy="5957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17 studies reviewed</a:t>
            </a:r>
          </a:p>
        </p:txBody>
      </p:sp>
      <p:sp>
        <p:nvSpPr>
          <p:cNvPr id="16" name="Rectangle: Rounded Corners 15">
            <a:extLst>
              <a:ext uri="{FF2B5EF4-FFF2-40B4-BE49-F238E27FC236}">
                <a16:creationId xmlns:a16="http://schemas.microsoft.com/office/drawing/2014/main" id="{B8B5EF61-AEC9-4080-B664-35AD8F5F9B75}"/>
              </a:ext>
            </a:extLst>
          </p:cNvPr>
          <p:cNvSpPr/>
          <p:nvPr/>
        </p:nvSpPr>
        <p:spPr>
          <a:xfrm>
            <a:off x="0" y="4933300"/>
            <a:ext cx="3678757" cy="168635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292 subjects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148 autosomal dominant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85 autosomal recessive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27 idiopathic ataxia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28 sporadic adult onset ataxia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19416967-84A0-4B66-8F89-196DBFC9D35B}"/>
              </a:ext>
            </a:extLst>
          </p:cNvPr>
          <p:cNvCxnSpPr>
            <a:cxnSpLocks/>
            <a:stCxn id="11" idx="2"/>
          </p:cNvCxnSpPr>
          <p:nvPr/>
        </p:nvCxnSpPr>
        <p:spPr>
          <a:xfrm flipH="1">
            <a:off x="1677752" y="4685870"/>
            <a:ext cx="12620" cy="247430"/>
          </a:xfrm>
          <a:prstGeom prst="straightConnector1">
            <a:avLst/>
          </a:prstGeom>
          <a:ln w="6350">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550EBB-92F8-4E73-B532-429866B6830E}"/>
              </a:ext>
            </a:extLst>
          </p:cNvPr>
          <p:cNvCxnSpPr>
            <a:cxnSpLocks/>
          </p:cNvCxnSpPr>
          <p:nvPr/>
        </p:nvCxnSpPr>
        <p:spPr>
          <a:xfrm>
            <a:off x="3698794" y="5267204"/>
            <a:ext cx="318035" cy="0"/>
          </a:xfrm>
          <a:prstGeom prst="straightConnector1">
            <a:avLst/>
          </a:prstGeom>
          <a:ln w="6350">
            <a:headEnd w="lg" len="med"/>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EB8D6-1EEE-4C81-96F6-0BF30757ACF5}"/>
              </a:ext>
            </a:extLst>
          </p:cNvPr>
          <p:cNvSpPr/>
          <p:nvPr/>
        </p:nvSpPr>
        <p:spPr>
          <a:xfrm>
            <a:off x="4036867" y="3518096"/>
            <a:ext cx="3800234" cy="31311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Treatments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Balance and coordinative training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Multi D inpatient rehab</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Cycling regime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Balance training with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Treadmill training</a:t>
            </a:r>
          </a:p>
        </p:txBody>
      </p:sp>
      <p:sp>
        <p:nvSpPr>
          <p:cNvPr id="21" name="Rectangle: Rounded Corners 20">
            <a:extLst>
              <a:ext uri="{FF2B5EF4-FFF2-40B4-BE49-F238E27FC236}">
                <a16:creationId xmlns:a16="http://schemas.microsoft.com/office/drawing/2014/main" id="{99C3D652-C656-4A6E-84A8-DA6B0D682CEB}"/>
              </a:ext>
            </a:extLst>
          </p:cNvPr>
          <p:cNvSpPr/>
          <p:nvPr/>
        </p:nvSpPr>
        <p:spPr>
          <a:xfrm>
            <a:off x="8195211" y="1163383"/>
            <a:ext cx="3678757" cy="32202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Results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15/17 studies revealed</a:t>
            </a:r>
          </a:p>
          <a:p>
            <a:pPr marL="282575"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significant improvements in at least 1 outcome measure:</a:t>
            </a:r>
          </a:p>
          <a:p>
            <a:pPr marL="282575" marR="0" lvl="1" indent="1746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Ataxia symptoms</a:t>
            </a:r>
          </a:p>
          <a:p>
            <a:pPr marL="282575" marR="0" lvl="1" indent="1746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Balance</a:t>
            </a:r>
          </a:p>
          <a:p>
            <a:pPr marL="282575" marR="0" lvl="1" indent="1746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Function</a:t>
            </a:r>
          </a:p>
          <a:p>
            <a:pPr marL="282575" marR="0" lvl="1" indent="1746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Gait</a:t>
            </a:r>
          </a:p>
        </p:txBody>
      </p:sp>
      <p:cxnSp>
        <p:nvCxnSpPr>
          <p:cNvPr id="22" name="Straight Arrow Connector 21">
            <a:extLst>
              <a:ext uri="{FF2B5EF4-FFF2-40B4-BE49-F238E27FC236}">
                <a16:creationId xmlns:a16="http://schemas.microsoft.com/office/drawing/2014/main" id="{613D3232-4978-4465-8097-4B18637A8B57}"/>
              </a:ext>
            </a:extLst>
          </p:cNvPr>
          <p:cNvCxnSpPr>
            <a:cxnSpLocks/>
          </p:cNvCxnSpPr>
          <p:nvPr/>
        </p:nvCxnSpPr>
        <p:spPr>
          <a:xfrm>
            <a:off x="7837101" y="3907016"/>
            <a:ext cx="318035" cy="0"/>
          </a:xfrm>
          <a:prstGeom prst="straightConnector1">
            <a:avLst/>
          </a:prstGeom>
          <a:ln w="6350">
            <a:headEnd w="lg" len="med"/>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B5C5F3F3-967B-44CA-AC3A-E36460A7A287}"/>
              </a:ext>
            </a:extLst>
          </p:cNvPr>
          <p:cNvSpPr/>
          <p:nvPr/>
        </p:nvSpPr>
        <p:spPr>
          <a:xfrm>
            <a:off x="8195211" y="4933300"/>
            <a:ext cx="3678757" cy="168635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Conclusion: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panose="020F0502020204030204"/>
                <a:ea typeface="+mn-ea"/>
                <a:cs typeface="+mn-cs"/>
              </a:rPr>
              <a:t>Consistent evidence that rehabilitation improves function, mobility, ataxia, and balance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panose="020F0502020204030204"/>
                <a:ea typeface="+mn-ea"/>
                <a:cs typeface="+mn-cs"/>
              </a:rPr>
              <a:t>genetic degenerative ataxia.</a:t>
            </a:r>
          </a:p>
        </p:txBody>
      </p:sp>
      <p:cxnSp>
        <p:nvCxnSpPr>
          <p:cNvPr id="24" name="Straight Arrow Connector 23">
            <a:extLst>
              <a:ext uri="{FF2B5EF4-FFF2-40B4-BE49-F238E27FC236}">
                <a16:creationId xmlns:a16="http://schemas.microsoft.com/office/drawing/2014/main" id="{8895F59F-4806-423B-A49E-4CFA790C949D}"/>
              </a:ext>
            </a:extLst>
          </p:cNvPr>
          <p:cNvCxnSpPr>
            <a:cxnSpLocks/>
            <a:stCxn id="21" idx="2"/>
            <a:endCxn id="23" idx="0"/>
          </p:cNvCxnSpPr>
          <p:nvPr/>
        </p:nvCxnSpPr>
        <p:spPr>
          <a:xfrm>
            <a:off x="10034590" y="4383606"/>
            <a:ext cx="0" cy="549694"/>
          </a:xfrm>
          <a:prstGeom prst="straightConnector1">
            <a:avLst/>
          </a:prstGeom>
          <a:ln w="6350">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96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animBg="1"/>
      <p:bldP spid="20" grpId="0" animBg="1"/>
      <p:bldP spid="21"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6.png">
            <a:extLst>
              <a:ext uri="{FF2B5EF4-FFF2-40B4-BE49-F238E27FC236}">
                <a16:creationId xmlns:a16="http://schemas.microsoft.com/office/drawing/2014/main" id="{BC82156B-3358-4012-B833-055446B6CC0E}"/>
              </a:ext>
            </a:extLst>
          </p:cNvPr>
          <p:cNvPicPr>
            <a:picLocks noChangeAspect="1"/>
          </p:cNvPicPr>
          <p:nvPr/>
        </p:nvPicPr>
        <p:blipFill>
          <a:blip r:embed="rId2"/>
          <a:srcRect b="78361"/>
          <a:stretch>
            <a:fillRect/>
          </a:stretch>
        </p:blipFill>
        <p:spPr>
          <a:xfrm>
            <a:off x="518615" y="165146"/>
            <a:ext cx="10467833" cy="1926711"/>
          </a:xfrm>
          <a:prstGeom prst="rect">
            <a:avLst/>
          </a:prstGeom>
          <a:ln w="12700">
            <a:miter lim="400000"/>
          </a:ln>
        </p:spPr>
      </p:pic>
      <p:sp>
        <p:nvSpPr>
          <p:cNvPr id="3" name="Content Placeholder 2">
            <a:extLst>
              <a:ext uri="{FF2B5EF4-FFF2-40B4-BE49-F238E27FC236}">
                <a16:creationId xmlns:a16="http://schemas.microsoft.com/office/drawing/2014/main" id="{B651BE7B-4D45-4F15-A6D1-19B3B8E699B1}"/>
              </a:ext>
            </a:extLst>
          </p:cNvPr>
          <p:cNvSpPr txBox="1">
            <a:spLocks/>
          </p:cNvSpPr>
          <p:nvPr/>
        </p:nvSpPr>
        <p:spPr>
          <a:xfrm>
            <a:off x="528169" y="2291836"/>
            <a:ext cx="5189071" cy="3917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Subjects: </a:t>
            </a:r>
          </a:p>
          <a:p>
            <a:pPr lvl="1"/>
            <a:r>
              <a:rPr lang="en-US"/>
              <a:t>Cerebellar ataxia = 10</a:t>
            </a:r>
          </a:p>
          <a:p>
            <a:pPr lvl="1"/>
            <a:r>
              <a:rPr lang="en-US"/>
              <a:t>Sensory ataxia = 6</a:t>
            </a:r>
          </a:p>
          <a:p>
            <a:pPr lvl="1"/>
            <a:endParaRPr lang="en-US"/>
          </a:p>
          <a:p>
            <a:r>
              <a:rPr lang="en-US"/>
              <a:t>Frequency/intensity</a:t>
            </a:r>
          </a:p>
          <a:p>
            <a:pPr lvl="1"/>
            <a:r>
              <a:rPr lang="en-US"/>
              <a:t>4 week program: </a:t>
            </a:r>
          </a:p>
          <a:p>
            <a:pPr lvl="2"/>
            <a:r>
              <a:rPr lang="en-US"/>
              <a:t>Lab/clinic: 3 days/week (1 hour)</a:t>
            </a:r>
          </a:p>
          <a:p>
            <a:pPr lvl="2"/>
            <a:r>
              <a:rPr lang="en-US"/>
              <a:t>Home: 1 hour/day </a:t>
            </a:r>
          </a:p>
          <a:p>
            <a:pPr lvl="2"/>
            <a:r>
              <a:rPr lang="en-US"/>
              <a:t>10 hours/week training total</a:t>
            </a:r>
          </a:p>
        </p:txBody>
      </p:sp>
      <p:sp>
        <p:nvSpPr>
          <p:cNvPr id="4" name="Content Placeholder 3">
            <a:extLst>
              <a:ext uri="{FF2B5EF4-FFF2-40B4-BE49-F238E27FC236}">
                <a16:creationId xmlns:a16="http://schemas.microsoft.com/office/drawing/2014/main" id="{5146673B-F493-453D-924D-93B6CCEDA58B}"/>
              </a:ext>
            </a:extLst>
          </p:cNvPr>
          <p:cNvSpPr txBox="1">
            <a:spLocks/>
          </p:cNvSpPr>
          <p:nvPr/>
        </p:nvSpPr>
        <p:spPr>
          <a:xfrm>
            <a:off x="5717241" y="2291836"/>
            <a:ext cx="5269207" cy="3917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Exercises/training:</a:t>
            </a:r>
          </a:p>
          <a:p>
            <a:pPr lvl="1"/>
            <a:r>
              <a:rPr lang="en-US"/>
              <a:t>Standing balance</a:t>
            </a:r>
          </a:p>
          <a:p>
            <a:pPr lvl="1"/>
            <a:r>
              <a:rPr lang="en-US"/>
              <a:t>Dynamic balance</a:t>
            </a:r>
          </a:p>
          <a:p>
            <a:pPr lvl="1"/>
            <a:r>
              <a:rPr lang="en-US"/>
              <a:t>Whole body coordination</a:t>
            </a:r>
          </a:p>
          <a:p>
            <a:pPr lvl="1"/>
            <a:r>
              <a:rPr lang="en-US"/>
              <a:t>Reactive training</a:t>
            </a:r>
          </a:p>
          <a:p>
            <a:pPr marL="457200" lvl="1" indent="0">
              <a:buFont typeface="Arial" panose="020B0604020202020204" pitchFamily="34" charset="0"/>
              <a:buNone/>
            </a:pPr>
            <a:endParaRPr lang="en-US"/>
          </a:p>
          <a:p>
            <a:pPr lvl="1"/>
            <a:r>
              <a:rPr lang="en-US"/>
              <a:t>Tasks challenged all sensory input systems required for motor learning (visual, vestibular, somatosensory) </a:t>
            </a:r>
          </a:p>
          <a:p>
            <a:pPr lvl="1"/>
            <a:endParaRPr lang="en-US"/>
          </a:p>
          <a:p>
            <a:pPr lvl="1"/>
            <a:endParaRPr lang="en-US"/>
          </a:p>
          <a:p>
            <a:pPr lvl="1"/>
            <a:endParaRPr lang="en-US"/>
          </a:p>
        </p:txBody>
      </p:sp>
      <p:pic>
        <p:nvPicPr>
          <p:cNvPr id="5" name="Picture 4">
            <a:extLst>
              <a:ext uri="{FF2B5EF4-FFF2-40B4-BE49-F238E27FC236}">
                <a16:creationId xmlns:a16="http://schemas.microsoft.com/office/drawing/2014/main" id="{28F2CDA0-9A93-4133-8D95-EBA9AD5A6446}"/>
              </a:ext>
            </a:extLst>
          </p:cNvPr>
          <p:cNvPicPr>
            <a:picLocks noChangeAspect="1"/>
          </p:cNvPicPr>
          <p:nvPr/>
        </p:nvPicPr>
        <p:blipFill>
          <a:blip r:embed="rId3"/>
          <a:stretch>
            <a:fillRect/>
          </a:stretch>
        </p:blipFill>
        <p:spPr>
          <a:xfrm>
            <a:off x="8890163" y="1591942"/>
            <a:ext cx="1164437" cy="499915"/>
          </a:xfrm>
          <a:prstGeom prst="rect">
            <a:avLst/>
          </a:prstGeom>
        </p:spPr>
      </p:pic>
      <p:sp>
        <p:nvSpPr>
          <p:cNvPr id="6" name="TextBox 5">
            <a:extLst>
              <a:ext uri="{FF2B5EF4-FFF2-40B4-BE49-F238E27FC236}">
                <a16:creationId xmlns:a16="http://schemas.microsoft.com/office/drawing/2014/main" id="{A378DC4C-432E-443B-9C9E-C88FE518A911}"/>
              </a:ext>
            </a:extLst>
          </p:cNvPr>
          <p:cNvSpPr txBox="1"/>
          <p:nvPr/>
        </p:nvSpPr>
        <p:spPr>
          <a:xfrm>
            <a:off x="273132" y="6329548"/>
            <a:ext cx="5985164" cy="646331"/>
          </a:xfrm>
          <a:prstGeom prst="rect">
            <a:avLst/>
          </a:prstGeom>
          <a:noFill/>
        </p:spPr>
        <p:txBody>
          <a:bodyPr wrap="square" rtlCol="0">
            <a:spAutoFit/>
          </a:bodyPr>
          <a:lstStyle/>
          <a:p>
            <a:r>
              <a:rPr lang="en-US" err="1"/>
              <a:t>Ilg</a:t>
            </a:r>
            <a:r>
              <a:rPr lang="en-US"/>
              <a:t>, et al 2009, DOI: </a:t>
            </a:r>
            <a:r>
              <a:rPr lang="en-US">
                <a:hlinkClick r:id="rId4"/>
              </a:rPr>
              <a:t>10.1212/WNL.0b013e3181c33adf</a:t>
            </a:r>
            <a:endParaRPr lang="en-US"/>
          </a:p>
          <a:p>
            <a:endParaRPr lang="en-US"/>
          </a:p>
        </p:txBody>
      </p:sp>
    </p:spTree>
    <p:extLst>
      <p:ext uri="{BB962C8B-B14F-4D97-AF65-F5344CB8AC3E}">
        <p14:creationId xmlns:p14="http://schemas.microsoft.com/office/powerpoint/2010/main" val="16145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87835" y="2066457"/>
            <a:ext cx="7303835" cy="2952275"/>
          </a:xfrm>
          <a:prstGeom prst="rect">
            <a:avLst/>
          </a:prstGeom>
        </p:spPr>
      </p:pic>
      <p:pic>
        <p:nvPicPr>
          <p:cNvPr id="5" name="image16.png"/>
          <p:cNvPicPr>
            <a:picLocks noChangeAspect="1"/>
          </p:cNvPicPr>
          <p:nvPr/>
        </p:nvPicPr>
        <p:blipFill>
          <a:blip r:embed="rId3"/>
          <a:srcRect b="78361"/>
          <a:stretch>
            <a:fillRect/>
          </a:stretch>
        </p:blipFill>
        <p:spPr>
          <a:xfrm>
            <a:off x="518615" y="236584"/>
            <a:ext cx="10467833" cy="1926711"/>
          </a:xfrm>
          <a:prstGeom prst="rect">
            <a:avLst/>
          </a:prstGeom>
          <a:ln w="12700">
            <a:miter lim="400000"/>
          </a:ln>
        </p:spPr>
      </p:pic>
      <p:pic>
        <p:nvPicPr>
          <p:cNvPr id="8" name="Picture 7"/>
          <p:cNvPicPr>
            <a:picLocks noChangeAspect="1"/>
          </p:cNvPicPr>
          <p:nvPr/>
        </p:nvPicPr>
        <p:blipFill>
          <a:blip r:embed="rId4"/>
          <a:stretch>
            <a:fillRect/>
          </a:stretch>
        </p:blipFill>
        <p:spPr>
          <a:xfrm>
            <a:off x="9218775" y="1663380"/>
            <a:ext cx="1164437" cy="499915"/>
          </a:xfrm>
          <a:prstGeom prst="rect">
            <a:avLst/>
          </a:prstGeom>
        </p:spPr>
      </p:pic>
      <p:sp>
        <p:nvSpPr>
          <p:cNvPr id="9" name="TextBox 8"/>
          <p:cNvSpPr txBox="1"/>
          <p:nvPr/>
        </p:nvSpPr>
        <p:spPr>
          <a:xfrm>
            <a:off x="179300" y="5034759"/>
            <a:ext cx="1150639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Cerebellar ataxia subjects showed improvements in </a:t>
            </a:r>
            <a:r>
              <a:rPr kumimoji="0" lang="en-US" sz="2400" b="1" i="0" u="none" strike="noStrike" kern="1200" cap="none" spc="0" normalizeH="0" baseline="0" noProof="0">
                <a:ln>
                  <a:noFill/>
                </a:ln>
                <a:solidFill>
                  <a:srgbClr val="333399">
                    <a:lumMod val="75000"/>
                  </a:srgbClr>
                </a:solidFill>
                <a:effectLst/>
                <a:uLnTx/>
                <a:uFillTx/>
                <a:latin typeface="Arial"/>
                <a:ea typeface="+mn-ea"/>
                <a:cs typeface="+mn-cs"/>
              </a:rPr>
              <a:t>walking speed</a:t>
            </a: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33399">
                    <a:lumMod val="75000"/>
                  </a:srgbClr>
                </a:solidFill>
                <a:effectLst/>
                <a:uLnTx/>
                <a:uFillTx/>
                <a:latin typeface="Arial"/>
                <a:ea typeface="+mn-ea"/>
                <a:cs typeface="+mn-cs"/>
              </a:rPr>
              <a:t>   variability of steps</a:t>
            </a: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 </a:t>
            </a:r>
            <a:r>
              <a:rPr kumimoji="0" lang="en-US" sz="2400" b="1" i="0" u="none" strike="noStrike" kern="1200" cap="none" spc="0" normalizeH="0" baseline="0" noProof="0">
                <a:ln>
                  <a:noFill/>
                </a:ln>
                <a:solidFill>
                  <a:srgbClr val="333399">
                    <a:lumMod val="75000"/>
                  </a:srgbClr>
                </a:solidFill>
                <a:effectLst/>
                <a:uLnTx/>
                <a:uFillTx/>
                <a:latin typeface="Arial"/>
                <a:ea typeface="+mn-ea"/>
                <a:cs typeface="+mn-cs"/>
              </a:rPr>
              <a:t>body sway, dynamic balance</a:t>
            </a: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 to a level of significance(*)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   after 4 weeks of training</a:t>
            </a:r>
            <a:r>
              <a:rPr kumimoji="0" lang="en-US" sz="2400" b="0" i="0" u="none" strike="noStrike" kern="1200" cap="none" spc="0" normalizeH="0" noProof="0">
                <a:ln>
                  <a:noFill/>
                </a:ln>
                <a:solidFill>
                  <a:srgbClr val="333399">
                    <a:lumMod val="75000"/>
                  </a:srgbClr>
                </a:solidFill>
                <a:effectLst/>
                <a:uLnTx/>
                <a:uFillTx/>
                <a:latin typeface="Arial"/>
                <a:ea typeface="+mn-ea"/>
                <a:cs typeface="+mn-cs"/>
              </a:rPr>
              <a:t> </a:t>
            </a: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and maintained those improvements. </a:t>
            </a:r>
          </a:p>
        </p:txBody>
      </p:sp>
      <p:sp>
        <p:nvSpPr>
          <p:cNvPr id="11" name="Oval 10"/>
          <p:cNvSpPr/>
          <p:nvPr/>
        </p:nvSpPr>
        <p:spPr bwMode="auto">
          <a:xfrm>
            <a:off x="3976606" y="4697399"/>
            <a:ext cx="457200" cy="407770"/>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pic>
        <p:nvPicPr>
          <p:cNvPr id="12" name="Picture 11"/>
          <p:cNvPicPr>
            <a:picLocks noChangeAspect="1"/>
          </p:cNvPicPr>
          <p:nvPr/>
        </p:nvPicPr>
        <p:blipFill>
          <a:blip r:embed="rId5"/>
          <a:stretch>
            <a:fillRect/>
          </a:stretch>
        </p:blipFill>
        <p:spPr>
          <a:xfrm>
            <a:off x="7974857" y="4593878"/>
            <a:ext cx="524276" cy="552292"/>
          </a:xfrm>
          <a:prstGeom prst="rect">
            <a:avLst/>
          </a:prstGeom>
        </p:spPr>
      </p:pic>
      <p:sp>
        <p:nvSpPr>
          <p:cNvPr id="16" name="Oval 15"/>
          <p:cNvSpPr/>
          <p:nvPr/>
        </p:nvSpPr>
        <p:spPr bwMode="auto">
          <a:xfrm>
            <a:off x="8664380" y="4618248"/>
            <a:ext cx="562042" cy="48692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7" name="Oval 16"/>
          <p:cNvSpPr/>
          <p:nvPr/>
        </p:nvSpPr>
        <p:spPr bwMode="auto">
          <a:xfrm>
            <a:off x="4597361" y="4666139"/>
            <a:ext cx="503243" cy="40777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8" name="TextBox 17"/>
          <p:cNvSpPr txBox="1"/>
          <p:nvPr/>
        </p:nvSpPr>
        <p:spPr>
          <a:xfrm>
            <a:off x="9523807" y="4181287"/>
            <a:ext cx="2359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C8436"/>
                </a:solidFill>
                <a:effectLst/>
                <a:uLnTx/>
                <a:uFillTx/>
                <a:latin typeface="Arial"/>
                <a:ea typeface="+mn-ea"/>
                <a:cs typeface="+mn-cs"/>
              </a:rPr>
              <a:t>C=Cerebellar ataxia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a:ea typeface="+mn-ea"/>
                <a:cs typeface="+mn-cs"/>
              </a:rPr>
              <a:t>A= Afferent (sensory)          	ataxia</a:t>
            </a:r>
          </a:p>
        </p:txBody>
      </p:sp>
      <p:sp>
        <p:nvSpPr>
          <p:cNvPr id="3" name="TextBox 2"/>
          <p:cNvSpPr txBox="1"/>
          <p:nvPr/>
        </p:nvSpPr>
        <p:spPr>
          <a:xfrm>
            <a:off x="170705" y="6305707"/>
            <a:ext cx="10456904"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D2D8A">
                    <a:lumMod val="75000"/>
                  </a:srgbClr>
                </a:solidFill>
                <a:effectLst/>
                <a:uLnTx/>
                <a:uFillTx/>
                <a:latin typeface="Arial"/>
                <a:ea typeface="+mn-ea"/>
                <a:cs typeface="+mn-cs"/>
              </a:rPr>
              <a:t>People with sensory ataxias </a:t>
            </a:r>
            <a:r>
              <a:rPr kumimoji="0" lang="en-US" sz="2000" b="0" i="0" u="sng" strike="noStrike" kern="1200" cap="none" spc="0" normalizeH="0" baseline="0" noProof="0">
                <a:ln>
                  <a:noFill/>
                </a:ln>
                <a:solidFill>
                  <a:srgbClr val="2D2D8A">
                    <a:lumMod val="75000"/>
                  </a:srgbClr>
                </a:solidFill>
                <a:effectLst/>
                <a:uLnTx/>
                <a:uFillTx/>
                <a:latin typeface="Arial"/>
                <a:ea typeface="+mn-ea"/>
                <a:cs typeface="+mn-cs"/>
              </a:rPr>
              <a:t>did not </a:t>
            </a:r>
            <a:r>
              <a:rPr kumimoji="0" lang="en-US" sz="2000" b="0" i="0" u="none" strike="noStrike" kern="1200" cap="none" spc="0" normalizeH="0" baseline="0" noProof="0">
                <a:ln>
                  <a:noFill/>
                </a:ln>
                <a:solidFill>
                  <a:srgbClr val="2D2D8A">
                    <a:lumMod val="75000"/>
                  </a:srgbClr>
                </a:solidFill>
                <a:effectLst/>
                <a:uLnTx/>
                <a:uFillTx/>
                <a:latin typeface="Arial"/>
                <a:ea typeface="+mn-ea"/>
                <a:cs typeface="+mn-cs"/>
              </a:rPr>
              <a:t>improve gait and balance to a level of significance. </a:t>
            </a:r>
          </a:p>
        </p:txBody>
      </p:sp>
      <p:sp>
        <p:nvSpPr>
          <p:cNvPr id="7" name="Rectangle 6"/>
          <p:cNvSpPr/>
          <p:nvPr/>
        </p:nvSpPr>
        <p:spPr bwMode="auto">
          <a:xfrm>
            <a:off x="2060812" y="2179322"/>
            <a:ext cx="368489" cy="3213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0" name="Rectangle 9"/>
          <p:cNvSpPr/>
          <p:nvPr/>
        </p:nvSpPr>
        <p:spPr bwMode="auto">
          <a:xfrm>
            <a:off x="5745707" y="2066457"/>
            <a:ext cx="354842" cy="3219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FF"/>
                </a:solidFill>
              </a:ln>
              <a:solidFill>
                <a:srgbClr val="000000"/>
              </a:solidFill>
              <a:effectLst/>
              <a:uLnTx/>
              <a:uFillTx/>
              <a:latin typeface="Times" charset="0"/>
              <a:ea typeface="+mn-ea"/>
              <a:cs typeface="+mn-cs"/>
            </a:endParaRPr>
          </a:p>
        </p:txBody>
      </p:sp>
      <p:sp>
        <p:nvSpPr>
          <p:cNvPr id="6" name="TextBox 5">
            <a:extLst>
              <a:ext uri="{FF2B5EF4-FFF2-40B4-BE49-F238E27FC236}">
                <a16:creationId xmlns:a16="http://schemas.microsoft.com/office/drawing/2014/main" id="{E57141B7-D864-41EF-A418-1E7E886579A8}"/>
              </a:ext>
            </a:extLst>
          </p:cNvPr>
          <p:cNvSpPr txBox="1"/>
          <p:nvPr/>
        </p:nvSpPr>
        <p:spPr>
          <a:xfrm>
            <a:off x="388003" y="2373694"/>
            <a:ext cx="1776398" cy="461665"/>
          </a:xfrm>
          <a:prstGeom prst="rect">
            <a:avLst/>
          </a:prstGeom>
          <a:noFill/>
        </p:spPr>
        <p:txBody>
          <a:bodyPr wrap="square" rtlCol="0">
            <a:spAutoFit/>
          </a:bodyPr>
          <a:lstStyle/>
          <a:p>
            <a:r>
              <a:rPr lang="en-US" sz="2400">
                <a:solidFill>
                  <a:schemeClr val="accent6">
                    <a:lumMod val="75000"/>
                  </a:schemeClr>
                </a:solidFill>
              </a:rPr>
              <a:t>Results</a:t>
            </a:r>
            <a:r>
              <a:rPr lang="en-US"/>
              <a:t>: </a:t>
            </a:r>
          </a:p>
        </p:txBody>
      </p:sp>
      <p:sp>
        <p:nvSpPr>
          <p:cNvPr id="13" name="TextBox 12">
            <a:extLst>
              <a:ext uri="{FF2B5EF4-FFF2-40B4-BE49-F238E27FC236}">
                <a16:creationId xmlns:a16="http://schemas.microsoft.com/office/drawing/2014/main" id="{46F7B1A9-C391-4570-8AA6-E4AED0FE5264}"/>
              </a:ext>
            </a:extLst>
          </p:cNvPr>
          <p:cNvSpPr txBox="1"/>
          <p:nvPr/>
        </p:nvSpPr>
        <p:spPr>
          <a:xfrm>
            <a:off x="9295341" y="2106476"/>
            <a:ext cx="2965578" cy="553998"/>
          </a:xfrm>
          <a:prstGeom prst="rect">
            <a:avLst/>
          </a:prstGeom>
          <a:noFill/>
        </p:spPr>
        <p:txBody>
          <a:bodyPr wrap="square" rtlCol="0">
            <a:spAutoFit/>
          </a:bodyPr>
          <a:lstStyle/>
          <a:p>
            <a:r>
              <a:rPr lang="en-US" sz="1200"/>
              <a:t>DOI: </a:t>
            </a:r>
            <a:r>
              <a:rPr lang="en-US" sz="1200">
                <a:hlinkClick r:id="rId6"/>
              </a:rPr>
              <a:t>10.1212/WNL.0b013e3181c33adf</a:t>
            </a:r>
            <a:endParaRPr lang="en-US" sz="1200"/>
          </a:p>
          <a:p>
            <a:endParaRPr lang="en-US"/>
          </a:p>
        </p:txBody>
      </p:sp>
    </p:spTree>
    <p:extLst>
      <p:ext uri="{BB962C8B-B14F-4D97-AF65-F5344CB8AC3E}">
        <p14:creationId xmlns:p14="http://schemas.microsoft.com/office/powerpoint/2010/main" val="270547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6" grpId="0" animBg="1"/>
      <p:bldP spid="17" grpId="0" animBg="1"/>
      <p:bldP spid="18" grpId="0"/>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6 week home exercise program study for people with cerebellar dysfunction</a:t>
            </a:r>
          </a:p>
        </p:txBody>
      </p:sp>
      <p:pic>
        <p:nvPicPr>
          <p:cNvPr id="4" name="Content Placeholder 3"/>
          <p:cNvPicPr>
            <a:picLocks noGrp="1" noChangeAspect="1"/>
          </p:cNvPicPr>
          <p:nvPr>
            <p:ph idx="1"/>
          </p:nvPr>
        </p:nvPicPr>
        <p:blipFill rotWithShape="1">
          <a:blip r:embed="rId2"/>
          <a:srcRect r="33870" b="-3593"/>
          <a:stretch/>
        </p:blipFill>
        <p:spPr>
          <a:xfrm>
            <a:off x="1189229" y="1824283"/>
            <a:ext cx="5116037" cy="4262618"/>
          </a:xfrm>
          <a:prstGeom prst="rect">
            <a:avLst/>
          </a:prstGeom>
        </p:spPr>
      </p:pic>
      <p:sp>
        <p:nvSpPr>
          <p:cNvPr id="6" name="Rectangle 5"/>
          <p:cNvSpPr/>
          <p:nvPr/>
        </p:nvSpPr>
        <p:spPr bwMode="auto">
          <a:xfrm>
            <a:off x="4312692" y="3427273"/>
            <a:ext cx="1528550" cy="23201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8" name="Rectangle 7"/>
          <p:cNvSpPr/>
          <p:nvPr/>
        </p:nvSpPr>
        <p:spPr bwMode="auto">
          <a:xfrm>
            <a:off x="4312692" y="4444652"/>
            <a:ext cx="1528550" cy="232012"/>
          </a:xfrm>
          <a:prstGeom prst="rect">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9" name="TextBox 8"/>
          <p:cNvSpPr txBox="1"/>
          <p:nvPr/>
        </p:nvSpPr>
        <p:spPr>
          <a:xfrm>
            <a:off x="5983283" y="2184799"/>
            <a:ext cx="5090615"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33399">
                  <a:lumMod val="75000"/>
                </a:srgbClr>
              </a:solidFill>
              <a:effectLst/>
              <a:uLnTx/>
              <a:uFillTx/>
              <a:latin typeface="Arial"/>
              <a:ea typeface="+mn-ea"/>
              <a:cs typeface="+mn-cs"/>
            </a:endParaRPr>
          </a:p>
        </p:txBody>
      </p:sp>
      <p:sp>
        <p:nvSpPr>
          <p:cNvPr id="10" name="TextBox 9"/>
          <p:cNvSpPr txBox="1"/>
          <p:nvPr/>
        </p:nvSpPr>
        <p:spPr>
          <a:xfrm>
            <a:off x="6096000" y="1533466"/>
            <a:ext cx="5909188" cy="59400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333399">
                  <a:lumMod val="75000"/>
                </a:srgbClr>
              </a:solidFill>
              <a:effectLst/>
              <a:uLnTx/>
              <a:uFillTx/>
              <a:latin typeface="Arial"/>
              <a:ea typeface="+mn-ea"/>
              <a:cs typeface="+mn-cs"/>
            </a:endParaRPr>
          </a:p>
          <a:p>
            <a:pPr marL="285750" lvl="0" indent="-285750">
              <a:buFont typeface="Arial" panose="020B0604020202020204" pitchFamily="34" charset="0"/>
              <a:buChar char="•"/>
              <a:defRPr/>
            </a:pPr>
            <a:r>
              <a:rPr lang="en-US" sz="2000"/>
              <a:t>14 participants performed </a:t>
            </a:r>
            <a:r>
              <a:rPr lang="en-US" sz="2000" b="1"/>
              <a:t>balance training </a:t>
            </a:r>
            <a:r>
              <a:rPr lang="en-US" sz="2000"/>
              <a:t>in sitting and standing. </a:t>
            </a:r>
          </a:p>
          <a:p>
            <a:pPr marL="285750" lvl="0" indent="-285750">
              <a:buFont typeface="Arial" panose="020B0604020202020204" pitchFamily="34" charset="0"/>
              <a:buChar char="•"/>
              <a:defRPr/>
            </a:pPr>
            <a:r>
              <a:rPr lang="en-US" sz="2000"/>
              <a:t>Dosage: 3-5 times/week for 20 min x 6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effectLst/>
                <a:uLnTx/>
                <a:uFillTx/>
                <a:latin typeface="Arial"/>
                <a:ea typeface="+mn-ea"/>
                <a:cs typeface="+mn-cs"/>
              </a:rPr>
              <a:t>Intensity: </a:t>
            </a:r>
          </a:p>
          <a:p>
            <a:pPr marL="285750" lvl="0" indent="-285750">
              <a:buFont typeface="Arial" panose="020B0604020202020204" pitchFamily="34" charset="0"/>
              <a:buChar char="•"/>
              <a:defRPr/>
            </a:pPr>
            <a:r>
              <a:rPr lang="en-US" sz="2000"/>
              <a:t>Patients were told to aim for a level 7-8/10 challenge meaning 70-80% level of balance difficulty, 0%=Feeling stable; 100% =falling. </a:t>
            </a:r>
            <a:endParaRPr kumimoji="0" lang="en-US" sz="2000" b="1" i="0" u="none" strike="noStrike" kern="1200" cap="none" spc="0" normalizeH="0" baseline="0" noProof="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a:solidFill>
                  <a:srgbClr val="00B050"/>
                </a:solidFill>
                <a:latin typeface="Arial"/>
              </a:rPr>
              <a:t>Those who challenged themselves more, despite exercising less frequently, showed greater change in walking speed</a:t>
            </a:r>
            <a:r>
              <a:rPr lang="en-US" sz="2000" b="1">
                <a:latin typeface="Aria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a:solidFill>
                  <a:srgbClr val="FF0000"/>
                </a:solidFill>
                <a:latin typeface="Arial"/>
              </a:rPr>
              <a:t>Those who exercised more often, yet didn’t challenge themselves, </a:t>
            </a:r>
            <a:r>
              <a:rPr lang="en-US" sz="2000" b="1" u="sng">
                <a:solidFill>
                  <a:srgbClr val="FF0000"/>
                </a:solidFill>
                <a:latin typeface="Arial"/>
              </a:rPr>
              <a:t>did not </a:t>
            </a:r>
            <a:r>
              <a:rPr lang="en-US" sz="2000" b="1">
                <a:solidFill>
                  <a:srgbClr val="FF0000"/>
                </a:solidFill>
                <a:latin typeface="Arial"/>
              </a:rPr>
              <a:t>improve as much.</a:t>
            </a:r>
          </a:p>
          <a:p>
            <a:pPr marR="0" lvl="0" algn="l" defTabSz="914400" rtl="0" eaLnBrk="1" fontAlgn="auto" latinLnBrk="0" hangingPunct="1">
              <a:lnSpc>
                <a:spcPct val="100000"/>
              </a:lnSpc>
              <a:spcBef>
                <a:spcPts val="0"/>
              </a:spcBef>
              <a:spcAft>
                <a:spcPts val="0"/>
              </a:spcAft>
              <a:buClrTx/>
              <a:buSzTx/>
              <a:tabLst/>
              <a:defRPr/>
            </a:pPr>
            <a:endParaRPr lang="en-US" sz="2000">
              <a:solidFill>
                <a:srgbClr val="333399">
                  <a:lumMod val="75000"/>
                </a:srgbClr>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33399">
                  <a:lumMod val="75000"/>
                </a:srgbClr>
              </a:solidFill>
              <a:effectLst/>
              <a:uLnTx/>
              <a:uFillTx/>
              <a:latin typeface="Arial"/>
              <a:ea typeface="+mn-ea"/>
              <a:cs typeface="+mn-cs"/>
            </a:endParaRPr>
          </a:p>
        </p:txBody>
      </p:sp>
      <p:sp>
        <p:nvSpPr>
          <p:cNvPr id="3" name="TextBox 2">
            <a:extLst>
              <a:ext uri="{FF2B5EF4-FFF2-40B4-BE49-F238E27FC236}">
                <a16:creationId xmlns:a16="http://schemas.microsoft.com/office/drawing/2014/main" id="{ADA4EF85-710E-4459-AB7A-A6B80BBA53F4}"/>
              </a:ext>
            </a:extLst>
          </p:cNvPr>
          <p:cNvSpPr txBox="1"/>
          <p:nvPr/>
        </p:nvSpPr>
        <p:spPr>
          <a:xfrm>
            <a:off x="285008" y="6353299"/>
            <a:ext cx="6293922" cy="369332"/>
          </a:xfrm>
          <a:prstGeom prst="rect">
            <a:avLst/>
          </a:prstGeom>
          <a:noFill/>
        </p:spPr>
        <p:txBody>
          <a:bodyPr wrap="square" rtlCol="0">
            <a:spAutoFit/>
          </a:bodyPr>
          <a:lstStyle/>
          <a:p>
            <a:r>
              <a:rPr lang="en-US"/>
              <a:t>Keller and Bastian 2014, DOI: </a:t>
            </a:r>
            <a:r>
              <a:rPr lang="en-US">
                <a:hlinkClick r:id="rId3"/>
              </a:rPr>
              <a:t>10.1177/1545968314522350</a:t>
            </a:r>
            <a:endParaRPr lang="en-US"/>
          </a:p>
        </p:txBody>
      </p:sp>
    </p:spTree>
    <p:extLst>
      <p:ext uri="{BB962C8B-B14F-4D97-AF65-F5344CB8AC3E}">
        <p14:creationId xmlns:p14="http://schemas.microsoft.com/office/powerpoint/2010/main" val="4911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3" y="390525"/>
            <a:ext cx="11546006" cy="1143000"/>
          </a:xfrm>
        </p:spPr>
        <p:txBody>
          <a:bodyPr>
            <a:normAutofit fontScale="90000"/>
          </a:bodyPr>
          <a:lstStyle/>
          <a:p>
            <a:r>
              <a:rPr lang="en-US" sz="2800"/>
              <a:t>Participants who rated the balance exercises more </a:t>
            </a:r>
            <a:r>
              <a:rPr lang="en-US" sz="2800" b="1">
                <a:solidFill>
                  <a:srgbClr val="7030A0"/>
                </a:solidFill>
              </a:rPr>
              <a:t>challenging</a:t>
            </a:r>
            <a:r>
              <a:rPr lang="en-US" sz="2800"/>
              <a:t> demonstrated higher improvements in </a:t>
            </a:r>
            <a:r>
              <a:rPr lang="en-US" sz="2800" b="1">
                <a:solidFill>
                  <a:srgbClr val="00B050"/>
                </a:solidFill>
              </a:rPr>
              <a:t>walking speed</a:t>
            </a:r>
            <a:r>
              <a:rPr lang="en-US" sz="2800"/>
              <a:t>.</a:t>
            </a:r>
            <a:br>
              <a:rPr lang="en-US"/>
            </a:br>
            <a:endParaRPr lang="en-US"/>
          </a:p>
        </p:txBody>
      </p:sp>
      <p:pic>
        <p:nvPicPr>
          <p:cNvPr id="4" name="Content Placeholder 3"/>
          <p:cNvPicPr>
            <a:picLocks noGrp="1" noChangeAspect="1"/>
          </p:cNvPicPr>
          <p:nvPr>
            <p:ph idx="1"/>
          </p:nvPr>
        </p:nvPicPr>
        <p:blipFill rotWithShape="1">
          <a:blip r:embed="rId2"/>
          <a:srcRect l="2" t="16469" r="-3789" b="4469"/>
          <a:stretch/>
        </p:blipFill>
        <p:spPr>
          <a:xfrm>
            <a:off x="398795" y="1819513"/>
            <a:ext cx="4926843" cy="4646454"/>
          </a:xfrm>
          <a:prstGeom prst="rect">
            <a:avLst/>
          </a:prstGeom>
        </p:spPr>
      </p:pic>
      <p:sp>
        <p:nvSpPr>
          <p:cNvPr id="5" name="TextBox 4"/>
          <p:cNvSpPr txBox="1"/>
          <p:nvPr/>
        </p:nvSpPr>
        <p:spPr>
          <a:xfrm>
            <a:off x="5325638" y="1942996"/>
            <a:ext cx="6866362" cy="3785652"/>
          </a:xfrm>
          <a:prstGeom prst="rect">
            <a:avLst/>
          </a:prstGeom>
          <a:noFill/>
        </p:spPr>
        <p:txBody>
          <a:bodyPr wrap="square" rtlCol="0">
            <a:spAutoFit/>
          </a:bodyPr>
          <a:lstStyle/>
          <a:p>
            <a:pPr lvl="0">
              <a:defRPr/>
            </a:pPr>
            <a:r>
              <a:rPr lang="en-US" sz="2400" b="1">
                <a:solidFill>
                  <a:srgbClr val="7030A0"/>
                </a:solidFill>
              </a:rPr>
              <a:t>Training: Balance tasks (sitting or standing).</a:t>
            </a:r>
          </a:p>
          <a:p>
            <a:pPr lvl="0">
              <a:defRPr/>
            </a:pPr>
            <a:r>
              <a:rPr lang="en-US" sz="2400" b="1">
                <a:solidFill>
                  <a:srgbClr val="7030A0"/>
                </a:solidFill>
              </a:rPr>
              <a:t>Outcomes: Walking measures.</a:t>
            </a:r>
          </a:p>
          <a:p>
            <a:pPr lvl="0">
              <a:defRPr/>
            </a:pPr>
            <a:endParaRPr lang="en-US" sz="2400">
              <a:latin typeface="Arial"/>
            </a:endParaRPr>
          </a:p>
          <a:p>
            <a:pPr lvl="0">
              <a:defRPr/>
            </a:pPr>
            <a:r>
              <a:rPr lang="en-US" sz="2400">
                <a:latin typeface="Arial"/>
              </a:rPr>
              <a:t>Minimum balance training </a:t>
            </a:r>
            <a:r>
              <a:rPr lang="en-US" sz="2400"/>
              <a:t>frequency </a:t>
            </a:r>
          </a:p>
          <a:p>
            <a:pPr lvl="0">
              <a:defRPr/>
            </a:pPr>
            <a:r>
              <a:rPr lang="en-US" sz="2400">
                <a:latin typeface="Arial"/>
              </a:rPr>
              <a:t>*with significant change in gait measures:</a:t>
            </a:r>
            <a:endParaRPr kumimoji="0" lang="en-US" sz="2400" i="0" u="none" strike="noStrike" kern="1200" cap="none" spc="0" normalizeH="0" baseline="0" noProof="0">
              <a:ln>
                <a:noFill/>
              </a:ln>
              <a:effectLst/>
              <a:uLnTx/>
              <a:uFillTx/>
              <a:latin typeface="Arial"/>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a:ln>
                  <a:noFill/>
                </a:ln>
                <a:effectLst/>
                <a:uLnTx/>
                <a:uFillTx/>
                <a:latin typeface="Arial"/>
              </a:rPr>
              <a:t>20 minutes, 4 times per week</a:t>
            </a:r>
            <a:r>
              <a:rPr kumimoji="0" lang="en-US" sz="2400" i="0" u="none" strike="noStrike" kern="1200" cap="none" spc="0" normalizeH="0" baseline="0" noProof="0">
                <a:ln>
                  <a:noFill/>
                </a:ln>
                <a:effectLst/>
                <a:uLnTx/>
                <a:uFillTx/>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399">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33399">
                    <a:lumMod val="75000"/>
                  </a:srgbClr>
                </a:solidFill>
                <a:effectLst/>
                <a:uLnTx/>
                <a:uFillTx/>
                <a:latin typeface="Arial"/>
                <a:ea typeface="+mn-ea"/>
                <a:cs typeface="+mn-cs"/>
              </a:rPr>
              <a:t>    </a:t>
            </a: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399">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99">
                  <a:lumMod val="75000"/>
                </a:srgbClr>
              </a:solidFill>
              <a:effectLst/>
              <a:uLnTx/>
              <a:uFillTx/>
              <a:latin typeface="Arial"/>
              <a:ea typeface="+mn-ea"/>
              <a:cs typeface="+mn-cs"/>
            </a:endParaRPr>
          </a:p>
        </p:txBody>
      </p:sp>
      <p:sp>
        <p:nvSpPr>
          <p:cNvPr id="3" name="Oval 2"/>
          <p:cNvSpPr/>
          <p:nvPr/>
        </p:nvSpPr>
        <p:spPr bwMode="auto">
          <a:xfrm>
            <a:off x="134471" y="1734671"/>
            <a:ext cx="658905" cy="3186953"/>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8" name="Oval 7"/>
          <p:cNvSpPr/>
          <p:nvPr/>
        </p:nvSpPr>
        <p:spPr bwMode="auto">
          <a:xfrm>
            <a:off x="1788459" y="5768788"/>
            <a:ext cx="3738884" cy="578224"/>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6" name="TextBox 5"/>
          <p:cNvSpPr txBox="1"/>
          <p:nvPr/>
        </p:nvSpPr>
        <p:spPr>
          <a:xfrm>
            <a:off x="5649633" y="4654758"/>
            <a:ext cx="6475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Arial"/>
                <a:ea typeface="+mn-ea"/>
                <a:cs typeface="+mn-cs"/>
              </a:rPr>
              <a:t>….at an intensity level that </a:t>
            </a:r>
            <a:r>
              <a:rPr lang="en-US" sz="2400">
                <a:latin typeface="Arial"/>
              </a:rPr>
              <a:t>was </a:t>
            </a:r>
            <a:r>
              <a:rPr kumimoji="0" lang="en-US" sz="2400" b="1" i="0" u="none" strike="noStrike" kern="1200" cap="none" spc="0" normalizeH="0" baseline="0" noProof="0">
                <a:ln>
                  <a:noFill/>
                </a:ln>
                <a:solidFill>
                  <a:srgbClr val="7030A0"/>
                </a:solidFill>
                <a:effectLst/>
                <a:uLnTx/>
                <a:uFillTx/>
                <a:latin typeface="Arial"/>
                <a:ea typeface="+mn-ea"/>
                <a:cs typeface="+mn-cs"/>
              </a:rPr>
              <a:t>challenging</a:t>
            </a: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99">
                    <a:lumMod val="75000"/>
                  </a:srgbClr>
                </a:solidFill>
                <a:effectLst/>
                <a:uLnTx/>
                <a:uFillTx/>
                <a:latin typeface="Arial"/>
                <a:ea typeface="+mn-ea"/>
                <a:cs typeface="+mn-cs"/>
              </a:rPr>
              <a:t>    </a:t>
            </a:r>
            <a:r>
              <a:rPr kumimoji="0" lang="en-US" sz="2400" b="0" i="0" u="none" strike="noStrike" kern="1200" cap="none" spc="0" normalizeH="0" baseline="0" noProof="0">
                <a:ln>
                  <a:noFill/>
                </a:ln>
                <a:effectLst/>
                <a:uLnTx/>
                <a:uFillTx/>
                <a:latin typeface="Arial"/>
                <a:ea typeface="+mn-ea"/>
                <a:cs typeface="+mn-cs"/>
              </a:rPr>
              <a:t>yet do-able/safe. </a:t>
            </a:r>
          </a:p>
        </p:txBody>
      </p:sp>
      <p:sp>
        <p:nvSpPr>
          <p:cNvPr id="7" name="TextBox 6">
            <a:extLst>
              <a:ext uri="{FF2B5EF4-FFF2-40B4-BE49-F238E27FC236}">
                <a16:creationId xmlns:a16="http://schemas.microsoft.com/office/drawing/2014/main" id="{2906A9F6-0D40-418A-BB71-BE9253687BC6}"/>
              </a:ext>
            </a:extLst>
          </p:cNvPr>
          <p:cNvSpPr txBox="1"/>
          <p:nvPr/>
        </p:nvSpPr>
        <p:spPr>
          <a:xfrm>
            <a:off x="5890161" y="6057900"/>
            <a:ext cx="4049485" cy="646331"/>
          </a:xfrm>
          <a:prstGeom prst="rect">
            <a:avLst/>
          </a:prstGeom>
          <a:noFill/>
        </p:spPr>
        <p:txBody>
          <a:bodyPr wrap="square" rtlCol="0">
            <a:spAutoFit/>
          </a:bodyPr>
          <a:lstStyle/>
          <a:p>
            <a:r>
              <a:rPr lang="en-US"/>
              <a:t>Keller and Bastian, 2014: DOI: </a:t>
            </a:r>
            <a:r>
              <a:rPr lang="en-US">
                <a:hlinkClick r:id="rId3"/>
              </a:rPr>
              <a:t>10.1177/1545968314522350</a:t>
            </a:r>
            <a:endParaRPr lang="en-US"/>
          </a:p>
        </p:txBody>
      </p:sp>
    </p:spTree>
    <p:extLst>
      <p:ext uri="{BB962C8B-B14F-4D97-AF65-F5344CB8AC3E}">
        <p14:creationId xmlns:p14="http://schemas.microsoft.com/office/powerpoint/2010/main" val="739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8374E-FE51-4674-A6A0-BF5BEAF8F4C7}"/>
              </a:ext>
            </a:extLst>
          </p:cNvPr>
          <p:cNvPicPr>
            <a:picLocks noChangeAspect="1"/>
          </p:cNvPicPr>
          <p:nvPr/>
        </p:nvPicPr>
        <p:blipFill rotWithShape="1">
          <a:blip r:embed="rId2"/>
          <a:srcRect l="6137" t="24028" r="8864" b="26251"/>
          <a:stretch/>
        </p:blipFill>
        <p:spPr>
          <a:xfrm>
            <a:off x="0" y="20782"/>
            <a:ext cx="10363201" cy="3408218"/>
          </a:xfrm>
          <a:prstGeom prst="rect">
            <a:avLst/>
          </a:prstGeom>
        </p:spPr>
      </p:pic>
      <p:sp>
        <p:nvSpPr>
          <p:cNvPr id="6" name="TextBox 5">
            <a:extLst>
              <a:ext uri="{FF2B5EF4-FFF2-40B4-BE49-F238E27FC236}">
                <a16:creationId xmlns:a16="http://schemas.microsoft.com/office/drawing/2014/main" id="{4896D42B-60B8-4B99-A4C5-371DA8E203C4}"/>
              </a:ext>
            </a:extLst>
          </p:cNvPr>
          <p:cNvSpPr txBox="1"/>
          <p:nvPr/>
        </p:nvSpPr>
        <p:spPr>
          <a:xfrm>
            <a:off x="248091" y="3613847"/>
            <a:ext cx="11605655"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effectLst/>
                <a:uLnTx/>
                <a:uFillTx/>
                <a:latin typeface="Calibri" panose="020F0502020204030204"/>
              </a:rPr>
              <a:t>Results: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latin typeface="Calibri" panose="020F0502020204030204"/>
              </a:rPr>
              <a:t>Home balance training  can improve </a:t>
            </a:r>
            <a:r>
              <a:rPr kumimoji="0" lang="en-US" sz="2400" b="0" i="0" u="none" strike="noStrike" kern="1200" cap="none" spc="0" normalizeH="0" baseline="0" noProof="0">
                <a:ln>
                  <a:noFill/>
                </a:ln>
                <a:effectLst/>
                <a:uLnTx/>
                <a:uFillTx/>
                <a:latin typeface="Calibri" panose="020F0502020204030204"/>
              </a:rPr>
              <a:t>walking speed.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srgbClr val="00B050"/>
                </a:solidFill>
                <a:latin typeface="Calibri" panose="020F0502020204030204"/>
              </a:rPr>
              <a:t>Amount of improvement </a:t>
            </a:r>
            <a:r>
              <a:rPr kumimoji="0" lang="en-US" sz="2400" b="1" i="0" u="none" strike="noStrike" kern="1200" cap="none" spc="0" normalizeH="0" baseline="0" noProof="0">
                <a:ln>
                  <a:noFill/>
                </a:ln>
                <a:solidFill>
                  <a:srgbClr val="00B050"/>
                </a:solidFill>
                <a:effectLst/>
                <a:uLnTx/>
                <a:uFillTx/>
                <a:latin typeface="Calibri" panose="020F0502020204030204"/>
              </a:rPr>
              <a:t>correlated with intensity/self-perceived level of </a:t>
            </a:r>
            <a:r>
              <a:rPr kumimoji="0" lang="en-US" sz="2400" b="1" i="0" u="none" strike="noStrike" kern="1200" cap="none" spc="0" normalizeH="0" baseline="0" noProof="0">
                <a:ln>
                  <a:noFill/>
                </a:ln>
                <a:solidFill>
                  <a:srgbClr val="7030A0"/>
                </a:solidFill>
                <a:effectLst/>
                <a:uLnTx/>
                <a:uFillTx/>
                <a:latin typeface="Calibri" panose="020F0502020204030204"/>
              </a:rPr>
              <a:t>challenge</a:t>
            </a:r>
            <a:r>
              <a:rPr kumimoji="0" lang="en-US" sz="2400" b="0" i="0" u="none" strike="noStrike" kern="1200" cap="none" spc="0" normalizeH="0" baseline="0" noProof="0">
                <a:ln>
                  <a:noFill/>
                </a:ln>
                <a:effectLst/>
                <a:uLnTx/>
                <a:uFillTx/>
                <a:latin typeface="Calibri" panose="020F0502020204030204"/>
              </a:rPr>
              <a:t>.</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a:ln>
                <a:noFill/>
              </a:ln>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effectLst/>
                <a:uLnTx/>
                <a:uFillTx/>
                <a:latin typeface="Calibri" panose="020F0502020204030204"/>
              </a:rPr>
              <a:t>Intensity</a:t>
            </a:r>
            <a:r>
              <a:rPr lang="en-US" sz="2400" b="1">
                <a:latin typeface="Calibri" panose="020F0502020204030204"/>
              </a:rPr>
              <a:t> matters! </a:t>
            </a:r>
          </a:p>
        </p:txBody>
      </p:sp>
      <p:sp>
        <p:nvSpPr>
          <p:cNvPr id="2" name="Rectangle 1">
            <a:extLst>
              <a:ext uri="{FF2B5EF4-FFF2-40B4-BE49-F238E27FC236}">
                <a16:creationId xmlns:a16="http://schemas.microsoft.com/office/drawing/2014/main" id="{017CFEAF-B23E-419E-8C10-6C175C6C2D4C}"/>
              </a:ext>
            </a:extLst>
          </p:cNvPr>
          <p:cNvSpPr/>
          <p:nvPr/>
        </p:nvSpPr>
        <p:spPr>
          <a:xfrm>
            <a:off x="7778115" y="2046587"/>
            <a:ext cx="927272" cy="6555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7BEFBA-99F9-4009-9FF4-126760EC0179}"/>
              </a:ext>
            </a:extLst>
          </p:cNvPr>
          <p:cNvSpPr/>
          <p:nvPr/>
        </p:nvSpPr>
        <p:spPr>
          <a:xfrm rot="20750686">
            <a:off x="7719701" y="5535479"/>
            <a:ext cx="299316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333399"/>
                  </a:solidFill>
                  <a:prstDash val="solid"/>
                </a:ln>
                <a:solidFill>
                  <a:srgbClr val="FF0000"/>
                </a:solidFill>
                <a:effectLst/>
                <a:uLnTx/>
                <a:uFillTx/>
                <a:latin typeface="Arial"/>
                <a:ea typeface="+mn-ea"/>
                <a:cs typeface="+mn-cs"/>
              </a:rPr>
              <a:t>Why?</a:t>
            </a:r>
          </a:p>
        </p:txBody>
      </p:sp>
    </p:spTree>
    <p:extLst>
      <p:ext uri="{BB962C8B-B14F-4D97-AF65-F5344CB8AC3E}">
        <p14:creationId xmlns:p14="http://schemas.microsoft.com/office/powerpoint/2010/main" val="388740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227769"/>
            <a:ext cx="10363200" cy="1143000"/>
          </a:xfrm>
        </p:spPr>
        <p:txBody>
          <a:bodyPr/>
          <a:lstStyle/>
          <a:p>
            <a:r>
              <a:rPr lang="en-US"/>
              <a:t>Motor Learning	</a:t>
            </a:r>
          </a:p>
        </p:txBody>
      </p:sp>
      <p:sp>
        <p:nvSpPr>
          <p:cNvPr id="4" name="Content Placeholder 3"/>
          <p:cNvSpPr txBox="1">
            <a:spLocks noGrp="1"/>
          </p:cNvSpPr>
          <p:nvPr>
            <p:ph idx="1"/>
          </p:nvPr>
        </p:nvSpPr>
        <p:spPr>
          <a:xfrm>
            <a:off x="6096000" y="2271022"/>
            <a:ext cx="5377573" cy="885371"/>
          </a:xfrm>
          <a:prstGeom prst="rect">
            <a:avLst/>
          </a:prstGeom>
          <a:noFill/>
        </p:spPr>
        <p:txBody>
          <a:bodyPr wrap="square" rtlCol="0">
            <a:spAutoFit/>
          </a:bodyPr>
          <a:lstStyle/>
          <a:p>
            <a:pPr marL="0" indent="0">
              <a:buNone/>
            </a:pPr>
            <a:endParaRPr lang="en-US" sz="2400">
              <a:solidFill>
                <a:schemeClr val="accent2">
                  <a:lumMod val="75000"/>
                </a:schemeClr>
              </a:solidFill>
            </a:endParaRPr>
          </a:p>
          <a:p>
            <a:pPr marL="0" indent="0">
              <a:buNone/>
            </a:pPr>
            <a:endParaRPr lang="en-US" sz="2400">
              <a:solidFill>
                <a:schemeClr val="accent2">
                  <a:lumMod val="75000"/>
                </a:schemeClr>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62734" b="853"/>
          <a:stretch/>
        </p:blipFill>
        <p:spPr>
          <a:xfrm>
            <a:off x="311088" y="2713707"/>
            <a:ext cx="1687930" cy="3368037"/>
          </a:xfrm>
          <a:prstGeom prst="rect">
            <a:avLst/>
          </a:prstGeom>
        </p:spPr>
      </p:pic>
      <p:sp>
        <p:nvSpPr>
          <p:cNvPr id="10" name="TextBox 9"/>
          <p:cNvSpPr txBox="1"/>
          <p:nvPr/>
        </p:nvSpPr>
        <p:spPr>
          <a:xfrm>
            <a:off x="311310" y="1294329"/>
            <a:ext cx="4492032" cy="83099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b="1">
                <a:solidFill>
                  <a:srgbClr val="FF0000"/>
                </a:solidFill>
              </a:rPr>
              <a:t>Adaptation</a:t>
            </a:r>
            <a:r>
              <a:rPr lang="en-US" sz="2400"/>
              <a:t> is impaired</a:t>
            </a:r>
            <a:r>
              <a:rPr lang="mr-IN" sz="2400"/>
              <a:t>…</a:t>
            </a:r>
            <a:endParaRPr lang="en-US" sz="2400"/>
          </a:p>
          <a:p>
            <a:r>
              <a:rPr lang="en-US" sz="2400"/>
              <a:t> </a:t>
            </a:r>
          </a:p>
        </p:txBody>
      </p:sp>
      <p:pic>
        <p:nvPicPr>
          <p:cNvPr id="7" name="Picture 6"/>
          <p:cNvPicPr>
            <a:picLocks noChangeAspect="1"/>
          </p:cNvPicPr>
          <p:nvPr/>
        </p:nvPicPr>
        <p:blipFill rotWithShape="1">
          <a:blip r:embed="rId3"/>
          <a:srcRect l="25128" t="-1" r="13063" b="-1809"/>
          <a:stretch/>
        </p:blipFill>
        <p:spPr>
          <a:xfrm>
            <a:off x="2187683" y="2713707"/>
            <a:ext cx="2743200" cy="3010296"/>
          </a:xfrm>
          <a:prstGeom prst="rect">
            <a:avLst/>
          </a:prstGeom>
        </p:spPr>
      </p:pic>
      <p:sp>
        <p:nvSpPr>
          <p:cNvPr id="8" name="Rectangle 7">
            <a:extLst>
              <a:ext uri="{FF2B5EF4-FFF2-40B4-BE49-F238E27FC236}">
                <a16:creationId xmlns:a16="http://schemas.microsoft.com/office/drawing/2014/main" id="{236C670E-58B9-425F-8562-30967DAB1341}"/>
              </a:ext>
            </a:extLst>
          </p:cNvPr>
          <p:cNvSpPr/>
          <p:nvPr/>
        </p:nvSpPr>
        <p:spPr>
          <a:xfrm>
            <a:off x="5080136" y="1054710"/>
            <a:ext cx="7107619" cy="4524315"/>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400"/>
              <a:t>Improvements may be explained by </a:t>
            </a:r>
            <a:r>
              <a:rPr lang="en-US" sz="2400" b="1">
                <a:solidFill>
                  <a:srgbClr val="00B050"/>
                </a:solidFill>
              </a:rPr>
              <a:t>reinforcement feedback</a:t>
            </a:r>
            <a:r>
              <a:rPr lang="en-US" sz="2400"/>
              <a:t> motor learning. </a:t>
            </a:r>
            <a:endParaRPr lang="en-US" sz="2400">
              <a:ea typeface="Roboto"/>
              <a:cs typeface="Roboto"/>
            </a:endParaRPr>
          </a:p>
          <a:p>
            <a:pPr marL="342900" indent="-342900">
              <a:buFont typeface="Arial" panose="020B0604020202020204" pitchFamily="34" charset="0"/>
              <a:buChar char="•"/>
            </a:pPr>
            <a:endParaRPr lang="en-US" sz="2400">
              <a:ea typeface="Roboto"/>
              <a:cs typeface="Roboto"/>
            </a:endParaRPr>
          </a:p>
          <a:p>
            <a:pPr>
              <a:buFont typeface="Arial" panose="020B0604020202020204" pitchFamily="34" charset="0"/>
              <a:buChar char="•"/>
            </a:pPr>
            <a:r>
              <a:rPr lang="en-US" sz="2400"/>
              <a:t>    Motor </a:t>
            </a:r>
            <a:r>
              <a:rPr lang="en-US" sz="2400" b="1">
                <a:solidFill>
                  <a:srgbClr val="00B050"/>
                </a:solidFill>
              </a:rPr>
              <a:t>exploration</a:t>
            </a:r>
            <a:r>
              <a:rPr lang="en-US" sz="2400"/>
              <a:t> is required. (</a:t>
            </a:r>
            <a:r>
              <a:rPr lang="en-US" sz="2400" err="1"/>
              <a:t>Thierren</a:t>
            </a:r>
            <a:r>
              <a:rPr lang="en-US" sz="2400"/>
              <a:t>, 2016)</a:t>
            </a:r>
            <a:endParaRPr lang="en-US" sz="2400">
              <a:ea typeface="Roboto"/>
              <a:cs typeface="Roboto"/>
            </a:endParaRPr>
          </a:p>
          <a:p>
            <a:endParaRPr lang="en-US" sz="2400">
              <a:ea typeface="Roboto"/>
              <a:cs typeface="Roboto"/>
            </a:endParaRPr>
          </a:p>
          <a:p>
            <a:endParaRPr lang="en-US" sz="2400">
              <a:ea typeface="Roboto"/>
              <a:cs typeface="Roboto"/>
            </a:endParaRPr>
          </a:p>
          <a:p>
            <a:r>
              <a:rPr lang="en-US" sz="2400">
                <a:ea typeface="+mn-lt"/>
                <a:cs typeface="+mn-lt"/>
              </a:rPr>
              <a:t>• Examples: </a:t>
            </a:r>
            <a:endParaRPr lang="en-US" sz="2400">
              <a:ea typeface="Roboto"/>
              <a:cs typeface="Roboto"/>
            </a:endParaRPr>
          </a:p>
          <a:p>
            <a:r>
              <a:rPr lang="en-US" sz="2400">
                <a:ea typeface="+mn-lt"/>
                <a:cs typeface="+mn-lt"/>
              </a:rPr>
              <a:t>  -Learning to swing</a:t>
            </a:r>
            <a:endParaRPr lang="en-US" sz="2400">
              <a:ea typeface="Roboto"/>
              <a:cs typeface="Roboto"/>
            </a:endParaRPr>
          </a:p>
          <a:p>
            <a:r>
              <a:rPr lang="en-US" sz="2400">
                <a:ea typeface="+mn-lt"/>
                <a:cs typeface="+mn-lt"/>
              </a:rPr>
              <a:t>  -Learning to play shuffleboard</a:t>
            </a:r>
            <a:endParaRPr lang="en-US" sz="2400">
              <a:ea typeface="Roboto"/>
              <a:cs typeface="Roboto"/>
            </a:endParaRPr>
          </a:p>
          <a:p>
            <a:endParaRPr lang="en-US" sz="2400">
              <a:ea typeface="Roboto"/>
              <a:cs typeface="Roboto"/>
            </a:endParaRPr>
          </a:p>
          <a:p>
            <a:r>
              <a:rPr lang="en-US" sz="2400">
                <a:ea typeface="+mn-lt"/>
                <a:cs typeface="+mn-lt"/>
              </a:rPr>
              <a:t>•Future research: </a:t>
            </a:r>
            <a:endParaRPr lang="en-US" sz="2400">
              <a:ea typeface="Roboto"/>
              <a:cs typeface="Roboto"/>
            </a:endParaRPr>
          </a:p>
          <a:p>
            <a:r>
              <a:rPr lang="en-US" sz="2400">
                <a:ea typeface="+mn-lt"/>
                <a:cs typeface="+mn-lt"/>
              </a:rPr>
              <a:t>  -Motor learning preferences</a:t>
            </a:r>
            <a:endParaRPr lang="en-US" sz="2400"/>
          </a:p>
        </p:txBody>
      </p:sp>
    </p:spTree>
    <p:extLst>
      <p:ext uri="{BB962C8B-B14F-4D97-AF65-F5344CB8AC3E}">
        <p14:creationId xmlns:p14="http://schemas.microsoft.com/office/powerpoint/2010/main" val="1880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6BE9B112-5DE0-4A44-8E8F-E826143BC8F0}"/>
              </a:ext>
            </a:extLst>
          </p:cNvPr>
          <p:cNvPicPr>
            <a:picLocks noGrp="1" noChangeAspect="1"/>
          </p:cNvPicPr>
          <p:nvPr>
            <p:ph idx="1"/>
          </p:nvPr>
        </p:nvPicPr>
        <p:blipFill>
          <a:blip r:embed="rId2"/>
          <a:stretch>
            <a:fillRect/>
          </a:stretch>
        </p:blipFill>
        <p:spPr>
          <a:xfrm>
            <a:off x="4203865" y="390525"/>
            <a:ext cx="7988135" cy="2755734"/>
          </a:xfrm>
        </p:spPr>
      </p:pic>
      <p:sp>
        <p:nvSpPr>
          <p:cNvPr id="2" name="Title 1">
            <a:extLst>
              <a:ext uri="{FF2B5EF4-FFF2-40B4-BE49-F238E27FC236}">
                <a16:creationId xmlns:a16="http://schemas.microsoft.com/office/drawing/2014/main" id="{4628D1CA-9BF2-4B76-AC6F-483594F81CB0}"/>
              </a:ext>
            </a:extLst>
          </p:cNvPr>
          <p:cNvSpPr>
            <a:spLocks noGrp="1"/>
          </p:cNvSpPr>
          <p:nvPr>
            <p:ph type="title"/>
          </p:nvPr>
        </p:nvSpPr>
        <p:spPr>
          <a:xfrm>
            <a:off x="604487" y="390525"/>
            <a:ext cx="10363200" cy="1143000"/>
          </a:xfrm>
        </p:spPr>
        <p:txBody>
          <a:bodyPr/>
          <a:lstStyle/>
          <a:p>
            <a:r>
              <a:rPr lang="en-US" sz="3200">
                <a:ea typeface="ＭＳ Ｐゴシック"/>
              </a:rPr>
              <a:t>Aerobic training:</a:t>
            </a:r>
            <a:endParaRPr lang="en-US" sz="3200"/>
          </a:p>
        </p:txBody>
      </p:sp>
      <p:sp>
        <p:nvSpPr>
          <p:cNvPr id="5" name="TextBox 4">
            <a:extLst>
              <a:ext uri="{FF2B5EF4-FFF2-40B4-BE49-F238E27FC236}">
                <a16:creationId xmlns:a16="http://schemas.microsoft.com/office/drawing/2014/main" id="{815C7FB6-34B6-4DB6-A413-D8371E772A1B}"/>
              </a:ext>
            </a:extLst>
          </p:cNvPr>
          <p:cNvSpPr txBox="1"/>
          <p:nvPr/>
        </p:nvSpPr>
        <p:spPr>
          <a:xfrm>
            <a:off x="957203" y="3821435"/>
            <a:ext cx="6865092" cy="2308324"/>
          </a:xfrm>
          <a:prstGeom prst="rect">
            <a:avLst/>
          </a:prstGeom>
          <a:noFill/>
          <a:ln w="57150">
            <a:solidFill>
              <a:srgbClr val="00256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Arial"/>
              </a:rPr>
              <a:t>Intervention:</a:t>
            </a:r>
            <a:r>
              <a:rPr lang="en-US" sz="2400">
                <a:solidFill>
                  <a:schemeClr val="accent6"/>
                </a:solidFill>
                <a:cs typeface="Arial"/>
              </a:rPr>
              <a:t> </a:t>
            </a:r>
            <a:r>
              <a:rPr lang="en-US" sz="2400" b="1">
                <a:solidFill>
                  <a:schemeClr val="accent6"/>
                </a:solidFill>
                <a:cs typeface="Arial"/>
              </a:rPr>
              <a:t>Stationary biking</a:t>
            </a:r>
            <a:endParaRPr lang="en-US" b="1">
              <a:solidFill>
                <a:schemeClr val="accent6"/>
              </a:solidFill>
              <a:cs typeface="Arial"/>
            </a:endParaRPr>
          </a:p>
          <a:p>
            <a:pPr marL="285750" indent="-285750">
              <a:buFont typeface="Arial"/>
              <a:buChar char="•"/>
            </a:pPr>
            <a:r>
              <a:rPr lang="en-US" sz="2400">
                <a:cs typeface="Arial"/>
              </a:rPr>
              <a:t>Frequency:</a:t>
            </a:r>
            <a:r>
              <a:rPr lang="en-US" sz="2400">
                <a:solidFill>
                  <a:schemeClr val="accent6"/>
                </a:solidFill>
                <a:cs typeface="Arial"/>
              </a:rPr>
              <a:t> </a:t>
            </a:r>
            <a:r>
              <a:rPr lang="en-US" sz="2400" b="1">
                <a:solidFill>
                  <a:schemeClr val="accent6"/>
                </a:solidFill>
                <a:ea typeface="+mn-lt"/>
                <a:cs typeface="+mn-lt"/>
              </a:rPr>
              <a:t>5 days per week for 4 weeks</a:t>
            </a:r>
            <a:endParaRPr lang="en-US" b="1">
              <a:solidFill>
                <a:schemeClr val="accent6"/>
              </a:solidFill>
              <a:ea typeface="+mn-lt"/>
              <a:cs typeface="+mn-lt"/>
            </a:endParaRPr>
          </a:p>
          <a:p>
            <a:pPr marL="285750" indent="-285750">
              <a:buFont typeface="Arial"/>
              <a:buChar char="•"/>
            </a:pPr>
            <a:r>
              <a:rPr lang="en-US" sz="2400">
                <a:cs typeface="Arial"/>
              </a:rPr>
              <a:t>Intensity:</a:t>
            </a:r>
            <a:r>
              <a:rPr lang="en-US" sz="2400">
                <a:solidFill>
                  <a:schemeClr val="accent6"/>
                </a:solidFill>
                <a:cs typeface="Arial"/>
              </a:rPr>
              <a:t> </a:t>
            </a:r>
            <a:r>
              <a:rPr lang="en-US" sz="2400" b="1">
                <a:solidFill>
                  <a:schemeClr val="accent6"/>
                </a:solidFill>
                <a:cs typeface="Arial"/>
              </a:rPr>
              <a:t>&gt; 60-65 rpms</a:t>
            </a:r>
            <a:r>
              <a:rPr lang="en-US" sz="2400">
                <a:solidFill>
                  <a:schemeClr val="accent6"/>
                </a:solidFill>
                <a:cs typeface="Arial"/>
              </a:rPr>
              <a:t> </a:t>
            </a:r>
            <a:endParaRPr lang="en-US">
              <a:solidFill>
                <a:schemeClr val="accent6"/>
              </a:solidFill>
              <a:cs typeface="Arial"/>
            </a:endParaRPr>
          </a:p>
          <a:p>
            <a:pPr marL="285750" indent="-285750">
              <a:buFont typeface="Arial"/>
              <a:buChar char="•"/>
            </a:pPr>
            <a:r>
              <a:rPr lang="en-US" sz="2400">
                <a:ea typeface="+mn-lt"/>
                <a:cs typeface="+mn-lt"/>
              </a:rPr>
              <a:t>Duration: </a:t>
            </a:r>
            <a:r>
              <a:rPr lang="en-US" sz="2400" b="1">
                <a:solidFill>
                  <a:schemeClr val="accent6"/>
                </a:solidFill>
                <a:ea typeface="+mn-lt"/>
                <a:cs typeface="+mn-lt"/>
              </a:rPr>
              <a:t>&gt; 30 minutes</a:t>
            </a:r>
            <a:endParaRPr lang="en-US" sz="2400" b="1">
              <a:solidFill>
                <a:schemeClr val="accent6"/>
              </a:solidFill>
              <a:cs typeface="Arial"/>
            </a:endParaRPr>
          </a:p>
          <a:p>
            <a:endParaRPr lang="en-US" sz="2400">
              <a:solidFill>
                <a:schemeClr val="accent6"/>
              </a:solidFill>
              <a:cs typeface="Arial"/>
            </a:endParaRPr>
          </a:p>
          <a:p>
            <a:pPr marL="285750" indent="-285750">
              <a:buFont typeface="Arial"/>
              <a:buChar char="•"/>
            </a:pPr>
            <a:r>
              <a:rPr lang="en-US" sz="2400">
                <a:cs typeface="Arial"/>
              </a:rPr>
              <a:t>Results:</a:t>
            </a:r>
            <a:r>
              <a:rPr lang="en-US" sz="2400">
                <a:solidFill>
                  <a:schemeClr val="accent6"/>
                </a:solidFill>
                <a:cs typeface="Arial"/>
              </a:rPr>
              <a:t> </a:t>
            </a:r>
            <a:r>
              <a:rPr lang="en-US" sz="2400" b="1">
                <a:solidFill>
                  <a:srgbClr val="00B050"/>
                </a:solidFill>
                <a:cs typeface="Arial"/>
              </a:rPr>
              <a:t>SARA scores improved 2.1 points</a:t>
            </a:r>
          </a:p>
        </p:txBody>
      </p:sp>
      <p:sp>
        <p:nvSpPr>
          <p:cNvPr id="3" name="TextBox 2">
            <a:extLst>
              <a:ext uri="{FF2B5EF4-FFF2-40B4-BE49-F238E27FC236}">
                <a16:creationId xmlns:a16="http://schemas.microsoft.com/office/drawing/2014/main" id="{083EB998-4E2D-475D-83ED-D2028E3D946A}"/>
              </a:ext>
            </a:extLst>
          </p:cNvPr>
          <p:cNvSpPr txBox="1"/>
          <p:nvPr/>
        </p:nvSpPr>
        <p:spPr>
          <a:xfrm>
            <a:off x="4890977" y="3142795"/>
            <a:ext cx="4455042" cy="338554"/>
          </a:xfrm>
          <a:prstGeom prst="rect">
            <a:avLst/>
          </a:prstGeom>
          <a:noFill/>
        </p:spPr>
        <p:txBody>
          <a:bodyPr wrap="square" rtlCol="0">
            <a:spAutoFit/>
          </a:bodyPr>
          <a:lstStyle/>
          <a:p>
            <a:r>
              <a:rPr lang="en-US" sz="1600"/>
              <a:t>Columbia University</a:t>
            </a:r>
          </a:p>
        </p:txBody>
      </p:sp>
    </p:spTree>
    <p:extLst>
      <p:ext uri="{BB962C8B-B14F-4D97-AF65-F5344CB8AC3E}">
        <p14:creationId xmlns:p14="http://schemas.microsoft.com/office/powerpoint/2010/main" val="132855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B178-F5C2-4CD8-80DB-C58C0CD1187C}"/>
              </a:ext>
            </a:extLst>
          </p:cNvPr>
          <p:cNvSpPr>
            <a:spLocks noGrp="1"/>
          </p:cNvSpPr>
          <p:nvPr>
            <p:ph type="title"/>
          </p:nvPr>
        </p:nvSpPr>
        <p:spPr>
          <a:xfrm>
            <a:off x="739775" y="83149"/>
            <a:ext cx="10515600" cy="1325563"/>
          </a:xfrm>
        </p:spPr>
        <p:txBody>
          <a:bodyPr/>
          <a:lstStyle/>
          <a:p>
            <a:r>
              <a:rPr lang="en-US"/>
              <a:t>Movement impairments</a:t>
            </a:r>
          </a:p>
        </p:txBody>
      </p:sp>
      <p:sp>
        <p:nvSpPr>
          <p:cNvPr id="3" name="Text Placeholder 2">
            <a:extLst>
              <a:ext uri="{FF2B5EF4-FFF2-40B4-BE49-F238E27FC236}">
                <a16:creationId xmlns:a16="http://schemas.microsoft.com/office/drawing/2014/main" id="{879786C2-ADE6-4D2B-86EF-154FED2AB5D3}"/>
              </a:ext>
            </a:extLst>
          </p:cNvPr>
          <p:cNvSpPr>
            <a:spLocks noGrp="1"/>
          </p:cNvSpPr>
          <p:nvPr>
            <p:ph type="body" idx="1"/>
          </p:nvPr>
        </p:nvSpPr>
        <p:spPr>
          <a:xfrm>
            <a:off x="639762" y="1306409"/>
            <a:ext cx="5157787" cy="823912"/>
          </a:xfrm>
        </p:spPr>
        <p:txBody>
          <a:bodyPr>
            <a:normAutofit fontScale="70000" lnSpcReduction="20000"/>
          </a:bodyPr>
          <a:lstStyle/>
          <a:p>
            <a:r>
              <a:rPr lang="en-US"/>
              <a:t>Dysmetria: </a:t>
            </a:r>
          </a:p>
          <a:p>
            <a:r>
              <a:rPr lang="en-US"/>
              <a:t>Impaired ability to properly scale a movement </a:t>
            </a:r>
          </a:p>
        </p:txBody>
      </p:sp>
      <p:sp>
        <p:nvSpPr>
          <p:cNvPr id="5" name="Text Placeholder 4">
            <a:extLst>
              <a:ext uri="{FF2B5EF4-FFF2-40B4-BE49-F238E27FC236}">
                <a16:creationId xmlns:a16="http://schemas.microsoft.com/office/drawing/2014/main" id="{DE3C4C1E-EFB4-469C-9C7C-987DC9A5D0F4}"/>
              </a:ext>
            </a:extLst>
          </p:cNvPr>
          <p:cNvSpPr>
            <a:spLocks noGrp="1"/>
          </p:cNvSpPr>
          <p:nvPr>
            <p:ph type="body" sz="quarter" idx="3"/>
          </p:nvPr>
        </p:nvSpPr>
        <p:spPr>
          <a:xfrm>
            <a:off x="6172200" y="1306409"/>
            <a:ext cx="5183188" cy="823912"/>
          </a:xfrm>
        </p:spPr>
        <p:txBody>
          <a:bodyPr>
            <a:normAutofit fontScale="70000" lnSpcReduction="20000"/>
          </a:bodyPr>
          <a:lstStyle/>
          <a:p>
            <a:r>
              <a:rPr lang="en-US"/>
              <a:t>Dyssynergia: </a:t>
            </a:r>
          </a:p>
          <a:p>
            <a:r>
              <a:rPr lang="en-US"/>
              <a:t>Impaired ability to simultaneously coordinate movement from multiple joints </a:t>
            </a:r>
            <a:endParaRPr lang="en-US">
              <a:ea typeface="Roboto"/>
              <a:cs typeface="Roboto"/>
            </a:endParaRPr>
          </a:p>
        </p:txBody>
      </p:sp>
      <p:pic>
        <p:nvPicPr>
          <p:cNvPr id="8" name="Picture 8">
            <a:extLst>
              <a:ext uri="{FF2B5EF4-FFF2-40B4-BE49-F238E27FC236}">
                <a16:creationId xmlns:a16="http://schemas.microsoft.com/office/drawing/2014/main" id="{FD17BBB5-5A70-FA20-F1F6-D6355C413890}"/>
              </a:ext>
            </a:extLst>
          </p:cNvPr>
          <p:cNvPicPr>
            <a:picLocks noGrp="1" noChangeAspect="1"/>
          </p:cNvPicPr>
          <p:nvPr>
            <p:ph sz="quarter" idx="4"/>
          </p:nvPr>
        </p:nvPicPr>
        <p:blipFill>
          <a:blip r:embed="rId2"/>
          <a:stretch>
            <a:fillRect/>
          </a:stretch>
        </p:blipFill>
        <p:spPr>
          <a:xfrm>
            <a:off x="6171992" y="2080354"/>
            <a:ext cx="3684588" cy="3684588"/>
          </a:xfrm>
        </p:spPr>
      </p:pic>
      <p:pic>
        <p:nvPicPr>
          <p:cNvPr id="7" name="Content Placeholder 6">
            <a:extLst>
              <a:ext uri="{FF2B5EF4-FFF2-40B4-BE49-F238E27FC236}">
                <a16:creationId xmlns:a16="http://schemas.microsoft.com/office/drawing/2014/main" id="{AF4E76EB-1D27-415E-8943-99DC0133D16A}"/>
              </a:ext>
            </a:extLst>
          </p:cNvPr>
          <p:cNvPicPr>
            <a:picLocks noGrp="1"/>
          </p:cNvPicPr>
          <p:nvPr>
            <p:ph sz="half" idx="2"/>
          </p:nvPr>
        </p:nvPicPr>
        <p:blipFill rotWithShape="1">
          <a:blip r:embed="rId3"/>
          <a:srcRect l="47970" t="21272" r="13996" b="21558"/>
          <a:stretch/>
        </p:blipFill>
        <p:spPr bwMode="auto">
          <a:xfrm>
            <a:off x="868438" y="2137088"/>
            <a:ext cx="4357829" cy="3684588"/>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C36593E-5CCB-BEFC-570A-E4494D9061E8}"/>
              </a:ext>
            </a:extLst>
          </p:cNvPr>
          <p:cNvSpPr txBox="1"/>
          <p:nvPr/>
        </p:nvSpPr>
        <p:spPr>
          <a:xfrm>
            <a:off x="156148" y="5896132"/>
            <a:ext cx="89628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Figures from Morton SM, Keller JL, Bastian AJ; </a:t>
            </a:r>
            <a:r>
              <a:rPr lang="en-US" err="1">
                <a:ea typeface="Roboto"/>
                <a:cs typeface="Roboto"/>
              </a:rPr>
              <a:t>Umphred's</a:t>
            </a:r>
            <a:r>
              <a:rPr lang="en-US">
                <a:ea typeface="Roboto"/>
                <a:cs typeface="Roboto"/>
              </a:rPr>
              <a:t> Neurological Rehabilitation</a:t>
            </a:r>
            <a:endParaRPr lang="en-US"/>
          </a:p>
          <a:p>
            <a:r>
              <a:rPr lang="en-US">
                <a:ea typeface="Roboto"/>
                <a:cs typeface="Roboto"/>
              </a:rPr>
              <a:t>7th Edition 2019, Ch19, Movement Dysfunction Associated with Cerebellar Damage</a:t>
            </a:r>
            <a:endParaRPr lang="en-US"/>
          </a:p>
          <a:p>
            <a:r>
              <a:rPr lang="en-US">
                <a:ea typeface="Roboto"/>
                <a:cs typeface="Roboto"/>
              </a:rPr>
              <a:t>eBook ISBN: 9780323641944</a:t>
            </a:r>
            <a:endParaRPr lang="en-US"/>
          </a:p>
          <a:p>
            <a:pPr algn="l"/>
            <a:endParaRPr lang="en-US">
              <a:ea typeface="Roboto"/>
              <a:cs typeface="Roboto"/>
            </a:endParaRPr>
          </a:p>
        </p:txBody>
      </p:sp>
    </p:spTree>
    <p:extLst>
      <p:ext uri="{BB962C8B-B14F-4D97-AF65-F5344CB8AC3E}">
        <p14:creationId xmlns:p14="http://schemas.microsoft.com/office/powerpoint/2010/main" val="396112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BF56-E48C-4722-8C5A-50E84A736919}"/>
              </a:ext>
            </a:extLst>
          </p:cNvPr>
          <p:cNvSpPr>
            <a:spLocks noGrp="1"/>
          </p:cNvSpPr>
          <p:nvPr>
            <p:ph type="title"/>
          </p:nvPr>
        </p:nvSpPr>
        <p:spPr>
          <a:xfrm>
            <a:off x="266659" y="690389"/>
            <a:ext cx="10363200" cy="1143000"/>
          </a:xfrm>
        </p:spPr>
        <p:txBody>
          <a:bodyPr/>
          <a:lstStyle/>
          <a:p>
            <a:r>
              <a:rPr lang="en-US">
                <a:ea typeface="ＭＳ Ｐゴシック"/>
              </a:rPr>
              <a:t>Aerobic training:</a:t>
            </a:r>
            <a:endParaRPr lang="en-US"/>
          </a:p>
        </p:txBody>
      </p:sp>
      <p:sp>
        <p:nvSpPr>
          <p:cNvPr id="3" name="Content Placeholder 2">
            <a:extLst>
              <a:ext uri="{FF2B5EF4-FFF2-40B4-BE49-F238E27FC236}">
                <a16:creationId xmlns:a16="http://schemas.microsoft.com/office/drawing/2014/main" id="{68812E54-9430-455A-B238-3598B7A7E6F2}"/>
              </a:ext>
            </a:extLst>
          </p:cNvPr>
          <p:cNvSpPr>
            <a:spLocks noGrp="1"/>
          </p:cNvSpPr>
          <p:nvPr>
            <p:ph idx="1"/>
          </p:nvPr>
        </p:nvSpPr>
        <p:spPr>
          <a:xfrm>
            <a:off x="0" y="3073400"/>
            <a:ext cx="12103141" cy="3568700"/>
          </a:xfrm>
        </p:spPr>
        <p:txBody>
          <a:bodyPr/>
          <a:lstStyle/>
          <a:p>
            <a:r>
              <a:rPr lang="en-US" sz="2400"/>
              <a:t>Single-center, assessor-blinded, randomized controlled trial (Columbia University)</a:t>
            </a:r>
          </a:p>
          <a:p>
            <a:r>
              <a:rPr lang="en-US" sz="2400"/>
              <a:t>Subjects: A variety of cerebellar ataxia patients, including MSA-C </a:t>
            </a:r>
          </a:p>
          <a:p>
            <a:r>
              <a:rPr lang="en-US" sz="2400" b="1">
                <a:solidFill>
                  <a:srgbClr val="7030A0"/>
                </a:solidFill>
              </a:rPr>
              <a:t>Aerobic training </a:t>
            </a:r>
            <a:r>
              <a:rPr lang="en-US" sz="2400"/>
              <a:t>(n=19) 30 min (at target heart rate), 5x/week x 6 months</a:t>
            </a:r>
          </a:p>
          <a:p>
            <a:r>
              <a:rPr lang="en-US" sz="2400" b="1">
                <a:solidFill>
                  <a:srgbClr val="7030A0"/>
                </a:solidFill>
              </a:rPr>
              <a:t>Balance training </a:t>
            </a:r>
            <a:r>
              <a:rPr lang="en-US" sz="2400"/>
              <a:t>(n=17) 30 min, </a:t>
            </a:r>
            <a:r>
              <a:rPr lang="en-US" sz="2400" u="sng"/>
              <a:t>6 tasks, 5 min each</a:t>
            </a:r>
            <a:r>
              <a:rPr lang="en-US" sz="2400"/>
              <a:t>, 5x/week x 6 </a:t>
            </a:r>
            <a:r>
              <a:rPr lang="en-US" sz="2400" err="1"/>
              <a:t>mo</a:t>
            </a:r>
            <a:r>
              <a:rPr lang="en-US" sz="2400"/>
              <a:t> (challenging)</a:t>
            </a:r>
          </a:p>
          <a:p>
            <a:r>
              <a:rPr lang="en-US" sz="2400"/>
              <a:t>Results: Improvements in SARA total scores among both groups: </a:t>
            </a:r>
          </a:p>
          <a:p>
            <a:pPr lvl="1"/>
            <a:r>
              <a:rPr lang="en-US" sz="2400" b="1">
                <a:solidFill>
                  <a:srgbClr val="00B050"/>
                </a:solidFill>
              </a:rPr>
              <a:t>Aerobic group: Improvement of 1.9 SARA points (SD 1.62)</a:t>
            </a:r>
          </a:p>
          <a:p>
            <a:pPr lvl="1"/>
            <a:r>
              <a:rPr lang="en-US" sz="2400" b="1">
                <a:solidFill>
                  <a:srgbClr val="00B050"/>
                </a:solidFill>
              </a:rPr>
              <a:t>Balance group: Improvement of 0.6 SARA points (SD 1.34)</a:t>
            </a:r>
          </a:p>
          <a:p>
            <a:pPr lvl="2"/>
            <a:r>
              <a:rPr lang="en-US"/>
              <a:t>SARA balance </a:t>
            </a:r>
            <a:r>
              <a:rPr lang="en-US" err="1"/>
              <a:t>subscores</a:t>
            </a:r>
            <a:r>
              <a:rPr lang="en-US"/>
              <a:t> improved more in balance group</a:t>
            </a:r>
          </a:p>
          <a:p>
            <a:endParaRPr lang="en-US"/>
          </a:p>
        </p:txBody>
      </p:sp>
      <p:pic>
        <p:nvPicPr>
          <p:cNvPr id="4" name="Picture 3">
            <a:extLst>
              <a:ext uri="{FF2B5EF4-FFF2-40B4-BE49-F238E27FC236}">
                <a16:creationId xmlns:a16="http://schemas.microsoft.com/office/drawing/2014/main" id="{48AE61D9-518E-4EB2-87BA-99C7849CA84B}"/>
              </a:ext>
            </a:extLst>
          </p:cNvPr>
          <p:cNvPicPr/>
          <p:nvPr/>
        </p:nvPicPr>
        <p:blipFill rotWithShape="1">
          <a:blip r:embed="rId3"/>
          <a:srcRect l="20300" t="21273" r="30182" b="41310"/>
          <a:stretch/>
        </p:blipFill>
        <p:spPr bwMode="auto">
          <a:xfrm>
            <a:off x="5435600" y="0"/>
            <a:ext cx="6756401" cy="306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40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B8CB6CC-2D09-B1CF-6892-458956E745C9}"/>
              </a:ext>
            </a:extLst>
          </p:cNvPr>
          <p:cNvCxnSpPr>
            <a:cxnSpLocks noGrp="1" noRot="1" noMove="1" noResize="1" noEditPoints="1" noAdjustHandles="1" noChangeArrowheads="1" noChangeShapeType="1"/>
          </p:cNvCxnSpPr>
          <p:nvPr/>
        </p:nvCxnSpPr>
        <p:spPr>
          <a:xfrm flipH="1">
            <a:off x="2678654" y="6252085"/>
            <a:ext cx="9513346"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078D054-271D-355E-76FB-3151B7D29410}"/>
              </a:ext>
            </a:extLst>
          </p:cNvPr>
          <p:cNvCxnSpPr>
            <a:cxnSpLocks noGrp="1" noRot="1" noMove="1" noResize="1" noEditPoints="1" noAdjustHandles="1" noChangeArrowheads="1" noChangeShapeType="1"/>
          </p:cNvCxnSpPr>
          <p:nvPr/>
        </p:nvCxnSpPr>
        <p:spPr>
          <a:xfrm flipH="1">
            <a:off x="2345167" y="6458273"/>
            <a:ext cx="9846833"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622DCA0-2D0E-FFAA-573D-6353F34CD167}"/>
              </a:ext>
            </a:extLst>
          </p:cNvPr>
          <p:cNvCxnSpPr>
            <a:cxnSpLocks noGrp="1" noRot="1" noMove="1" noResize="1" noEditPoints="1" noAdjustHandles="1" noChangeArrowheads="1" noChangeShapeType="1"/>
          </p:cNvCxnSpPr>
          <p:nvPr/>
        </p:nvCxnSpPr>
        <p:spPr>
          <a:xfrm flipH="1">
            <a:off x="2065468" y="6641153"/>
            <a:ext cx="10126532"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2" name="Content Placeholder 1" descr="A picture containing logo&#10;&#10;Description automatically generated">
            <a:extLst>
              <a:ext uri="{FF2B5EF4-FFF2-40B4-BE49-F238E27FC236}">
                <a16:creationId xmlns:a16="http://schemas.microsoft.com/office/drawing/2014/main" id="{438BFE6D-C916-4898-4723-EE94954D1B2D}"/>
              </a:ext>
            </a:extLst>
          </p:cNvPr>
          <p:cNvPicPr>
            <a:picLocks noGrp="1" noRot="1" noMove="1" noResize="1" noEditPoints="1" noAdjustHandles="1" noChangeArrowheads="1" noChangeShapeType="1" noCrop="1"/>
          </p:cNvPicPr>
          <p:nvPr>
            <p:ph idx="1"/>
          </p:nvPr>
        </p:nvPicPr>
        <p:blipFill>
          <a:blip r:embed="rId2"/>
          <a:stretch>
            <a:fillRect/>
          </a:stretch>
        </p:blipFill>
        <p:spPr>
          <a:xfrm>
            <a:off x="84431" y="6333574"/>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69B10BC2-A37C-9894-BC38-F4213A9F706F}"/>
              </a:ext>
            </a:extLst>
          </p:cNvPr>
          <p:cNvPicPr>
            <a:picLocks noGrp="1" noRot="1" noMove="1" noResize="1" noEditPoints="1" noAdjustHandles="1" noChangeArrowheads="1" noChangeShapeType="1" noCrop="1"/>
          </p:cNvPicPr>
          <p:nvPr/>
        </p:nvPicPr>
        <p:blipFill rotWithShape="1">
          <a:blip r:embed="rId3"/>
          <a:srcRect r="34405"/>
          <a:stretch/>
        </p:blipFill>
        <p:spPr>
          <a:xfrm>
            <a:off x="755009" y="5679249"/>
            <a:ext cx="1252805" cy="1004827"/>
          </a:xfrm>
          <a:prstGeom prst="rect">
            <a:avLst/>
          </a:prstGeom>
        </p:spPr>
      </p:pic>
      <p:sp>
        <p:nvSpPr>
          <p:cNvPr id="8" name="Content Placeholder 2">
            <a:extLst>
              <a:ext uri="{FF2B5EF4-FFF2-40B4-BE49-F238E27FC236}">
                <a16:creationId xmlns:a16="http://schemas.microsoft.com/office/drawing/2014/main" id="{449BA04E-D948-443A-ADA4-1D60A031F46E}"/>
              </a:ext>
            </a:extLst>
          </p:cNvPr>
          <p:cNvSpPr txBox="1">
            <a:spLocks/>
          </p:cNvSpPr>
          <p:nvPr/>
        </p:nvSpPr>
        <p:spPr>
          <a:xfrm>
            <a:off x="312716" y="1460377"/>
            <a:ext cx="11566567" cy="5032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a:p>
          <a:p>
            <a:endParaRPr lang="en-US" sz="1600"/>
          </a:p>
          <a:p>
            <a:endParaRPr lang="en-US" sz="1600"/>
          </a:p>
        </p:txBody>
      </p:sp>
      <p:sp>
        <p:nvSpPr>
          <p:cNvPr id="9" name="Title 1">
            <a:extLst>
              <a:ext uri="{FF2B5EF4-FFF2-40B4-BE49-F238E27FC236}">
                <a16:creationId xmlns:a16="http://schemas.microsoft.com/office/drawing/2014/main" id="{C0FF9C9C-84A6-4718-BE58-F5C1BE8910A1}"/>
              </a:ext>
            </a:extLst>
          </p:cNvPr>
          <p:cNvSpPr>
            <a:spLocks noGrp="1"/>
          </p:cNvSpPr>
          <p:nvPr>
            <p:ph type="title"/>
          </p:nvPr>
        </p:nvSpPr>
        <p:spPr>
          <a:xfrm>
            <a:off x="755009" y="2766218"/>
            <a:ext cx="10515600" cy="1325563"/>
          </a:xfrm>
        </p:spPr>
        <p:txBody>
          <a:bodyPr/>
          <a:lstStyle/>
          <a:p>
            <a:r>
              <a:rPr lang="en-US" sz="3600"/>
              <a:t>Relationships of ocular motor symptoms, eye/head coordination, and activity in ataxia</a:t>
            </a:r>
          </a:p>
        </p:txBody>
      </p:sp>
      <p:sp>
        <p:nvSpPr>
          <p:cNvPr id="10" name="TextBox 9">
            <a:extLst>
              <a:ext uri="{FF2B5EF4-FFF2-40B4-BE49-F238E27FC236}">
                <a16:creationId xmlns:a16="http://schemas.microsoft.com/office/drawing/2014/main" id="{5304C151-977E-473D-B10D-70031A669E4D}"/>
              </a:ext>
            </a:extLst>
          </p:cNvPr>
          <p:cNvSpPr txBox="1"/>
          <p:nvPr/>
        </p:nvSpPr>
        <p:spPr>
          <a:xfrm>
            <a:off x="755008" y="4134170"/>
            <a:ext cx="10969632" cy="923330"/>
          </a:xfrm>
          <a:prstGeom prst="rect">
            <a:avLst/>
          </a:prstGeom>
          <a:noFill/>
        </p:spPr>
        <p:txBody>
          <a:bodyPr wrap="square" rtlCol="0">
            <a:spAutoFit/>
          </a:bodyPr>
          <a:lstStyle/>
          <a:p>
            <a:r>
              <a:rPr lang="en-US" i="1" dirty="0"/>
              <a:t>Report of oscillopsia in ataxia patients correlates with activity, not vestibular ocular reflex gain</a:t>
            </a:r>
          </a:p>
          <a:p>
            <a:r>
              <a:rPr lang="en-US" dirty="0">
                <a:ea typeface="+mj-lt"/>
                <a:cs typeface="Arial"/>
              </a:rPr>
              <a:t>Millar, Schubert, 2021 J. Vestibular Research  doi:</a:t>
            </a:r>
            <a:r>
              <a:rPr lang="en-US" u="sng" dirty="0">
                <a:ea typeface="+mj-lt"/>
                <a:cs typeface="Arial"/>
                <a:hlinkClick r:id="rId4"/>
              </a:rPr>
              <a:t>10.3233/VES-210106</a:t>
            </a:r>
            <a:endParaRPr lang="en-US" u="sng" dirty="0">
              <a:ea typeface="+mj-lt"/>
              <a:cs typeface="Arial"/>
            </a:endParaRPr>
          </a:p>
          <a:p>
            <a:endParaRPr lang="en-US" u="sng" dirty="0">
              <a:ea typeface="+mj-lt"/>
              <a:cs typeface="Arial"/>
            </a:endParaRPr>
          </a:p>
        </p:txBody>
      </p:sp>
    </p:spTree>
    <p:extLst>
      <p:ext uri="{BB962C8B-B14F-4D97-AF65-F5344CB8AC3E}">
        <p14:creationId xmlns:p14="http://schemas.microsoft.com/office/powerpoint/2010/main" val="41163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7246-0C5A-4F9E-B93A-C82BB71B161D}"/>
              </a:ext>
            </a:extLst>
          </p:cNvPr>
          <p:cNvSpPr>
            <a:spLocks noGrp="1"/>
          </p:cNvSpPr>
          <p:nvPr>
            <p:ph type="title"/>
          </p:nvPr>
        </p:nvSpPr>
        <p:spPr>
          <a:xfrm>
            <a:off x="112509" y="908553"/>
            <a:ext cx="12248027" cy="661264"/>
          </a:xfrm>
        </p:spPr>
        <p:txBody>
          <a:bodyPr>
            <a:normAutofit fontScale="90000"/>
          </a:bodyPr>
          <a:lstStyle/>
          <a:p>
            <a:pPr fontAlgn="auto">
              <a:spcBef>
                <a:spcPts val="0"/>
              </a:spcBef>
              <a:spcAft>
                <a:spcPts val="0"/>
              </a:spcAft>
            </a:pPr>
            <a:r>
              <a:rPr lang="en-US" sz="2700" b="1">
                <a:solidFill>
                  <a:srgbClr val="7030A0"/>
                </a:solidFill>
              </a:rPr>
              <a:t>Individuals with ataxia reporting oscillopsia (bouncy vision with head movement) have symptoms comparable to those of </a:t>
            </a:r>
            <a:r>
              <a:rPr lang="en-US" sz="2700" b="1" u="sng">
                <a:solidFill>
                  <a:srgbClr val="7030A0"/>
                </a:solidFill>
              </a:rPr>
              <a:t>bilateral vestibulopathy. </a:t>
            </a:r>
            <a:br>
              <a:rPr lang="en-US" sz="2400" u="sng" kern="1200">
                <a:solidFill>
                  <a:srgbClr val="7030A0"/>
                </a:solidFill>
              </a:rPr>
            </a:br>
            <a:br>
              <a:rPr lang="de-DE" sz="2400" kern="1200">
                <a:solidFill>
                  <a:srgbClr val="002C77"/>
                </a:solidFill>
                <a:ea typeface="+mn-ea"/>
                <a:cs typeface="+mn-cs"/>
              </a:rPr>
            </a:br>
            <a:endParaRPr lang="en-US"/>
          </a:p>
        </p:txBody>
      </p:sp>
      <p:sp>
        <p:nvSpPr>
          <p:cNvPr id="4" name="Slide Number Placeholder 3">
            <a:extLst>
              <a:ext uri="{FF2B5EF4-FFF2-40B4-BE49-F238E27FC236}">
                <a16:creationId xmlns:a16="http://schemas.microsoft.com/office/drawing/2014/main" id="{C417B39F-9850-4683-BC0D-5F747AE64B1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8D535-70C0-4325-A431-C294E737DCE4}"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4BE7CE39-DC9F-4D88-A7E7-73464B5A39E9}"/>
              </a:ext>
            </a:extLst>
          </p:cNvPr>
          <p:cNvPicPr>
            <a:picLocks noChangeAspect="1"/>
          </p:cNvPicPr>
          <p:nvPr/>
        </p:nvPicPr>
        <p:blipFill rotWithShape="1">
          <a:blip r:embed="rId3">
            <a:extLst>
              <a:ext uri="{28A0092B-C50C-407E-A947-70E740481C1C}">
                <a14:useLocalDpi xmlns:a14="http://schemas.microsoft.com/office/drawing/2010/main" val="0"/>
              </a:ext>
            </a:extLst>
          </a:blip>
          <a:srcRect l="1968" t="542" r="565" b="48233"/>
          <a:stretch/>
        </p:blipFill>
        <p:spPr>
          <a:xfrm>
            <a:off x="5050302" y="1790008"/>
            <a:ext cx="6962725" cy="4774314"/>
          </a:xfrm>
          <a:prstGeom prst="rect">
            <a:avLst/>
          </a:prstGeom>
        </p:spPr>
      </p:pic>
      <p:sp>
        <p:nvSpPr>
          <p:cNvPr id="7" name="TextBox 6">
            <a:extLst>
              <a:ext uri="{FF2B5EF4-FFF2-40B4-BE49-F238E27FC236}">
                <a16:creationId xmlns:a16="http://schemas.microsoft.com/office/drawing/2014/main" id="{ECF29A4D-97B7-469F-BCCF-F3373FDC5545}"/>
              </a:ext>
            </a:extLst>
          </p:cNvPr>
          <p:cNvSpPr txBox="1"/>
          <p:nvPr/>
        </p:nvSpPr>
        <p:spPr>
          <a:xfrm>
            <a:off x="-1" y="1685051"/>
            <a:ext cx="531222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333399"/>
              </a:solidFill>
              <a:effectLst/>
              <a:uLnTx/>
              <a:uFillTx/>
              <a:latin typeface="Arial"/>
              <a:ea typeface="+mn-ea"/>
              <a:cs typeface="+mn-cs"/>
            </a:endParaRPr>
          </a:p>
          <a:p>
            <a:r>
              <a:rPr lang="en-US" sz="2000" b="1"/>
              <a:t>Oscillopsia Functional Index (OFI) scores:</a:t>
            </a:r>
            <a:endParaRPr lang="en-US" sz="2000" b="1">
              <a:cs typeface="Arial"/>
            </a:endParaRPr>
          </a:p>
          <a:p>
            <a:r>
              <a:rPr lang="en-US" sz="2000"/>
              <a:t>(mean </a:t>
            </a:r>
            <a:r>
              <a:rPr lang="en-US" sz="2000">
                <a:ea typeface="+mn-lt"/>
                <a:cs typeface="+mn-lt"/>
              </a:rPr>
              <a:t>± </a:t>
            </a:r>
            <a:r>
              <a:rPr lang="en-US" sz="2000"/>
              <a:t>1 standard deviation) </a:t>
            </a:r>
            <a:endParaRPr lang="en-US" sz="2000">
              <a:cs typeface="Arial"/>
            </a:endParaRPr>
          </a:p>
          <a:p>
            <a:endParaRPr lang="en-US" b="1">
              <a:solidFill>
                <a:srgbClr val="FF0000"/>
              </a:solidFill>
            </a:endParaRPr>
          </a:p>
          <a:p>
            <a:r>
              <a:rPr lang="en-US" sz="2000" b="1">
                <a:solidFill>
                  <a:srgbClr val="FF0000"/>
                </a:solidFill>
              </a:rPr>
              <a:t>Ataxia </a:t>
            </a:r>
            <a:r>
              <a:rPr lang="en-US" sz="2000"/>
              <a:t>(68.4± 28.7) </a:t>
            </a:r>
            <a:r>
              <a:rPr lang="en-US" b="1">
                <a:solidFill>
                  <a:srgbClr val="FF0000"/>
                </a:solidFill>
              </a:rPr>
              <a:t>(red line)</a:t>
            </a:r>
            <a:endParaRPr lang="en-US" b="1">
              <a:solidFill>
                <a:srgbClr val="FF0000"/>
              </a:solidFill>
              <a:cs typeface="Arial"/>
            </a:endParaRPr>
          </a:p>
          <a:p>
            <a:endParaRPr lang="en-US" sz="2000" b="1">
              <a:solidFill>
                <a:srgbClr val="00B050"/>
              </a:solidFill>
            </a:endParaRPr>
          </a:p>
          <a:p>
            <a:r>
              <a:rPr lang="en-US" sz="2000" b="1">
                <a:solidFill>
                  <a:srgbClr val="00B050"/>
                </a:solidFill>
              </a:rPr>
              <a:t>Bilateral vestibulopathy </a:t>
            </a:r>
            <a:r>
              <a:rPr lang="en-US" sz="2000"/>
              <a:t>(65.9 ± 7.7) </a:t>
            </a:r>
            <a:r>
              <a:rPr lang="en-US" b="1">
                <a:solidFill>
                  <a:srgbClr val="00B050"/>
                </a:solidFill>
              </a:rPr>
              <a:t>(green)</a:t>
            </a:r>
            <a:endParaRPr lang="en-US" b="1">
              <a:solidFill>
                <a:srgbClr val="00B050"/>
              </a:solidFill>
              <a:cs typeface="Arial"/>
            </a:endParaRPr>
          </a:p>
          <a:p>
            <a:endParaRPr lang="en-US" b="1">
              <a:solidFill>
                <a:schemeClr val="accent2"/>
              </a:solidFill>
            </a:endParaRPr>
          </a:p>
          <a:p>
            <a:r>
              <a:rPr lang="en-US" sz="2000" b="1"/>
              <a:t>Healthy controls </a:t>
            </a:r>
            <a:r>
              <a:rPr lang="en-US" sz="2000"/>
              <a:t>(12.0 ± 1.6) </a:t>
            </a:r>
            <a:r>
              <a:rPr lang="en-US" b="1"/>
              <a:t>(blue line)</a:t>
            </a:r>
            <a:endParaRPr lang="en-US" sz="1600"/>
          </a:p>
          <a:p>
            <a:r>
              <a:rPr lang="en-US" sz="1600"/>
              <a:t>OFI BVH and healthy control data per Anson et al, 2018.</a:t>
            </a:r>
          </a:p>
          <a:p>
            <a:endParaRPr lang="en-US" sz="1600">
              <a:solidFill>
                <a:schemeClr val="accent2"/>
              </a:solidFill>
              <a:cs typeface="Arial"/>
            </a:endParaRPr>
          </a:p>
          <a:p>
            <a:r>
              <a:rPr lang="en-US" sz="2400" b="1">
                <a:solidFill>
                  <a:srgbClr val="7030A0"/>
                </a:solidFill>
                <a:latin typeface="Arial" panose="020B0604020202020204" pitchFamily="34" charset="0"/>
                <a:cs typeface="Arial" panose="020B0604020202020204" pitchFamily="34" charset="0"/>
              </a:rPr>
              <a:t>*The higher symptoms of oscillopsia, the slower the walking speed. </a:t>
            </a:r>
            <a:r>
              <a:rPr lang="en-US" b="1">
                <a:solidFill>
                  <a:srgbClr val="7030A0"/>
                </a:solidFill>
                <a:latin typeface="Arial" panose="020B0604020202020204" pitchFamily="34" charset="0"/>
                <a:cs typeface="Arial" panose="020B0604020202020204" pitchFamily="34" charset="0"/>
              </a:rPr>
              <a:t>(r=-0.56, p&lt;0.05)</a:t>
            </a:r>
          </a:p>
          <a:p>
            <a:endParaRPr lang="en-US" sz="1600">
              <a:solidFill>
                <a:schemeClr val="accent2"/>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E8DE5016-A9AD-468E-91ED-809C943EDFB0}"/>
              </a:ext>
            </a:extLst>
          </p:cNvPr>
          <p:cNvCxnSpPr>
            <a:cxnSpLocks/>
          </p:cNvCxnSpPr>
          <p:nvPr/>
        </p:nvCxnSpPr>
        <p:spPr bwMode="auto">
          <a:xfrm>
            <a:off x="5915025" y="3886200"/>
            <a:ext cx="5925283"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A92F3850-8C84-4FBE-B50D-DCE6E9BDD12A}"/>
              </a:ext>
            </a:extLst>
          </p:cNvPr>
          <p:cNvCxnSpPr>
            <a:cxnSpLocks/>
          </p:cNvCxnSpPr>
          <p:nvPr/>
        </p:nvCxnSpPr>
        <p:spPr bwMode="auto">
          <a:xfrm flipV="1">
            <a:off x="5961599" y="3957638"/>
            <a:ext cx="5925283" cy="1"/>
          </a:xfrm>
          <a:prstGeom prst="line">
            <a:avLst/>
          </a:prstGeom>
          <a:solidFill>
            <a:schemeClr val="accent1"/>
          </a:solidFill>
          <a:ln w="38100" cap="flat" cmpd="sng" algn="ctr">
            <a:solidFill>
              <a:srgbClr val="00B05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29E2A720-05AD-4F3B-8302-EF83B6CD8EC9}"/>
              </a:ext>
            </a:extLst>
          </p:cNvPr>
          <p:cNvCxnSpPr/>
          <p:nvPr/>
        </p:nvCxnSpPr>
        <p:spPr bwMode="auto">
          <a:xfrm>
            <a:off x="5915025" y="5424390"/>
            <a:ext cx="5925283" cy="0"/>
          </a:xfrm>
          <a:prstGeom prst="line">
            <a:avLst/>
          </a:prstGeom>
          <a:ln w="381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509EE62F-9288-4AFC-830F-18BA28C61BD4}"/>
              </a:ext>
            </a:extLst>
          </p:cNvPr>
          <p:cNvSpPr txBox="1"/>
          <p:nvPr/>
        </p:nvSpPr>
        <p:spPr>
          <a:xfrm>
            <a:off x="17056" y="6346113"/>
            <a:ext cx="8514608" cy="646331"/>
          </a:xfrm>
          <a:prstGeom prst="rect">
            <a:avLst/>
          </a:prstGeom>
          <a:noFill/>
        </p:spPr>
        <p:txBody>
          <a:bodyPr wrap="square" rtlCol="0">
            <a:spAutoFit/>
          </a:bodyPr>
          <a:lstStyle/>
          <a:p>
            <a:r>
              <a:rPr lang="en-US">
                <a:solidFill>
                  <a:schemeClr val="accent6"/>
                </a:solidFill>
                <a:ea typeface="+mj-lt"/>
                <a:cs typeface="Arial"/>
              </a:rPr>
              <a:t>Millar, Schubert, 2021 J. Vestibular Research  DOI</a:t>
            </a:r>
            <a:r>
              <a:rPr lang="en-US">
                <a:ea typeface="+mj-lt"/>
                <a:cs typeface="Arial"/>
              </a:rPr>
              <a:t>:</a:t>
            </a:r>
            <a:r>
              <a:rPr lang="en-US" u="sng">
                <a:ea typeface="+mj-lt"/>
                <a:cs typeface="Arial"/>
                <a:hlinkClick r:id="rId4"/>
              </a:rPr>
              <a:t>10.3233/VES-210106</a:t>
            </a:r>
            <a:endParaRPr lang="en-US"/>
          </a:p>
          <a:p>
            <a:endParaRPr lang="en-US"/>
          </a:p>
        </p:txBody>
      </p:sp>
    </p:spTree>
    <p:extLst>
      <p:ext uri="{BB962C8B-B14F-4D97-AF65-F5344CB8AC3E}">
        <p14:creationId xmlns:p14="http://schemas.microsoft.com/office/powerpoint/2010/main" val="39051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ED517-5521-49D5-9C04-D484D2CFE357}"/>
              </a:ext>
            </a:extLst>
          </p:cNvPr>
          <p:cNvSpPr>
            <a:spLocks noGrp="1"/>
          </p:cNvSpPr>
          <p:nvPr>
            <p:ph type="title"/>
          </p:nvPr>
        </p:nvSpPr>
        <p:spPr>
          <a:xfrm>
            <a:off x="79376" y="390525"/>
            <a:ext cx="11363324" cy="1143000"/>
          </a:xfrm>
        </p:spPr>
        <p:txBody>
          <a:bodyPr/>
          <a:lstStyle/>
          <a:p>
            <a:r>
              <a:rPr lang="en-US" sz="2800" b="1">
                <a:solidFill>
                  <a:srgbClr val="7030A0"/>
                </a:solidFill>
                <a:ea typeface="+mj-lt"/>
                <a:cs typeface="+mj-lt"/>
              </a:rPr>
              <a:t>Eye/head coordination (vestibular ocular reflex gains)</a:t>
            </a:r>
            <a:br>
              <a:rPr lang="en-US" sz="2800" b="1">
                <a:solidFill>
                  <a:srgbClr val="7030A0"/>
                </a:solidFill>
                <a:ea typeface="+mj-lt"/>
                <a:cs typeface="+mj-lt"/>
              </a:rPr>
            </a:br>
            <a:r>
              <a:rPr lang="en-US" sz="2800" b="1">
                <a:solidFill>
                  <a:srgbClr val="7030A0"/>
                </a:solidFill>
                <a:ea typeface="+mj-lt"/>
                <a:cs typeface="+mj-lt"/>
              </a:rPr>
              <a:t>is impaired in ataxia patients versus healthy controls</a:t>
            </a:r>
            <a:r>
              <a:rPr lang="en-US" sz="2800">
                <a:solidFill>
                  <a:srgbClr val="7030A0"/>
                </a:solidFill>
                <a:ea typeface="+mj-lt"/>
                <a:cs typeface="+mj-lt"/>
              </a:rPr>
              <a:t>:</a:t>
            </a:r>
            <a:br>
              <a:rPr lang="en-US" sz="2400">
                <a:ea typeface="+mj-lt"/>
                <a:cs typeface="+mj-lt"/>
              </a:rPr>
            </a:br>
            <a:r>
              <a:rPr lang="en-US" sz="2000" b="0">
                <a:ea typeface="ＭＳ Ｐゴシック"/>
                <a:cs typeface="Arial"/>
              </a:rPr>
              <a:t>                                                                                                                       </a:t>
            </a:r>
            <a:endParaRPr lang="en-US" sz="2000" b="0" u="sng">
              <a:ea typeface="ＭＳ Ｐゴシック"/>
              <a:cs typeface="Arial"/>
            </a:endParaRPr>
          </a:p>
        </p:txBody>
      </p:sp>
      <p:pic>
        <p:nvPicPr>
          <p:cNvPr id="4" name="Picture 4">
            <a:extLst>
              <a:ext uri="{FF2B5EF4-FFF2-40B4-BE49-F238E27FC236}">
                <a16:creationId xmlns:a16="http://schemas.microsoft.com/office/drawing/2014/main" id="{88E3F616-FCB6-437B-AB3D-ED87ABE9FC9D}"/>
              </a:ext>
            </a:extLst>
          </p:cNvPr>
          <p:cNvPicPr>
            <a:picLocks noGrp="1" noChangeAspect="1"/>
          </p:cNvPicPr>
          <p:nvPr>
            <p:ph idx="1"/>
          </p:nvPr>
        </p:nvPicPr>
        <p:blipFill>
          <a:blip r:embed="rId2"/>
          <a:stretch>
            <a:fillRect/>
          </a:stretch>
        </p:blipFill>
        <p:spPr>
          <a:xfrm>
            <a:off x="5301598" y="1719882"/>
            <a:ext cx="6890402" cy="4576833"/>
          </a:xfrm>
        </p:spPr>
      </p:pic>
      <p:sp>
        <p:nvSpPr>
          <p:cNvPr id="5" name="TextBox 4">
            <a:extLst>
              <a:ext uri="{FF2B5EF4-FFF2-40B4-BE49-F238E27FC236}">
                <a16:creationId xmlns:a16="http://schemas.microsoft.com/office/drawing/2014/main" id="{0102B9FE-93AB-4383-A31F-45D4E79244F8}"/>
              </a:ext>
            </a:extLst>
          </p:cNvPr>
          <p:cNvSpPr txBox="1"/>
          <p:nvPr/>
        </p:nvSpPr>
        <p:spPr>
          <a:xfrm>
            <a:off x="178727" y="1533525"/>
            <a:ext cx="5422105"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bg2"/>
              </a:solidFill>
              <a:cs typeface="Times New Roman"/>
            </a:endParaRPr>
          </a:p>
          <a:p>
            <a:r>
              <a:rPr lang="en-US">
                <a:solidFill>
                  <a:schemeClr val="bg2">
                    <a:lumMod val="50000"/>
                  </a:schemeClr>
                </a:solidFill>
                <a:cs typeface="Times New Roman"/>
              </a:rPr>
              <a:t>The Box and whiskers plot indicate </a:t>
            </a:r>
            <a:r>
              <a:rPr lang="en-US" b="1">
                <a:solidFill>
                  <a:schemeClr val="bg2">
                    <a:lumMod val="50000"/>
                  </a:schemeClr>
                </a:solidFill>
                <a:cs typeface="Times New Roman"/>
              </a:rPr>
              <a:t>a range of VOR gain values </a:t>
            </a:r>
            <a:r>
              <a:rPr lang="en-US">
                <a:solidFill>
                  <a:schemeClr val="bg2">
                    <a:lumMod val="50000"/>
                  </a:schemeClr>
                </a:solidFill>
                <a:cs typeface="Times New Roman"/>
              </a:rPr>
              <a:t>of all 6 semicircular canal (SCC) planes.</a:t>
            </a:r>
            <a:endParaRPr lang="en-US">
              <a:solidFill>
                <a:schemeClr val="bg2">
                  <a:lumMod val="50000"/>
                </a:schemeClr>
              </a:solidFill>
            </a:endParaRPr>
          </a:p>
          <a:p>
            <a:endParaRPr lang="en-US">
              <a:solidFill>
                <a:schemeClr val="bg2">
                  <a:lumMod val="50000"/>
                </a:schemeClr>
              </a:solidFill>
            </a:endParaRPr>
          </a:p>
          <a:p>
            <a:r>
              <a:rPr lang="en-US" b="1">
                <a:solidFill>
                  <a:schemeClr val="bg2">
                    <a:lumMod val="50000"/>
                  </a:schemeClr>
                </a:solidFill>
                <a:cs typeface="Times New Roman"/>
              </a:rPr>
              <a:t>White boxes </a:t>
            </a:r>
            <a:r>
              <a:rPr lang="en-US">
                <a:solidFill>
                  <a:schemeClr val="bg2">
                    <a:lumMod val="50000"/>
                  </a:schemeClr>
                </a:solidFill>
                <a:cs typeface="Times New Roman"/>
              </a:rPr>
              <a:t>= 40 </a:t>
            </a:r>
            <a:r>
              <a:rPr lang="en-US" b="1">
                <a:solidFill>
                  <a:schemeClr val="bg2">
                    <a:lumMod val="50000"/>
                  </a:schemeClr>
                </a:solidFill>
                <a:cs typeface="Times New Roman"/>
              </a:rPr>
              <a:t>healthy</a:t>
            </a:r>
            <a:r>
              <a:rPr lang="en-US">
                <a:solidFill>
                  <a:schemeClr val="bg2">
                    <a:lumMod val="50000"/>
                  </a:schemeClr>
                </a:solidFill>
                <a:cs typeface="Times New Roman"/>
              </a:rPr>
              <a:t> controls. </a:t>
            </a:r>
          </a:p>
          <a:p>
            <a:r>
              <a:rPr lang="en-US" b="1">
                <a:solidFill>
                  <a:schemeClr val="bg2">
                    <a:lumMod val="50000"/>
                  </a:schemeClr>
                </a:solidFill>
                <a:cs typeface="Times New Roman"/>
              </a:rPr>
              <a:t>Gray boxes </a:t>
            </a:r>
            <a:r>
              <a:rPr lang="en-US">
                <a:solidFill>
                  <a:schemeClr val="bg2">
                    <a:lumMod val="50000"/>
                  </a:schemeClr>
                </a:solidFill>
                <a:cs typeface="Times New Roman"/>
              </a:rPr>
              <a:t>= 19 </a:t>
            </a:r>
            <a:r>
              <a:rPr lang="en-US" b="1">
                <a:solidFill>
                  <a:schemeClr val="bg2">
                    <a:lumMod val="50000"/>
                  </a:schemeClr>
                </a:solidFill>
                <a:cs typeface="Times New Roman"/>
              </a:rPr>
              <a:t>ataxia</a:t>
            </a:r>
            <a:r>
              <a:rPr lang="en-US">
                <a:solidFill>
                  <a:schemeClr val="bg2">
                    <a:lumMod val="50000"/>
                  </a:schemeClr>
                </a:solidFill>
                <a:cs typeface="Times New Roman"/>
              </a:rPr>
              <a:t> patients. </a:t>
            </a:r>
          </a:p>
          <a:p>
            <a:endParaRPr lang="en-US">
              <a:solidFill>
                <a:schemeClr val="bg2">
                  <a:lumMod val="50000"/>
                </a:schemeClr>
              </a:solidFill>
            </a:endParaRPr>
          </a:p>
          <a:p>
            <a:r>
              <a:rPr lang="en-US">
                <a:solidFill>
                  <a:schemeClr val="bg2">
                    <a:lumMod val="50000"/>
                  </a:schemeClr>
                </a:solidFill>
                <a:cs typeface="Times New Roman"/>
              </a:rPr>
              <a:t>Left (L), Right (R)    Horizontal (H) </a:t>
            </a:r>
            <a:endParaRPr lang="en-US">
              <a:solidFill>
                <a:schemeClr val="bg2">
                  <a:lumMod val="50000"/>
                </a:schemeClr>
              </a:solidFill>
              <a:cs typeface="Arial"/>
            </a:endParaRPr>
          </a:p>
          <a:p>
            <a:r>
              <a:rPr lang="en-US">
                <a:solidFill>
                  <a:schemeClr val="bg2">
                    <a:lumMod val="50000"/>
                  </a:schemeClr>
                </a:solidFill>
                <a:cs typeface="Times New Roman"/>
              </a:rPr>
              <a:t>Anterior (A) Posterior(P) canal planes</a:t>
            </a:r>
            <a:endParaRPr lang="en-US">
              <a:solidFill>
                <a:schemeClr val="bg2">
                  <a:lumMod val="50000"/>
                </a:schemeClr>
              </a:solidFill>
              <a:cs typeface="Arial"/>
            </a:endParaRPr>
          </a:p>
          <a:p>
            <a:endParaRPr lang="en-US" sz="2400" b="1">
              <a:solidFill>
                <a:srgbClr val="7030A0"/>
              </a:solidFill>
              <a:cs typeface="Arial"/>
            </a:endParaRPr>
          </a:p>
        </p:txBody>
      </p:sp>
      <p:sp>
        <p:nvSpPr>
          <p:cNvPr id="3" name="TextBox 2">
            <a:extLst>
              <a:ext uri="{FF2B5EF4-FFF2-40B4-BE49-F238E27FC236}">
                <a16:creationId xmlns:a16="http://schemas.microsoft.com/office/drawing/2014/main" id="{57064415-B819-49A7-B4A0-5D8EC867AEA8}"/>
              </a:ext>
            </a:extLst>
          </p:cNvPr>
          <p:cNvSpPr txBox="1"/>
          <p:nvPr/>
        </p:nvSpPr>
        <p:spPr>
          <a:xfrm>
            <a:off x="79376" y="6400800"/>
            <a:ext cx="8162099" cy="646331"/>
          </a:xfrm>
          <a:prstGeom prst="rect">
            <a:avLst/>
          </a:prstGeom>
          <a:noFill/>
        </p:spPr>
        <p:txBody>
          <a:bodyPr wrap="square" rtlCol="0">
            <a:spAutoFit/>
          </a:bodyPr>
          <a:lstStyle/>
          <a:p>
            <a:r>
              <a:rPr lang="en-US">
                <a:solidFill>
                  <a:schemeClr val="accent6"/>
                </a:solidFill>
                <a:ea typeface="+mj-lt"/>
                <a:cs typeface="Arial"/>
              </a:rPr>
              <a:t>Millar, Schubert, 2021 J. Vestibular Research  DOI:</a:t>
            </a:r>
            <a:r>
              <a:rPr lang="en-US" u="sng">
                <a:ea typeface="+mj-lt"/>
                <a:cs typeface="Arial"/>
                <a:hlinkClick r:id="rId3"/>
              </a:rPr>
              <a:t>10.3233/VES-210106</a:t>
            </a:r>
            <a:endParaRPr lang="en-US"/>
          </a:p>
          <a:p>
            <a:endParaRPr lang="en-US"/>
          </a:p>
        </p:txBody>
      </p:sp>
      <p:sp>
        <p:nvSpPr>
          <p:cNvPr id="6" name="TextBox 5">
            <a:extLst>
              <a:ext uri="{FF2B5EF4-FFF2-40B4-BE49-F238E27FC236}">
                <a16:creationId xmlns:a16="http://schemas.microsoft.com/office/drawing/2014/main" id="{F816C5B1-7055-4A3D-B1A2-8F5896DF01B7}"/>
              </a:ext>
            </a:extLst>
          </p:cNvPr>
          <p:cNvSpPr txBox="1"/>
          <p:nvPr/>
        </p:nvSpPr>
        <p:spPr>
          <a:xfrm>
            <a:off x="252904" y="4513745"/>
            <a:ext cx="5273749" cy="1846659"/>
          </a:xfrm>
          <a:prstGeom prst="rect">
            <a:avLst/>
          </a:prstGeom>
          <a:noFill/>
        </p:spPr>
        <p:txBody>
          <a:bodyPr wrap="square" rtlCol="0">
            <a:spAutoFit/>
          </a:bodyPr>
          <a:lstStyle/>
          <a:p>
            <a:r>
              <a:rPr lang="en-US" sz="2400">
                <a:solidFill>
                  <a:srgbClr val="7030A0"/>
                </a:solidFill>
                <a:ea typeface="+mn-lt"/>
                <a:cs typeface="+mn-lt"/>
              </a:rPr>
              <a:t>*Interestingly, eye/head coordination results were not correlated with severity of symptoms of blurry/bouncy vision.</a:t>
            </a:r>
            <a:endParaRPr lang="en-US" sz="2400">
              <a:ea typeface="+mn-lt"/>
              <a:cs typeface="+mn-lt"/>
            </a:endParaRPr>
          </a:p>
          <a:p>
            <a:endParaRPr lang="en-US"/>
          </a:p>
        </p:txBody>
      </p:sp>
    </p:spTree>
    <p:extLst>
      <p:ext uri="{BB962C8B-B14F-4D97-AF65-F5344CB8AC3E}">
        <p14:creationId xmlns:p14="http://schemas.microsoft.com/office/powerpoint/2010/main" val="10260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EE7782-9689-4D93-BCF9-2E31852A04D7}"/>
              </a:ext>
            </a:extLst>
          </p:cNvPr>
          <p:cNvPicPr/>
          <p:nvPr/>
        </p:nvPicPr>
        <p:blipFill rotWithShape="1">
          <a:blip r:embed="rId3"/>
          <a:srcRect l="17095" t="18613" r="20513" b="6363"/>
          <a:stretch/>
        </p:blipFill>
        <p:spPr bwMode="auto">
          <a:xfrm>
            <a:off x="1836717" y="163698"/>
            <a:ext cx="10350500" cy="612775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FE51F63E-91A0-4B75-8F86-B08F53D7E117}"/>
              </a:ext>
            </a:extLst>
          </p:cNvPr>
          <p:cNvSpPr txBox="1"/>
          <p:nvPr/>
        </p:nvSpPr>
        <p:spPr>
          <a:xfrm>
            <a:off x="533400" y="6378575"/>
            <a:ext cx="10515600" cy="646331"/>
          </a:xfrm>
          <a:prstGeom prst="rect">
            <a:avLst/>
          </a:prstGeom>
          <a:noFill/>
        </p:spPr>
        <p:txBody>
          <a:bodyPr wrap="square" rtlCol="0">
            <a:spAutoFit/>
          </a:bodyPr>
          <a:lstStyle/>
          <a:p>
            <a:r>
              <a:rPr lang="en-US" err="1">
                <a:solidFill>
                  <a:schemeClr val="accent6"/>
                </a:solidFill>
              </a:rPr>
              <a:t>Dankova</a:t>
            </a:r>
            <a:r>
              <a:rPr lang="en-US">
                <a:solidFill>
                  <a:schemeClr val="accent6"/>
                </a:solidFill>
              </a:rPr>
              <a:t> et al 2021 PLOS ONE | https://doi.org/10.1371/journal.pone.0255299</a:t>
            </a:r>
          </a:p>
          <a:p>
            <a:endParaRPr lang="en-US"/>
          </a:p>
        </p:txBody>
      </p:sp>
      <p:sp>
        <p:nvSpPr>
          <p:cNvPr id="5" name="Rectangle 4">
            <a:extLst>
              <a:ext uri="{FF2B5EF4-FFF2-40B4-BE49-F238E27FC236}">
                <a16:creationId xmlns:a16="http://schemas.microsoft.com/office/drawing/2014/main" id="{977994B6-A228-4B4A-8AAB-FE6E8AF5FCBE}"/>
              </a:ext>
            </a:extLst>
          </p:cNvPr>
          <p:cNvSpPr/>
          <p:nvPr/>
        </p:nvSpPr>
        <p:spPr bwMode="auto">
          <a:xfrm>
            <a:off x="2116117" y="4881748"/>
            <a:ext cx="9791700" cy="355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BD1F5F8C-99B6-4D93-844A-721EEA59A593}"/>
              </a:ext>
            </a:extLst>
          </p:cNvPr>
          <p:cNvSpPr txBox="1"/>
          <p:nvPr/>
        </p:nvSpPr>
        <p:spPr>
          <a:xfrm>
            <a:off x="29592" y="773145"/>
            <a:ext cx="1905534" cy="1938992"/>
          </a:xfrm>
          <a:prstGeom prst="rect">
            <a:avLst/>
          </a:prstGeom>
          <a:noFill/>
        </p:spPr>
        <p:txBody>
          <a:bodyPr wrap="square" rtlCol="0">
            <a:spAutoFit/>
          </a:bodyPr>
          <a:lstStyle/>
          <a:p>
            <a:r>
              <a:rPr lang="en-US" sz="2000">
                <a:solidFill>
                  <a:srgbClr val="7030A0"/>
                </a:solidFill>
              </a:rPr>
              <a:t>Oscillopsia (bouncy vision) symptoms are an issue in cerebellar ataxia</a:t>
            </a:r>
          </a:p>
        </p:txBody>
      </p:sp>
      <p:sp>
        <p:nvSpPr>
          <p:cNvPr id="6" name="Rectangle 5">
            <a:extLst>
              <a:ext uri="{FF2B5EF4-FFF2-40B4-BE49-F238E27FC236}">
                <a16:creationId xmlns:a16="http://schemas.microsoft.com/office/drawing/2014/main" id="{897979C2-EB97-454B-8669-6E3D4CB0E718}"/>
              </a:ext>
            </a:extLst>
          </p:cNvPr>
          <p:cNvSpPr/>
          <p:nvPr/>
        </p:nvSpPr>
        <p:spPr bwMode="auto">
          <a:xfrm>
            <a:off x="4157330" y="1063254"/>
            <a:ext cx="3902149" cy="525499"/>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TextBox 6">
            <a:extLst>
              <a:ext uri="{FF2B5EF4-FFF2-40B4-BE49-F238E27FC236}">
                <a16:creationId xmlns:a16="http://schemas.microsoft.com/office/drawing/2014/main" id="{A7469E66-CEC7-42F5-8BC0-2BEAAE8E4190}"/>
              </a:ext>
            </a:extLst>
          </p:cNvPr>
          <p:cNvSpPr txBox="1"/>
          <p:nvPr/>
        </p:nvSpPr>
        <p:spPr>
          <a:xfrm>
            <a:off x="0" y="3180837"/>
            <a:ext cx="2211572" cy="3416320"/>
          </a:xfrm>
          <a:prstGeom prst="rect">
            <a:avLst/>
          </a:prstGeom>
          <a:noFill/>
        </p:spPr>
        <p:txBody>
          <a:bodyPr wrap="square" rtlCol="0">
            <a:spAutoFit/>
          </a:bodyPr>
          <a:lstStyle/>
          <a:p>
            <a:r>
              <a:rPr lang="en-US">
                <a:solidFill>
                  <a:srgbClr val="7030A0"/>
                </a:solidFill>
              </a:rPr>
              <a:t>Severity of Dynamic Visual Acuity (DVA) impairment in ataxia was linked mainly to eye/head coordination impairment and only marginally to the degree of ataxia.</a:t>
            </a:r>
          </a:p>
          <a:p>
            <a:endParaRPr lang="en-US"/>
          </a:p>
        </p:txBody>
      </p:sp>
    </p:spTree>
    <p:extLst>
      <p:ext uri="{BB962C8B-B14F-4D97-AF65-F5344CB8AC3E}">
        <p14:creationId xmlns:p14="http://schemas.microsoft.com/office/powerpoint/2010/main" val="22365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47AEA-4A38-4CFE-97AE-52FFCE87007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2095083A-1F44-4AC7-A33F-31602EDC0DAD}"/>
              </a:ext>
            </a:extLst>
          </p:cNvPr>
          <p:cNvSpPr>
            <a:spLocks noGrp="1"/>
          </p:cNvSpPr>
          <p:nvPr>
            <p:ph idx="1"/>
          </p:nvPr>
        </p:nvSpPr>
        <p:spPr>
          <a:xfrm>
            <a:off x="0" y="3028950"/>
            <a:ext cx="11709400" cy="3633107"/>
          </a:xfrm>
        </p:spPr>
        <p:txBody>
          <a:bodyPr vert="horz" lIns="91440" tIns="45720" rIns="91440" bIns="45720" rtlCol="0" anchor="t">
            <a:normAutofit lnSpcReduction="10000"/>
          </a:bodyPr>
          <a:lstStyle/>
          <a:p>
            <a:r>
              <a:rPr lang="en-US" sz="2000" b="1" dirty="0">
                <a:solidFill>
                  <a:srgbClr val="00B050"/>
                </a:solidFill>
              </a:rPr>
              <a:t>Does lack of vestibular input affect feedforward motor learning?</a:t>
            </a:r>
            <a:endParaRPr lang="en-US" sz="2000" dirty="0"/>
          </a:p>
          <a:p>
            <a:r>
              <a:rPr lang="en-US" sz="2000" dirty="0"/>
              <a:t>Subjects: Bilateral vestibular impairment (n= 5), Cerebellar ataxia (n=9), Healthy controls (n=10)</a:t>
            </a:r>
            <a:endParaRPr lang="en-US" sz="2000" dirty="0">
              <a:ea typeface="Roboto"/>
              <a:cs typeface="Roboto"/>
            </a:endParaRPr>
          </a:p>
          <a:p>
            <a:r>
              <a:rPr lang="en-US" sz="2000" dirty="0"/>
              <a:t>Task: Head inertia was increased with head weight while subjects performed large (75 and 80 deg) horizontal gaze shifts towards briefly flashed targets in darkness. </a:t>
            </a:r>
          </a:p>
          <a:p>
            <a:r>
              <a:rPr lang="en-US" sz="2000" dirty="0"/>
              <a:t>Results: </a:t>
            </a:r>
            <a:endParaRPr lang="en-US" sz="2000" dirty="0">
              <a:ea typeface="Roboto"/>
              <a:cs typeface="Roboto"/>
            </a:endParaRPr>
          </a:p>
          <a:p>
            <a:pPr lvl="1"/>
            <a:r>
              <a:rPr lang="en-US" sz="1800" dirty="0"/>
              <a:t>Bilateral vestibular impaired patients could not maintain gaze.</a:t>
            </a:r>
            <a:endParaRPr lang="en-US" sz="1800" dirty="0">
              <a:ea typeface="Roboto"/>
              <a:cs typeface="Roboto"/>
            </a:endParaRPr>
          </a:p>
          <a:p>
            <a:pPr lvl="1"/>
            <a:r>
              <a:rPr lang="en-US" sz="1800" dirty="0"/>
              <a:t>Cerebellar ataxia patients’ gaze was just short of the target (mean =11.5 degrees).</a:t>
            </a:r>
            <a:endParaRPr lang="en-US" sz="1800" dirty="0">
              <a:ea typeface="Roboto"/>
              <a:cs typeface="Roboto"/>
            </a:endParaRPr>
          </a:p>
          <a:p>
            <a:r>
              <a:rPr lang="en-US" sz="2000" dirty="0"/>
              <a:t>Relevance: </a:t>
            </a:r>
            <a:endParaRPr lang="en-US" sz="2000" dirty="0">
              <a:ea typeface="Roboto"/>
              <a:cs typeface="Roboto"/>
            </a:endParaRPr>
          </a:p>
          <a:p>
            <a:pPr lvl="1"/>
            <a:r>
              <a:rPr lang="en-US" sz="1600" b="1" dirty="0"/>
              <a:t>Vestibular impaired patients show impaired learning due to impaired gaze control and impaired feedforward motor learning.</a:t>
            </a:r>
            <a:endParaRPr lang="en-US" sz="1600" b="1" dirty="0">
              <a:ea typeface="Roboto"/>
              <a:cs typeface="Roboto"/>
            </a:endParaRPr>
          </a:p>
          <a:p>
            <a:pPr lvl="1"/>
            <a:r>
              <a:rPr lang="en-US" sz="1600" b="1" dirty="0">
                <a:solidFill>
                  <a:srgbClr val="00B050"/>
                </a:solidFill>
              </a:rPr>
              <a:t>Cerebellar patients show the ability to utilize feedforward mechanisms to decrease gaze stability variability. </a:t>
            </a:r>
            <a:endParaRPr lang="en-US" sz="1600" b="1" dirty="0">
              <a:solidFill>
                <a:srgbClr val="00B050"/>
              </a:solidFill>
              <a:ea typeface="Roboto"/>
              <a:cs typeface="Roboto"/>
            </a:endParaRPr>
          </a:p>
          <a:p>
            <a:pPr lvl="1"/>
            <a:r>
              <a:rPr lang="en-US" sz="1600" b="1" dirty="0">
                <a:solidFill>
                  <a:srgbClr val="00B050"/>
                </a:solidFill>
              </a:rPr>
              <a:t>Perhaps gaze stabilization exercises are warranted in individuals with eye-head coordination impairments.</a:t>
            </a:r>
            <a:endParaRPr lang="en-US" sz="1600" b="1" dirty="0">
              <a:solidFill>
                <a:srgbClr val="00B050"/>
              </a:solidFill>
              <a:ea typeface="Roboto"/>
              <a:cs typeface="Roboto"/>
            </a:endParaRPr>
          </a:p>
        </p:txBody>
      </p:sp>
      <p:pic>
        <p:nvPicPr>
          <p:cNvPr id="6" name="Picture 5">
            <a:extLst>
              <a:ext uri="{FF2B5EF4-FFF2-40B4-BE49-F238E27FC236}">
                <a16:creationId xmlns:a16="http://schemas.microsoft.com/office/drawing/2014/main" id="{9A8BCD11-F1FB-4B27-B336-D0B18CF58860}"/>
              </a:ext>
            </a:extLst>
          </p:cNvPr>
          <p:cNvPicPr/>
          <p:nvPr/>
        </p:nvPicPr>
        <p:blipFill rotWithShape="1">
          <a:blip r:embed="rId3"/>
          <a:srcRect l="17521" t="20323" r="25321" b="43590"/>
          <a:stretch/>
        </p:blipFill>
        <p:spPr bwMode="auto">
          <a:xfrm>
            <a:off x="0" y="0"/>
            <a:ext cx="8483600" cy="2971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771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 application&#10;&#10;Description automatically generated">
            <a:extLst>
              <a:ext uri="{FF2B5EF4-FFF2-40B4-BE49-F238E27FC236}">
                <a16:creationId xmlns:a16="http://schemas.microsoft.com/office/drawing/2014/main" id="{44766552-42D5-91E2-16F3-B09A0F6BC98C}"/>
              </a:ext>
            </a:extLst>
          </p:cNvPr>
          <p:cNvPicPr>
            <a:picLocks noChangeAspect="1"/>
          </p:cNvPicPr>
          <p:nvPr/>
        </p:nvPicPr>
        <p:blipFill rotWithShape="1">
          <a:blip r:embed="rId2"/>
          <a:srcRect t="12030" r="-901"/>
          <a:stretch/>
        </p:blipFill>
        <p:spPr>
          <a:xfrm>
            <a:off x="2499" y="-2845"/>
            <a:ext cx="8739342" cy="3927436"/>
          </a:xfrm>
          <a:prstGeom prst="rect">
            <a:avLst/>
          </a:prstGeom>
        </p:spPr>
      </p:pic>
      <p:sp>
        <p:nvSpPr>
          <p:cNvPr id="7" name="TextBox 6">
            <a:extLst>
              <a:ext uri="{FF2B5EF4-FFF2-40B4-BE49-F238E27FC236}">
                <a16:creationId xmlns:a16="http://schemas.microsoft.com/office/drawing/2014/main" id="{99C87AE6-324F-D5C3-703C-5D521E5E623E}"/>
              </a:ext>
            </a:extLst>
          </p:cNvPr>
          <p:cNvSpPr txBox="1"/>
          <p:nvPr/>
        </p:nvSpPr>
        <p:spPr>
          <a:xfrm>
            <a:off x="880672" y="2998032"/>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32E62BE2-CC72-1649-7D6B-FB6D918B2F25}"/>
              </a:ext>
            </a:extLst>
          </p:cNvPr>
          <p:cNvSpPr txBox="1"/>
          <p:nvPr/>
        </p:nvSpPr>
        <p:spPr>
          <a:xfrm>
            <a:off x="81195" y="3547671"/>
            <a:ext cx="1204209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BMJ Open. 2020;10(12):e040230. Published 2020 Dec 17. doi:10.1136/bmjopen-2020-040230</a:t>
            </a:r>
          </a:p>
          <a:p>
            <a:endParaRPr lang="en-US" sz="2400">
              <a:ea typeface="+mn-lt"/>
              <a:cs typeface="+mn-lt"/>
            </a:endParaRPr>
          </a:p>
          <a:p>
            <a:r>
              <a:rPr lang="en-US" sz="2400">
                <a:ea typeface="+mn-lt"/>
                <a:cs typeface="+mn-lt"/>
              </a:rPr>
              <a:t>Proposed methods: Comparing a </a:t>
            </a:r>
            <a:r>
              <a:rPr lang="en-US" sz="2400" b="1">
                <a:solidFill>
                  <a:srgbClr val="00B050"/>
                </a:solidFill>
                <a:ea typeface="+mn-lt"/>
                <a:cs typeface="+mn-lt"/>
              </a:rPr>
              <a:t>neuro rehabilitation program</a:t>
            </a:r>
            <a:r>
              <a:rPr lang="en-US" sz="2400">
                <a:ea typeface="+mn-lt"/>
                <a:cs typeface="+mn-lt"/>
              </a:rPr>
              <a:t> to standard activity in individuals with hereditary cerebellar ataxia.</a:t>
            </a:r>
            <a:endParaRPr lang="en-US">
              <a:ea typeface="Roboto"/>
              <a:cs typeface="Roboto"/>
            </a:endParaRPr>
          </a:p>
          <a:p>
            <a:endParaRPr lang="en-US"/>
          </a:p>
          <a:p>
            <a:r>
              <a:rPr lang="en-US" sz="2400">
                <a:ea typeface="+mn-lt"/>
                <a:cs typeface="+mn-lt"/>
              </a:rPr>
              <a:t>Subjects: 80 individuals with a hereditary cerebellar ataxia</a:t>
            </a:r>
            <a:endParaRPr lang="en-US"/>
          </a:p>
          <a:p>
            <a:endParaRPr lang="en-US"/>
          </a:p>
          <a:p>
            <a:r>
              <a:rPr lang="en-US" sz="2400">
                <a:ea typeface="+mn-lt"/>
                <a:cs typeface="+mn-lt"/>
              </a:rPr>
              <a:t>Intervention: 6 weeks of outpatient land and aquatic therapy followed immediately by a 24-week home exercise program supported with PT sessions.</a:t>
            </a:r>
            <a:endParaRPr lang="en-US"/>
          </a:p>
          <a:p>
            <a:endParaRPr lang="en-US">
              <a:ea typeface="Roboto"/>
              <a:cs typeface="Roboto"/>
            </a:endParaRPr>
          </a:p>
        </p:txBody>
      </p:sp>
      <p:sp>
        <p:nvSpPr>
          <p:cNvPr id="11" name="TextBox 10">
            <a:extLst>
              <a:ext uri="{FF2B5EF4-FFF2-40B4-BE49-F238E27FC236}">
                <a16:creationId xmlns:a16="http://schemas.microsoft.com/office/drawing/2014/main" id="{647BA4D6-F76B-D466-BBA7-622F12B2A2BF}"/>
              </a:ext>
            </a:extLst>
          </p:cNvPr>
          <p:cNvSpPr txBox="1"/>
          <p:nvPr/>
        </p:nvSpPr>
        <p:spPr>
          <a:xfrm rot="420000">
            <a:off x="8925394" y="1258775"/>
            <a:ext cx="24921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Roboto"/>
                <a:cs typeface="Roboto"/>
              </a:rPr>
              <a:t>Study ongoing…</a:t>
            </a:r>
            <a:endParaRPr lang="en-US" sz="2800">
              <a:ea typeface="Roboto"/>
              <a:cs typeface="Roboto"/>
            </a:endParaRPr>
          </a:p>
        </p:txBody>
      </p:sp>
    </p:spTree>
    <p:extLst>
      <p:ext uri="{BB962C8B-B14F-4D97-AF65-F5344CB8AC3E}">
        <p14:creationId xmlns:p14="http://schemas.microsoft.com/office/powerpoint/2010/main" val="151362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201523"/>
            <a:ext cx="11717865" cy="1325563"/>
          </a:xfrm>
        </p:spPr>
        <p:txBody>
          <a:bodyPr/>
          <a:lstStyle/>
          <a:p>
            <a:r>
              <a:rPr lang="en-US" dirty="0">
                <a:latin typeface="Roboto Black"/>
                <a:ea typeface="Roboto Black"/>
                <a:cs typeface="Roboto Black"/>
              </a:rPr>
              <a:t>Adjunct Treatments: Help to sustain activity</a:t>
            </a:r>
          </a:p>
        </p:txBody>
      </p:sp>
      <p:sp>
        <p:nvSpPr>
          <p:cNvPr id="3" name="Content Placeholder 2"/>
          <p:cNvSpPr>
            <a:spLocks noGrp="1"/>
          </p:cNvSpPr>
          <p:nvPr>
            <p:ph idx="1"/>
          </p:nvPr>
        </p:nvSpPr>
        <p:spPr>
          <a:xfrm>
            <a:off x="838200" y="1763486"/>
            <a:ext cx="10515600" cy="4400246"/>
          </a:xfrm>
        </p:spPr>
        <p:txBody>
          <a:bodyPr>
            <a:normAutofit fontScale="92500" lnSpcReduction="10000"/>
          </a:bodyPr>
          <a:lstStyle/>
          <a:p>
            <a:r>
              <a:rPr lang="en-US" sz="2800" b="1" dirty="0">
                <a:solidFill>
                  <a:srgbClr val="00B050"/>
                </a:solidFill>
              </a:rPr>
              <a:t>Tai Chi </a:t>
            </a:r>
          </a:p>
          <a:p>
            <a:pPr marL="0" indent="0">
              <a:buNone/>
            </a:pPr>
            <a:r>
              <a:rPr lang="en-US" sz="2000" dirty="0">
                <a:solidFill>
                  <a:schemeClr val="accent2">
                    <a:lumMod val="75000"/>
                  </a:schemeClr>
                </a:solidFill>
                <a:hlinkClick r:id="rId3"/>
              </a:rPr>
              <a:t>https://www.taichihealth.com/</a:t>
            </a:r>
            <a:endParaRPr lang="en-US" sz="2000" dirty="0">
              <a:solidFill>
                <a:schemeClr val="accent2">
                  <a:lumMod val="75000"/>
                </a:schemeClr>
              </a:solidFill>
            </a:endParaRPr>
          </a:p>
          <a:p>
            <a:pPr marL="0" lvl="0" indent="0">
              <a:spcBef>
                <a:spcPts val="0"/>
              </a:spcBef>
              <a:buNone/>
            </a:pPr>
            <a:endParaRPr lang="en-US" sz="2800" dirty="0">
              <a:solidFill>
                <a:schemeClr val="accent2">
                  <a:lumMod val="75000"/>
                </a:schemeClr>
              </a:solidFill>
            </a:endParaRPr>
          </a:p>
          <a:p>
            <a:pPr lvl="0"/>
            <a:r>
              <a:rPr lang="en-US" sz="2800" dirty="0">
                <a:solidFill>
                  <a:srgbClr val="00B050"/>
                </a:solidFill>
              </a:rPr>
              <a:t>Yoga </a:t>
            </a:r>
          </a:p>
          <a:p>
            <a:pPr lvl="0"/>
            <a:endParaRPr lang="en-US" sz="2800" dirty="0">
              <a:solidFill>
                <a:srgbClr val="00B050"/>
              </a:solidFill>
            </a:endParaRPr>
          </a:p>
          <a:p>
            <a:pPr lvl="0"/>
            <a:r>
              <a:rPr lang="en-US" sz="2800" dirty="0">
                <a:solidFill>
                  <a:srgbClr val="00B050"/>
                </a:solidFill>
              </a:rPr>
              <a:t>Pilates</a:t>
            </a:r>
          </a:p>
          <a:p>
            <a:pPr lvl="0"/>
            <a:endParaRPr lang="en-US" sz="2800" dirty="0">
              <a:solidFill>
                <a:srgbClr val="00B050"/>
              </a:solidFill>
            </a:endParaRPr>
          </a:p>
          <a:p>
            <a:pPr lvl="0"/>
            <a:r>
              <a:rPr lang="en-US" sz="2800" dirty="0">
                <a:solidFill>
                  <a:srgbClr val="00B050"/>
                </a:solidFill>
              </a:rPr>
              <a:t>XBOX Kinect </a:t>
            </a:r>
            <a:r>
              <a:rPr lang="en-US" sz="2000" dirty="0">
                <a:solidFill>
                  <a:srgbClr val="00B050"/>
                </a:solidFill>
              </a:rPr>
              <a:t>(</a:t>
            </a:r>
            <a:r>
              <a:rPr lang="en-US" sz="2000" dirty="0" err="1">
                <a:solidFill>
                  <a:srgbClr val="00B050"/>
                </a:solidFill>
              </a:rPr>
              <a:t>Ilg</a:t>
            </a:r>
            <a:r>
              <a:rPr lang="en-US" sz="2000" dirty="0">
                <a:solidFill>
                  <a:srgbClr val="00B050"/>
                </a:solidFill>
              </a:rPr>
              <a:t>, 2012)</a:t>
            </a:r>
          </a:p>
          <a:p>
            <a:pPr lvl="1"/>
            <a:r>
              <a:rPr lang="en-US" sz="2000" dirty="0">
                <a:solidFill>
                  <a:srgbClr val="00B050"/>
                </a:solidFill>
              </a:rPr>
              <a:t>20,000 Leaks</a:t>
            </a:r>
          </a:p>
          <a:p>
            <a:pPr lvl="1"/>
            <a:r>
              <a:rPr lang="en-US" sz="2000" dirty="0">
                <a:solidFill>
                  <a:srgbClr val="00B050"/>
                </a:solidFill>
              </a:rPr>
              <a:t>Light Race</a:t>
            </a:r>
          </a:p>
          <a:p>
            <a:pPr lvl="1"/>
            <a:r>
              <a:rPr lang="en-US" sz="2000" dirty="0">
                <a:solidFill>
                  <a:srgbClr val="00B050"/>
                </a:solidFill>
              </a:rPr>
              <a:t>Table Tennis </a:t>
            </a:r>
          </a:p>
          <a:p>
            <a:pPr marL="457200" lvl="1" indent="0">
              <a:buNone/>
            </a:pPr>
            <a:endParaRPr lang="en-US" sz="2400" dirty="0">
              <a:solidFill>
                <a:schemeClr val="accent2">
                  <a:lumMod val="75000"/>
                </a:schemeClr>
              </a:solidFill>
            </a:endParaRPr>
          </a:p>
          <a:p>
            <a:pPr marL="0" indent="0">
              <a:buNone/>
            </a:pPr>
            <a:endParaRPr lang="en-US" dirty="0"/>
          </a:p>
        </p:txBody>
      </p:sp>
      <p:pic>
        <p:nvPicPr>
          <p:cNvPr id="7" name="Picture 15" descr="A group of people swimming in a pool of water&#10;&#10;Description generated with very high confidence">
            <a:extLst>
              <a:ext uri="{FF2B5EF4-FFF2-40B4-BE49-F238E27FC236}">
                <a16:creationId xmlns:a16="http://schemas.microsoft.com/office/drawing/2014/main" id="{92B9DBFB-EA77-4F95-8F13-9A88B31A5B5C}"/>
              </a:ext>
            </a:extLst>
          </p:cNvPr>
          <p:cNvPicPr>
            <a:picLocks noChangeAspect="1"/>
          </p:cNvPicPr>
          <p:nvPr/>
        </p:nvPicPr>
        <p:blipFill>
          <a:blip r:embed="rId4"/>
          <a:stretch>
            <a:fillRect/>
          </a:stretch>
        </p:blipFill>
        <p:spPr bwMode="black">
          <a:xfrm>
            <a:off x="8262483" y="3597081"/>
            <a:ext cx="3525524" cy="2339950"/>
          </a:xfrm>
          <a:prstGeom prst="rect">
            <a:avLst/>
          </a:prstGeom>
          <a:noFill/>
          <a:ln w="9525">
            <a:noFill/>
            <a:miter lim="800000"/>
            <a:headEnd/>
            <a:tailEnd/>
          </a:ln>
        </p:spPr>
      </p:pic>
      <p:sp>
        <p:nvSpPr>
          <p:cNvPr id="10" name="TextBox 9"/>
          <p:cNvSpPr txBox="1"/>
          <p:nvPr/>
        </p:nvSpPr>
        <p:spPr>
          <a:xfrm>
            <a:off x="8672542" y="5968081"/>
            <a:ext cx="5076459" cy="89255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dirty="0">
                <a:solidFill>
                  <a:srgbClr val="00B050"/>
                </a:solidFill>
              </a:rPr>
              <a:t>Swimming</a:t>
            </a:r>
            <a:endParaRPr lang="en-US" sz="2400" dirty="0">
              <a:solidFill>
                <a:srgbClr val="005587"/>
              </a:solidFill>
              <a:ea typeface="Roboto"/>
              <a:cs typeface="Roboto"/>
            </a:endParaRPr>
          </a:p>
          <a:p>
            <a:r>
              <a:rPr lang="en-US" sz="2400" dirty="0">
                <a:solidFill>
                  <a:schemeClr val="accent6"/>
                </a:solidFill>
              </a:rPr>
              <a:t>     </a:t>
            </a:r>
            <a:endParaRPr lang="en-US" sz="2000" dirty="0">
              <a:solidFill>
                <a:schemeClr val="accent6"/>
              </a:solidFill>
              <a:ea typeface="Roboto"/>
              <a:cs typeface="Roboto"/>
            </a:endParaRPr>
          </a:p>
        </p:txBody>
      </p:sp>
      <p:pic>
        <p:nvPicPr>
          <p:cNvPr id="6" name="Picture 5"/>
          <p:cNvPicPr>
            <a:picLocks noChangeAspect="1"/>
          </p:cNvPicPr>
          <p:nvPr/>
        </p:nvPicPr>
        <p:blipFill rotWithShape="1">
          <a:blip r:embed="rId5"/>
          <a:srcRect l="27331" t="1" r="8296" b="-549"/>
          <a:stretch/>
        </p:blipFill>
        <p:spPr>
          <a:xfrm>
            <a:off x="5082791" y="4705976"/>
            <a:ext cx="1883390" cy="1950501"/>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3A437A2-5525-19D8-8F48-54401DCF1B8F}"/>
              </a:ext>
            </a:extLst>
          </p:cNvPr>
          <p:cNvPicPr>
            <a:picLocks noChangeAspect="1"/>
          </p:cNvPicPr>
          <p:nvPr/>
        </p:nvPicPr>
        <p:blipFill rotWithShape="1">
          <a:blip r:embed="rId6"/>
          <a:srcRect l="14808" t="65849" r="14971" b="974"/>
          <a:stretch/>
        </p:blipFill>
        <p:spPr>
          <a:xfrm>
            <a:off x="4567421" y="1310309"/>
            <a:ext cx="5167322" cy="1794027"/>
          </a:xfrm>
          <a:prstGeom prst="rect">
            <a:avLst/>
          </a:prstGeom>
        </p:spPr>
      </p:pic>
    </p:spTree>
    <p:extLst>
      <p:ext uri="{BB962C8B-B14F-4D97-AF65-F5344CB8AC3E}">
        <p14:creationId xmlns:p14="http://schemas.microsoft.com/office/powerpoint/2010/main" val="17737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065" y="554535"/>
            <a:ext cx="9968948" cy="1653209"/>
          </a:xfrm>
        </p:spPr>
        <p:txBody>
          <a:bodyPr>
            <a:normAutofit/>
          </a:bodyPr>
          <a:lstStyle/>
          <a:p>
            <a:pPr algn="l"/>
            <a:r>
              <a:rPr lang="en-US" sz="3600"/>
              <a:t>Video game–based coordinative training</a:t>
            </a:r>
            <a:br>
              <a:rPr lang="en-US" sz="3600"/>
            </a:br>
            <a:r>
              <a:rPr lang="en-US" sz="3600"/>
              <a:t>improves ataxia in children with</a:t>
            </a:r>
            <a:br>
              <a:rPr lang="en-US" sz="3600"/>
            </a:br>
            <a:r>
              <a:rPr lang="en-US" sz="3600"/>
              <a:t>degenerative ataxia</a:t>
            </a:r>
          </a:p>
        </p:txBody>
      </p:sp>
      <p:sp>
        <p:nvSpPr>
          <p:cNvPr id="6" name="TextBox 5"/>
          <p:cNvSpPr txBox="1"/>
          <p:nvPr/>
        </p:nvSpPr>
        <p:spPr>
          <a:xfrm>
            <a:off x="3505245" y="5783779"/>
            <a:ext cx="4648200" cy="369332"/>
          </a:xfrm>
          <a:prstGeom prst="rect">
            <a:avLst/>
          </a:prstGeom>
          <a:noFill/>
        </p:spPr>
        <p:txBody>
          <a:bodyPr wrap="square" rtlCol="0">
            <a:spAutoFit/>
          </a:bodyPr>
          <a:lstStyle/>
          <a:p>
            <a:pPr algn="ctr"/>
            <a:r>
              <a:rPr lang="en-US" b="1" err="1"/>
              <a:t>Ilg</a:t>
            </a:r>
            <a:r>
              <a:rPr lang="en-US" b="1"/>
              <a:t> W, et al Neurology 2012;79:2056–2060</a:t>
            </a:r>
          </a:p>
        </p:txBody>
      </p:sp>
      <p:pic>
        <p:nvPicPr>
          <p:cNvPr id="4100" name="Picture 4" descr="Image result for XBox Kin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858" y="2857710"/>
            <a:ext cx="3533990" cy="26470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XBox Kin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879" y="2745828"/>
            <a:ext cx="3653218" cy="261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37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896" y="129570"/>
            <a:ext cx="4522305" cy="1143000"/>
          </a:xfrm>
        </p:spPr>
        <p:txBody>
          <a:bodyPr>
            <a:normAutofit/>
          </a:bodyPr>
          <a:lstStyle/>
          <a:p>
            <a:pPr algn="l"/>
            <a:r>
              <a:rPr lang="en-US"/>
              <a:t>XBOX Kinect</a:t>
            </a:r>
          </a:p>
        </p:txBody>
      </p:sp>
      <p:sp>
        <p:nvSpPr>
          <p:cNvPr id="4" name="AutoShape 2" descr="Image result for XBOX Kinect 20,000 Leak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XBOX Kinect 20,000 Leak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XBOX Kinect 20,000 Leak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C:\Users\Jennifer\Downloads\20,000 Leak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448" y="1795790"/>
            <a:ext cx="3723740" cy="20852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77449" y="3990202"/>
            <a:ext cx="3508952" cy="553998"/>
          </a:xfrm>
          <a:prstGeom prst="rect">
            <a:avLst/>
          </a:prstGeom>
        </p:spPr>
        <p:txBody>
          <a:bodyPr wrap="square">
            <a:spAutoFit/>
          </a:bodyPr>
          <a:lstStyle/>
          <a:p>
            <a:r>
              <a:rPr lang="en-US" sz="1200">
                <a:hlinkClick r:id="rId3"/>
              </a:rPr>
              <a:t>https://www.youtube.com/watch?v=C8I7tzhBeow</a:t>
            </a:r>
            <a:endParaRPr lang="en-US" sz="1200"/>
          </a:p>
          <a:p>
            <a:endParaRPr lang="en-US"/>
          </a:p>
        </p:txBody>
      </p:sp>
      <p:sp>
        <p:nvSpPr>
          <p:cNvPr id="8" name="Rectangle 7"/>
          <p:cNvSpPr/>
          <p:nvPr/>
        </p:nvSpPr>
        <p:spPr>
          <a:xfrm>
            <a:off x="4419601" y="6382252"/>
            <a:ext cx="3584575" cy="461665"/>
          </a:xfrm>
          <a:prstGeom prst="rect">
            <a:avLst/>
          </a:prstGeom>
        </p:spPr>
        <p:txBody>
          <a:bodyPr wrap="square">
            <a:spAutoFit/>
          </a:bodyPr>
          <a:lstStyle/>
          <a:p>
            <a:r>
              <a:rPr lang="en-US" sz="1200">
                <a:hlinkClick r:id="rId4"/>
              </a:rPr>
              <a:t>https://www.youtube.com/watch?v=1-I79UwJhd0</a:t>
            </a:r>
            <a:endParaRPr lang="en-US" sz="1200"/>
          </a:p>
          <a:p>
            <a:endParaRPr lang="en-US" sz="1200"/>
          </a:p>
        </p:txBody>
      </p:sp>
      <p:sp>
        <p:nvSpPr>
          <p:cNvPr id="9" name="TextBox 8"/>
          <p:cNvSpPr txBox="1"/>
          <p:nvPr/>
        </p:nvSpPr>
        <p:spPr>
          <a:xfrm>
            <a:off x="1870075" y="1272570"/>
            <a:ext cx="2971800" cy="523220"/>
          </a:xfrm>
          <a:prstGeom prst="rect">
            <a:avLst/>
          </a:prstGeom>
          <a:noFill/>
        </p:spPr>
        <p:txBody>
          <a:bodyPr wrap="square" rtlCol="0">
            <a:spAutoFit/>
          </a:bodyPr>
          <a:lstStyle/>
          <a:p>
            <a:r>
              <a:rPr lang="en-US" sz="2800" b="1">
                <a:solidFill>
                  <a:srgbClr val="000099"/>
                </a:solidFill>
              </a:rPr>
              <a:t>20,000 Leaks</a:t>
            </a:r>
          </a:p>
        </p:txBody>
      </p:sp>
      <p:pic>
        <p:nvPicPr>
          <p:cNvPr id="3082" name="Picture 10" descr="C:\Users\Jennifer\Downloads\Table Tenn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6054" y="4394170"/>
            <a:ext cx="3529393" cy="19764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29849" y="4996937"/>
            <a:ext cx="2086653" cy="954107"/>
          </a:xfrm>
          <a:prstGeom prst="rect">
            <a:avLst/>
          </a:prstGeom>
          <a:noFill/>
        </p:spPr>
        <p:txBody>
          <a:bodyPr wrap="square" rtlCol="0">
            <a:spAutoFit/>
          </a:bodyPr>
          <a:lstStyle/>
          <a:p>
            <a:r>
              <a:rPr lang="en-US" sz="2800" b="1">
                <a:solidFill>
                  <a:srgbClr val="000099"/>
                </a:solidFill>
              </a:rPr>
              <a:t>Table Tennis </a:t>
            </a:r>
          </a:p>
        </p:txBody>
      </p:sp>
      <p:sp>
        <p:nvSpPr>
          <p:cNvPr id="12" name="TextBox 11"/>
          <p:cNvSpPr txBox="1"/>
          <p:nvPr/>
        </p:nvSpPr>
        <p:spPr>
          <a:xfrm>
            <a:off x="6553200" y="3990203"/>
            <a:ext cx="3429000" cy="646331"/>
          </a:xfrm>
          <a:prstGeom prst="rect">
            <a:avLst/>
          </a:prstGeom>
          <a:noFill/>
        </p:spPr>
        <p:txBody>
          <a:bodyPr wrap="square" rtlCol="0">
            <a:spAutoFit/>
          </a:bodyPr>
          <a:lstStyle/>
          <a:p>
            <a:r>
              <a:rPr lang="en-US" sz="1200">
                <a:hlinkClick r:id="rId6"/>
              </a:rPr>
              <a:t>https://www.youtube.com/watch?v=u3EIHiKmrks</a:t>
            </a:r>
            <a:endParaRPr lang="en-US" sz="1200"/>
          </a:p>
          <a:p>
            <a:endParaRPr lang="en-US" sz="1200"/>
          </a:p>
        </p:txBody>
      </p:sp>
      <p:pic>
        <p:nvPicPr>
          <p:cNvPr id="3083" name="Picture 11" descr="C:\Users\Jennifer\Downloads\Light RA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3231" y="1748062"/>
            <a:ext cx="3808969" cy="21330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000750" y="1272570"/>
            <a:ext cx="3981451" cy="523220"/>
          </a:xfrm>
          <a:prstGeom prst="rect">
            <a:avLst/>
          </a:prstGeom>
          <a:noFill/>
        </p:spPr>
        <p:txBody>
          <a:bodyPr wrap="square" rtlCol="0">
            <a:spAutoFit/>
          </a:bodyPr>
          <a:lstStyle/>
          <a:p>
            <a:r>
              <a:rPr lang="en-US" sz="2800" b="1">
                <a:solidFill>
                  <a:srgbClr val="000099"/>
                </a:solidFill>
              </a:rPr>
              <a:t>Light Race </a:t>
            </a:r>
          </a:p>
        </p:txBody>
      </p:sp>
      <p:sp>
        <p:nvSpPr>
          <p:cNvPr id="19" name="TextBox 18"/>
          <p:cNvSpPr txBox="1"/>
          <p:nvPr/>
        </p:nvSpPr>
        <p:spPr>
          <a:xfrm>
            <a:off x="8458200" y="6185964"/>
            <a:ext cx="1828800" cy="369332"/>
          </a:xfrm>
          <a:prstGeom prst="rect">
            <a:avLst/>
          </a:prstGeom>
          <a:noFill/>
        </p:spPr>
        <p:txBody>
          <a:bodyPr wrap="square" rtlCol="0">
            <a:spAutoFit/>
          </a:bodyPr>
          <a:lstStyle/>
          <a:p>
            <a:r>
              <a:rPr lang="en-US" i="1" err="1"/>
              <a:t>Ilg</a:t>
            </a:r>
            <a:r>
              <a:rPr lang="en-US" i="1"/>
              <a:t>, et al 2012</a:t>
            </a:r>
          </a:p>
        </p:txBody>
      </p:sp>
      <p:sp>
        <p:nvSpPr>
          <p:cNvPr id="2" name="TextBox 1"/>
          <p:cNvSpPr txBox="1"/>
          <p:nvPr/>
        </p:nvSpPr>
        <p:spPr>
          <a:xfrm>
            <a:off x="7445168" y="234618"/>
            <a:ext cx="4746832" cy="954107"/>
          </a:xfrm>
          <a:prstGeom prst="rect">
            <a:avLst/>
          </a:prstGeom>
          <a:noFill/>
        </p:spPr>
        <p:txBody>
          <a:bodyPr wrap="square" lIns="91440" tIns="45720" rIns="91440" bIns="45720" rtlCol="0" anchor="t">
            <a:spAutoFit/>
          </a:bodyPr>
          <a:lstStyle/>
          <a:p>
            <a:r>
              <a:rPr lang="en-US" sz="2800" b="1">
                <a:solidFill>
                  <a:srgbClr val="7030A0"/>
                </a:solidFill>
              </a:rPr>
              <a:t>8 weeks of training in kids with early onset ataxia</a:t>
            </a:r>
          </a:p>
        </p:txBody>
      </p:sp>
      <p:sp>
        <p:nvSpPr>
          <p:cNvPr id="10" name="TextBox 9"/>
          <p:cNvSpPr txBox="1"/>
          <p:nvPr/>
        </p:nvSpPr>
        <p:spPr>
          <a:xfrm rot="203855">
            <a:off x="8246919" y="4758170"/>
            <a:ext cx="1638300" cy="707886"/>
          </a:xfrm>
          <a:prstGeom prst="rect">
            <a:avLst/>
          </a:prstGeom>
          <a:noFill/>
        </p:spPr>
        <p:txBody>
          <a:bodyPr wrap="square" rtlCol="0">
            <a:spAutoFit/>
          </a:bodyPr>
          <a:lstStyle/>
          <a:p>
            <a:r>
              <a:rPr lang="en-US" sz="4000" b="1">
                <a:solidFill>
                  <a:srgbClr val="7030A0"/>
                </a:solidFill>
                <a:latin typeface="Comic Sans MS" panose="030F0702030302020204" pitchFamily="66" charset="0"/>
              </a:rPr>
              <a:t>FUN!</a:t>
            </a:r>
          </a:p>
        </p:txBody>
      </p:sp>
    </p:spTree>
    <p:extLst>
      <p:ext uri="{BB962C8B-B14F-4D97-AF65-F5344CB8AC3E}">
        <p14:creationId xmlns:p14="http://schemas.microsoft.com/office/powerpoint/2010/main" val="2366969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4136064"/>
            <a:ext cx="10515600" cy="818707"/>
          </a:xfrm>
        </p:spPr>
        <p:txBody>
          <a:bodyPr>
            <a:normAutofit fontScale="90000"/>
          </a:bodyPr>
          <a:lstStyle/>
          <a:p>
            <a:r>
              <a:rPr lang="en-US"/>
              <a:t>COMPENSATORY STRATEGIES</a:t>
            </a:r>
            <a:br>
              <a:rPr lang="en-US"/>
            </a:b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7" name="TextBox 6">
            <a:extLst>
              <a:ext uri="{FF2B5EF4-FFF2-40B4-BE49-F238E27FC236}">
                <a16:creationId xmlns:a16="http://schemas.microsoft.com/office/drawing/2014/main" id="{99AD22E7-B694-43A4-8685-7084E2687754}"/>
              </a:ext>
            </a:extLst>
          </p:cNvPr>
          <p:cNvSpPr txBox="1"/>
          <p:nvPr/>
        </p:nvSpPr>
        <p:spPr>
          <a:xfrm>
            <a:off x="838200" y="4136065"/>
            <a:ext cx="9571074" cy="1231106"/>
          </a:xfrm>
          <a:prstGeom prst="rect">
            <a:avLst/>
          </a:prstGeom>
          <a:noFill/>
        </p:spPr>
        <p:txBody>
          <a:bodyPr wrap="square" rtlCol="0">
            <a:spAutoFit/>
          </a:bodyPr>
          <a:lstStyle/>
          <a:p>
            <a:pPr marL="285750" indent="-285750">
              <a:buFont typeface="Wingdings" panose="05000000000000000000" pitchFamily="2" charset="2"/>
              <a:buChar char="Ø"/>
            </a:pPr>
            <a:r>
              <a:rPr lang="en-US" sz="2800"/>
              <a:t>General strategies for safe navigation</a:t>
            </a:r>
          </a:p>
          <a:p>
            <a:pPr marL="285750" indent="-285750">
              <a:buFont typeface="Wingdings" panose="05000000000000000000" pitchFamily="2" charset="2"/>
              <a:buChar char="Ø"/>
            </a:pPr>
            <a:r>
              <a:rPr lang="en-US" sz="2800"/>
              <a:t>Mobility and transfer tips </a:t>
            </a:r>
            <a:br>
              <a:rPr lang="en-US"/>
            </a:br>
            <a:endParaRPr lang="en-US"/>
          </a:p>
        </p:txBody>
      </p:sp>
    </p:spTree>
    <p:extLst>
      <p:ext uri="{BB962C8B-B14F-4D97-AF65-F5344CB8AC3E}">
        <p14:creationId xmlns:p14="http://schemas.microsoft.com/office/powerpoint/2010/main" val="2569408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559" y="228600"/>
            <a:ext cx="9381241" cy="1525006"/>
          </a:xfrm>
        </p:spPr>
        <p:txBody>
          <a:bodyPr>
            <a:noAutofit/>
          </a:bodyPr>
          <a:lstStyle/>
          <a:p>
            <a:r>
              <a:rPr lang="en-US" sz="2800" dirty="0">
                <a:solidFill>
                  <a:srgbClr val="00B050"/>
                </a:solidFill>
              </a:rPr>
              <a:t>Quantitative gait measures improved, </a:t>
            </a:r>
            <a:r>
              <a:rPr lang="en-US" sz="2800" dirty="0"/>
              <a:t>  </a:t>
            </a:r>
            <a:br>
              <a:rPr lang="en-US" sz="2800" dirty="0"/>
            </a:br>
            <a:r>
              <a:rPr lang="en-US" sz="2800" dirty="0"/>
              <a:t>including lateral sway and step length variability.</a:t>
            </a:r>
            <a:endParaRPr lang="en-US" sz="2800" dirty="0">
              <a:ea typeface="Roboto Black"/>
              <a:cs typeface="Roboto Black"/>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 t="-590" r="-1420" b="49153"/>
          <a:stretch/>
        </p:blipFill>
        <p:spPr bwMode="auto">
          <a:xfrm>
            <a:off x="1143901" y="2327142"/>
            <a:ext cx="9660294" cy="274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38400" y="6165274"/>
            <a:ext cx="5715000" cy="646331"/>
          </a:xfrm>
          <a:prstGeom prst="rect">
            <a:avLst/>
          </a:prstGeom>
          <a:noFill/>
        </p:spPr>
        <p:txBody>
          <a:bodyPr wrap="square" rtlCol="0">
            <a:spAutoFit/>
          </a:bodyPr>
          <a:lstStyle/>
          <a:p>
            <a:r>
              <a:rPr lang="en-US"/>
              <a:t>* </a:t>
            </a:r>
            <a:r>
              <a:rPr lang="en-US" b="1"/>
              <a:t>Indicates significant improvement with intervention</a:t>
            </a:r>
          </a:p>
        </p:txBody>
      </p:sp>
      <p:sp>
        <p:nvSpPr>
          <p:cNvPr id="5" name="TextBox 4"/>
          <p:cNvSpPr txBox="1"/>
          <p:nvPr/>
        </p:nvSpPr>
        <p:spPr>
          <a:xfrm>
            <a:off x="8458200" y="6356866"/>
            <a:ext cx="1828800" cy="369332"/>
          </a:xfrm>
          <a:prstGeom prst="rect">
            <a:avLst/>
          </a:prstGeom>
          <a:noFill/>
        </p:spPr>
        <p:txBody>
          <a:bodyPr wrap="square" rtlCol="0">
            <a:spAutoFit/>
          </a:bodyPr>
          <a:lstStyle/>
          <a:p>
            <a:r>
              <a:rPr lang="en-US" i="1" err="1"/>
              <a:t>Ilg</a:t>
            </a:r>
            <a:r>
              <a:rPr lang="en-US" i="1"/>
              <a:t>, et al 2012</a:t>
            </a:r>
          </a:p>
        </p:txBody>
      </p:sp>
      <p:sp>
        <p:nvSpPr>
          <p:cNvPr id="4" name="Rectangle 3">
            <a:extLst>
              <a:ext uri="{FF2B5EF4-FFF2-40B4-BE49-F238E27FC236}">
                <a16:creationId xmlns:a16="http://schemas.microsoft.com/office/drawing/2014/main" id="{12FF4DD3-3E8A-3EE7-8C1A-1FC4735641D7}"/>
              </a:ext>
            </a:extLst>
          </p:cNvPr>
          <p:cNvSpPr/>
          <p:nvPr/>
        </p:nvSpPr>
        <p:spPr>
          <a:xfrm>
            <a:off x="1036819" y="3347803"/>
            <a:ext cx="362262" cy="712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8171A-5825-C54E-5CCB-795F5D7E948D}"/>
              </a:ext>
            </a:extLst>
          </p:cNvPr>
          <p:cNvSpPr/>
          <p:nvPr/>
        </p:nvSpPr>
        <p:spPr>
          <a:xfrm>
            <a:off x="7619999" y="2985541"/>
            <a:ext cx="399737" cy="127416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FBCBC2-09E9-F6BF-9372-D32455E36FF8}"/>
              </a:ext>
            </a:extLst>
          </p:cNvPr>
          <p:cNvSpPr/>
          <p:nvPr/>
        </p:nvSpPr>
        <p:spPr>
          <a:xfrm>
            <a:off x="4497048" y="3197901"/>
            <a:ext cx="387245" cy="101183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510E98D-82F1-BC45-CA76-CB9B55C296EE}"/>
              </a:ext>
            </a:extLst>
          </p:cNvPr>
          <p:cNvSpPr txBox="1"/>
          <p:nvPr/>
        </p:nvSpPr>
        <p:spPr>
          <a:xfrm>
            <a:off x="568376" y="5302770"/>
            <a:ext cx="111551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70C0"/>
                </a:solidFill>
                <a:ea typeface="Roboto"/>
                <a:cs typeface="Roboto"/>
              </a:rPr>
              <a:t>Quantitative improvements correlated with improvements in clinical measures.</a:t>
            </a:r>
          </a:p>
        </p:txBody>
      </p:sp>
    </p:spTree>
    <p:extLst>
      <p:ext uri="{BB962C8B-B14F-4D97-AF65-F5344CB8AC3E}">
        <p14:creationId xmlns:p14="http://schemas.microsoft.com/office/powerpoint/2010/main" val="13257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8924" y="4740459"/>
            <a:ext cx="9891605" cy="1858962"/>
          </a:xfrm>
        </p:spPr>
        <p:txBody>
          <a:bodyPr>
            <a:normAutofit/>
          </a:bodyPr>
          <a:lstStyle/>
          <a:p>
            <a:r>
              <a:rPr lang="en-US" sz="2400" b="1" dirty="0">
                <a:solidFill>
                  <a:srgbClr val="00B050"/>
                </a:solidFill>
              </a:rPr>
              <a:t>Children with degenerative ataxia </a:t>
            </a:r>
            <a:r>
              <a:rPr lang="en-US" sz="2400" b="1" u="sng" dirty="0">
                <a:solidFill>
                  <a:srgbClr val="00B050"/>
                </a:solidFill>
              </a:rPr>
              <a:t>can</a:t>
            </a:r>
            <a:r>
              <a:rPr lang="en-US" sz="2400" b="1" dirty="0">
                <a:solidFill>
                  <a:srgbClr val="00B050"/>
                </a:solidFill>
              </a:rPr>
              <a:t> improve </a:t>
            </a:r>
            <a:br>
              <a:rPr lang="en-US" sz="2400" b="1" dirty="0">
                <a:solidFill>
                  <a:srgbClr val="00B050"/>
                </a:solidFill>
              </a:rPr>
            </a:br>
            <a:r>
              <a:rPr lang="en-US" sz="2400" dirty="0"/>
              <a:t>whole-body coordination and dynamic balance</a:t>
            </a:r>
            <a:br>
              <a:rPr lang="en-US" sz="2400" dirty="0"/>
            </a:br>
            <a:r>
              <a:rPr lang="en-US" sz="2400" dirty="0">
                <a:solidFill>
                  <a:srgbClr val="0070C0"/>
                </a:solidFill>
              </a:rPr>
              <a:t>by highly motivational intensive coordination training.</a:t>
            </a:r>
            <a:endParaRPr lang="en-US" sz="2400" dirty="0">
              <a:solidFill>
                <a:srgbClr val="0070C0"/>
              </a:solidFill>
              <a:ea typeface="Roboto Black"/>
              <a:cs typeface="Roboto Black"/>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70" b="-1"/>
          <a:stretch/>
        </p:blipFill>
        <p:spPr bwMode="auto">
          <a:xfrm>
            <a:off x="2007002" y="1964107"/>
            <a:ext cx="3062814" cy="258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133"/>
          <a:stretch/>
        </p:blipFill>
        <p:spPr bwMode="auto">
          <a:xfrm>
            <a:off x="4810975" y="1839729"/>
            <a:ext cx="3224663" cy="270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747"/>
          <a:stretch/>
        </p:blipFill>
        <p:spPr bwMode="auto">
          <a:xfrm>
            <a:off x="7605470" y="2024955"/>
            <a:ext cx="2764357" cy="250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07195" y="4619374"/>
            <a:ext cx="7291844" cy="369332"/>
          </a:xfrm>
          <a:prstGeom prst="rect">
            <a:avLst/>
          </a:prstGeom>
          <a:noFill/>
        </p:spPr>
        <p:txBody>
          <a:bodyPr wrap="square" rtlCol="0">
            <a:spAutoFit/>
          </a:bodyPr>
          <a:lstStyle/>
          <a:p>
            <a:r>
              <a:rPr lang="en-US" dirty="0">
                <a:solidFill>
                  <a:srgbClr val="000099"/>
                </a:solidFill>
              </a:rPr>
              <a:t>* </a:t>
            </a:r>
            <a:r>
              <a:rPr lang="en-US" b="1" dirty="0">
                <a:solidFill>
                  <a:srgbClr val="000099"/>
                </a:solidFill>
              </a:rPr>
              <a:t>Indicates significant improvement with intervention</a:t>
            </a:r>
          </a:p>
        </p:txBody>
      </p:sp>
      <p:sp>
        <p:nvSpPr>
          <p:cNvPr id="8" name="TextBox 7"/>
          <p:cNvSpPr txBox="1"/>
          <p:nvPr/>
        </p:nvSpPr>
        <p:spPr>
          <a:xfrm>
            <a:off x="8472665" y="6488668"/>
            <a:ext cx="1828800" cy="369332"/>
          </a:xfrm>
          <a:prstGeom prst="rect">
            <a:avLst/>
          </a:prstGeom>
          <a:noFill/>
        </p:spPr>
        <p:txBody>
          <a:bodyPr wrap="square" rtlCol="0">
            <a:spAutoFit/>
          </a:bodyPr>
          <a:lstStyle/>
          <a:p>
            <a:r>
              <a:rPr lang="en-US" i="1" err="1"/>
              <a:t>Ilg</a:t>
            </a:r>
            <a:r>
              <a:rPr lang="en-US" i="1"/>
              <a:t>, et al 2012</a:t>
            </a:r>
          </a:p>
        </p:txBody>
      </p:sp>
      <p:sp>
        <p:nvSpPr>
          <p:cNvPr id="2" name="TextBox 1"/>
          <p:cNvSpPr txBox="1"/>
          <p:nvPr/>
        </p:nvSpPr>
        <p:spPr>
          <a:xfrm>
            <a:off x="2440194" y="579597"/>
            <a:ext cx="2425205" cy="1323439"/>
          </a:xfrm>
          <a:prstGeom prst="rect">
            <a:avLst/>
          </a:prstGeom>
          <a:noFill/>
        </p:spPr>
        <p:txBody>
          <a:bodyPr wrap="square" rtlCol="0">
            <a:spAutoFit/>
          </a:bodyPr>
          <a:lstStyle/>
          <a:p>
            <a:r>
              <a:rPr lang="en-US" sz="2000" b="1" dirty="0">
                <a:solidFill>
                  <a:srgbClr val="000099"/>
                </a:solidFill>
              </a:rPr>
              <a:t>Scale for the Assessment and Rating of Ataxia  (SARA)*</a:t>
            </a:r>
          </a:p>
        </p:txBody>
      </p:sp>
      <p:sp>
        <p:nvSpPr>
          <p:cNvPr id="5" name="TextBox 4"/>
          <p:cNvSpPr txBox="1"/>
          <p:nvPr/>
        </p:nvSpPr>
        <p:spPr>
          <a:xfrm>
            <a:off x="5257800" y="825816"/>
            <a:ext cx="2209800" cy="707886"/>
          </a:xfrm>
          <a:prstGeom prst="rect">
            <a:avLst/>
          </a:prstGeom>
          <a:noFill/>
        </p:spPr>
        <p:txBody>
          <a:bodyPr wrap="square" rtlCol="0">
            <a:spAutoFit/>
          </a:bodyPr>
          <a:lstStyle/>
          <a:p>
            <a:r>
              <a:rPr lang="en-US" sz="2000" b="1" dirty="0">
                <a:solidFill>
                  <a:srgbClr val="000099"/>
                </a:solidFill>
              </a:rPr>
              <a:t>Dynamic Gait Index (DGI)*</a:t>
            </a:r>
          </a:p>
        </p:txBody>
      </p:sp>
      <p:sp>
        <p:nvSpPr>
          <p:cNvPr id="9" name="TextBox 8"/>
          <p:cNvSpPr txBox="1"/>
          <p:nvPr/>
        </p:nvSpPr>
        <p:spPr>
          <a:xfrm>
            <a:off x="8383221" y="580431"/>
            <a:ext cx="1828800" cy="1323439"/>
          </a:xfrm>
          <a:prstGeom prst="rect">
            <a:avLst/>
          </a:prstGeom>
          <a:noFill/>
        </p:spPr>
        <p:txBody>
          <a:bodyPr wrap="square" rtlCol="0">
            <a:spAutoFit/>
          </a:bodyPr>
          <a:lstStyle/>
          <a:p>
            <a:r>
              <a:rPr lang="en-US" sz="2000" b="1" dirty="0">
                <a:solidFill>
                  <a:srgbClr val="000099"/>
                </a:solidFill>
              </a:rPr>
              <a:t>Activities Balance Confidence Scale (ABC)</a:t>
            </a:r>
          </a:p>
        </p:txBody>
      </p:sp>
      <p:sp>
        <p:nvSpPr>
          <p:cNvPr id="10" name="TextBox 9"/>
          <p:cNvSpPr txBox="1"/>
          <p:nvPr/>
        </p:nvSpPr>
        <p:spPr>
          <a:xfrm>
            <a:off x="262604" y="257120"/>
            <a:ext cx="3733800" cy="1200329"/>
          </a:xfrm>
          <a:prstGeom prst="rect">
            <a:avLst/>
          </a:prstGeom>
          <a:noFill/>
        </p:spPr>
        <p:txBody>
          <a:bodyPr wrap="square" lIns="91440" tIns="45720" rIns="91440" bIns="45720" rtlCol="0" anchor="t">
            <a:spAutoFit/>
          </a:bodyPr>
          <a:lstStyle/>
          <a:p>
            <a:r>
              <a:rPr lang="en-US" sz="2400" b="1" dirty="0">
                <a:solidFill>
                  <a:srgbClr val="008000"/>
                </a:solidFill>
              </a:rPr>
              <a:t>Clinical </a:t>
            </a:r>
            <a:endParaRPr lang="en-US" sz="2400">
              <a:solidFill>
                <a:srgbClr val="008000"/>
              </a:solidFill>
            </a:endParaRPr>
          </a:p>
          <a:p>
            <a:r>
              <a:rPr lang="en-US" sz="2400" b="1" dirty="0">
                <a:solidFill>
                  <a:srgbClr val="008000"/>
                </a:solidFill>
              </a:rPr>
              <a:t>outcome </a:t>
            </a:r>
            <a:endParaRPr lang="en-US" sz="2400" dirty="0">
              <a:solidFill>
                <a:srgbClr val="008000"/>
              </a:solidFill>
            </a:endParaRPr>
          </a:p>
          <a:p>
            <a:r>
              <a:rPr lang="en-US" sz="2400" b="1" dirty="0">
                <a:solidFill>
                  <a:srgbClr val="008000"/>
                </a:solidFill>
              </a:rPr>
              <a:t>measures</a:t>
            </a:r>
            <a:r>
              <a:rPr lang="en-US" sz="2400" dirty="0">
                <a:solidFill>
                  <a:srgbClr val="008000"/>
                </a:solidFill>
              </a:rPr>
              <a:t>: </a:t>
            </a:r>
            <a:endParaRPr lang="en-US" sz="2400" dirty="0">
              <a:solidFill>
                <a:srgbClr val="008000"/>
              </a:solidFill>
              <a:ea typeface="Roboto"/>
              <a:cs typeface="Roboto"/>
            </a:endParaRPr>
          </a:p>
        </p:txBody>
      </p:sp>
      <p:sp>
        <p:nvSpPr>
          <p:cNvPr id="7" name="Rectangle 6">
            <a:extLst>
              <a:ext uri="{FF2B5EF4-FFF2-40B4-BE49-F238E27FC236}">
                <a16:creationId xmlns:a16="http://schemas.microsoft.com/office/drawing/2014/main" id="{321481FB-5A30-8BB6-CD73-085CC01CCD52}"/>
              </a:ext>
            </a:extLst>
          </p:cNvPr>
          <p:cNvSpPr/>
          <p:nvPr/>
        </p:nvSpPr>
        <p:spPr>
          <a:xfrm>
            <a:off x="1948373" y="2915203"/>
            <a:ext cx="362262" cy="71203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E9393D-2494-B5B6-E317-55588A896883}"/>
              </a:ext>
            </a:extLst>
          </p:cNvPr>
          <p:cNvSpPr/>
          <p:nvPr/>
        </p:nvSpPr>
        <p:spPr>
          <a:xfrm>
            <a:off x="4815859" y="2826096"/>
            <a:ext cx="362262" cy="71203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3160D1-8A5D-EFBF-8AC3-82B0C29E4BAD}"/>
              </a:ext>
            </a:extLst>
          </p:cNvPr>
          <p:cNvSpPr/>
          <p:nvPr/>
        </p:nvSpPr>
        <p:spPr>
          <a:xfrm>
            <a:off x="7725447" y="2969836"/>
            <a:ext cx="362262" cy="712032"/>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7ABF9E-1592-84B8-907A-D97E352F3872}"/>
              </a:ext>
            </a:extLst>
          </p:cNvPr>
          <p:cNvSpPr/>
          <p:nvPr/>
        </p:nvSpPr>
        <p:spPr>
          <a:xfrm>
            <a:off x="1911246" y="1648917"/>
            <a:ext cx="324786" cy="26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00389F-4F13-6D6E-F112-3230242B9383}"/>
              </a:ext>
            </a:extLst>
          </p:cNvPr>
          <p:cNvSpPr/>
          <p:nvPr/>
        </p:nvSpPr>
        <p:spPr>
          <a:xfrm>
            <a:off x="2048655" y="1786326"/>
            <a:ext cx="324786" cy="26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C6DB30-5919-F95A-28A3-6CF112C68808}"/>
              </a:ext>
            </a:extLst>
          </p:cNvPr>
          <p:cNvSpPr/>
          <p:nvPr/>
        </p:nvSpPr>
        <p:spPr>
          <a:xfrm flipH="1">
            <a:off x="4859309" y="1499014"/>
            <a:ext cx="474690" cy="399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D8DEF6-56AB-4DB0-0E26-453F63665B9E}"/>
              </a:ext>
            </a:extLst>
          </p:cNvPr>
          <p:cNvSpPr/>
          <p:nvPr/>
        </p:nvSpPr>
        <p:spPr>
          <a:xfrm>
            <a:off x="2360950" y="1548983"/>
            <a:ext cx="5571343" cy="774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76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5" grpId="0"/>
      <p:bldP spid="9" grpId="0"/>
      <p:bldP spid="7" grpId="0" animBg="1"/>
      <p:bldP spid="12"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980332"/>
            <a:ext cx="10515600" cy="1604128"/>
          </a:xfrm>
        </p:spPr>
        <p:txBody>
          <a:bodyPr>
            <a:normAutofit fontScale="90000"/>
          </a:bodyPr>
          <a:lstStyle/>
          <a:p>
            <a:br>
              <a:rPr lang="en-US"/>
            </a:br>
            <a:br>
              <a:rPr lang="en-US">
                <a:ea typeface="Roboto Black"/>
                <a:cs typeface="Roboto Black"/>
              </a:rPr>
            </a:b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7" name="TextBox 6">
            <a:extLst>
              <a:ext uri="{FF2B5EF4-FFF2-40B4-BE49-F238E27FC236}">
                <a16:creationId xmlns:a16="http://schemas.microsoft.com/office/drawing/2014/main" id="{99AD22E7-B694-43A4-8685-7084E2687754}"/>
              </a:ext>
            </a:extLst>
          </p:cNvPr>
          <p:cNvSpPr txBox="1"/>
          <p:nvPr/>
        </p:nvSpPr>
        <p:spPr>
          <a:xfrm>
            <a:off x="838200" y="4136065"/>
            <a:ext cx="9571074" cy="769441"/>
          </a:xfrm>
          <a:prstGeom prst="rect">
            <a:avLst/>
          </a:prstGeom>
          <a:noFill/>
        </p:spPr>
        <p:txBody>
          <a:bodyPr wrap="square" lIns="91440" tIns="45720" rIns="91440" bIns="45720" rtlCol="0" anchor="t">
            <a:spAutoFit/>
          </a:bodyPr>
          <a:lstStyle/>
          <a:p>
            <a:r>
              <a:rPr lang="en-US" sz="4400" b="1">
                <a:ea typeface="Roboto Black"/>
                <a:cs typeface="Roboto Black"/>
              </a:rPr>
              <a:t>Exercise examples</a:t>
            </a:r>
            <a:endParaRPr lang="en-US" sz="4400" b="1">
              <a:ea typeface="Roboto"/>
              <a:cs typeface="Roboto"/>
            </a:endParaRPr>
          </a:p>
        </p:txBody>
      </p:sp>
    </p:spTree>
    <p:extLst>
      <p:ext uri="{BB962C8B-B14F-4D97-AF65-F5344CB8AC3E}">
        <p14:creationId xmlns:p14="http://schemas.microsoft.com/office/powerpoint/2010/main" val="4021881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AD4F-8CAB-4A22-B895-2ABC765CE8C6}"/>
              </a:ext>
            </a:extLst>
          </p:cNvPr>
          <p:cNvSpPr>
            <a:spLocks noGrp="1"/>
          </p:cNvSpPr>
          <p:nvPr>
            <p:ph type="title"/>
          </p:nvPr>
        </p:nvSpPr>
        <p:spPr>
          <a:xfrm>
            <a:off x="838200" y="72894"/>
            <a:ext cx="10515600" cy="1325563"/>
          </a:xfrm>
        </p:spPr>
        <p:txBody>
          <a:bodyPr/>
          <a:lstStyle/>
          <a:p>
            <a:r>
              <a:rPr lang="en-US"/>
              <a:t>Seated exercises</a:t>
            </a:r>
          </a:p>
        </p:txBody>
      </p:sp>
      <p:pic>
        <p:nvPicPr>
          <p:cNvPr id="1026" name="Picture 2">
            <a:extLst>
              <a:ext uri="{FF2B5EF4-FFF2-40B4-BE49-F238E27FC236}">
                <a16:creationId xmlns:a16="http://schemas.microsoft.com/office/drawing/2014/main" id="{A908DF35-C327-4793-92BB-EDF4CE9CF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161" y="4364610"/>
            <a:ext cx="3111374" cy="23397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F6BEE65F-5617-4147-B6C6-8300119EB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029" y="2307978"/>
            <a:ext cx="3068980" cy="30094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1970-01-19-081723235">
            <a:extLst>
              <a:ext uri="{FF2B5EF4-FFF2-40B4-BE49-F238E27FC236}">
                <a16:creationId xmlns:a16="http://schemas.microsoft.com/office/drawing/2014/main" id="{75933352-FD2E-499B-A0E4-5162C9DD5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6533" y="282804"/>
            <a:ext cx="1952134" cy="33795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43CB7A98-014D-4365-AC9B-E06E56C84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3504" y="3812690"/>
            <a:ext cx="2790335" cy="26477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241C8FFD-1BC3-46B2-A59E-9B18610227FF}"/>
              </a:ext>
            </a:extLst>
          </p:cNvPr>
          <p:cNvSpPr txBox="1"/>
          <p:nvPr/>
        </p:nvSpPr>
        <p:spPr>
          <a:xfrm>
            <a:off x="661650" y="1424934"/>
            <a:ext cx="495173" cy="461665"/>
          </a:xfrm>
          <a:prstGeom prst="rect">
            <a:avLst/>
          </a:prstGeom>
          <a:noFill/>
        </p:spPr>
        <p:txBody>
          <a:bodyPr wrap="square" rtlCol="0">
            <a:spAutoFit/>
          </a:bodyPr>
          <a:lstStyle/>
          <a:p>
            <a:r>
              <a:rPr lang="en-US" sz="2400" b="1"/>
              <a:t>1</a:t>
            </a:r>
          </a:p>
        </p:txBody>
      </p:sp>
      <p:sp>
        <p:nvSpPr>
          <p:cNvPr id="6" name="TextBox 5">
            <a:extLst>
              <a:ext uri="{FF2B5EF4-FFF2-40B4-BE49-F238E27FC236}">
                <a16:creationId xmlns:a16="http://schemas.microsoft.com/office/drawing/2014/main" id="{CB7DB94F-E392-4E6B-A6B4-C0E3A010FB5C}"/>
              </a:ext>
            </a:extLst>
          </p:cNvPr>
          <p:cNvSpPr txBox="1"/>
          <p:nvPr/>
        </p:nvSpPr>
        <p:spPr>
          <a:xfrm>
            <a:off x="664090" y="4364610"/>
            <a:ext cx="580800" cy="461665"/>
          </a:xfrm>
          <a:prstGeom prst="rect">
            <a:avLst/>
          </a:prstGeom>
          <a:noFill/>
        </p:spPr>
        <p:txBody>
          <a:bodyPr wrap="square" rtlCol="0">
            <a:spAutoFit/>
          </a:bodyPr>
          <a:lstStyle/>
          <a:p>
            <a:r>
              <a:rPr lang="en-US" sz="2400" b="1"/>
              <a:t>2</a:t>
            </a:r>
          </a:p>
        </p:txBody>
      </p:sp>
      <p:sp>
        <p:nvSpPr>
          <p:cNvPr id="7" name="TextBox 6">
            <a:extLst>
              <a:ext uri="{FF2B5EF4-FFF2-40B4-BE49-F238E27FC236}">
                <a16:creationId xmlns:a16="http://schemas.microsoft.com/office/drawing/2014/main" id="{D8576987-09F4-4D77-822D-887E121475C1}"/>
              </a:ext>
            </a:extLst>
          </p:cNvPr>
          <p:cNvSpPr txBox="1"/>
          <p:nvPr/>
        </p:nvSpPr>
        <p:spPr>
          <a:xfrm>
            <a:off x="4677809" y="1913076"/>
            <a:ext cx="603315" cy="461665"/>
          </a:xfrm>
          <a:prstGeom prst="rect">
            <a:avLst/>
          </a:prstGeom>
          <a:noFill/>
        </p:spPr>
        <p:txBody>
          <a:bodyPr wrap="square" rtlCol="0">
            <a:spAutoFit/>
          </a:bodyPr>
          <a:lstStyle/>
          <a:p>
            <a:r>
              <a:rPr lang="en-US" sz="2400" b="1"/>
              <a:t>3</a:t>
            </a:r>
          </a:p>
        </p:txBody>
      </p:sp>
      <p:sp>
        <p:nvSpPr>
          <p:cNvPr id="8" name="TextBox 7">
            <a:extLst>
              <a:ext uri="{FF2B5EF4-FFF2-40B4-BE49-F238E27FC236}">
                <a16:creationId xmlns:a16="http://schemas.microsoft.com/office/drawing/2014/main" id="{A81F8BD3-9121-41D5-B346-D96F032FB648}"/>
              </a:ext>
            </a:extLst>
          </p:cNvPr>
          <p:cNvSpPr txBox="1"/>
          <p:nvPr/>
        </p:nvSpPr>
        <p:spPr>
          <a:xfrm>
            <a:off x="8286161" y="274010"/>
            <a:ext cx="527760" cy="461665"/>
          </a:xfrm>
          <a:prstGeom prst="rect">
            <a:avLst/>
          </a:prstGeom>
          <a:noFill/>
        </p:spPr>
        <p:txBody>
          <a:bodyPr wrap="square" rtlCol="0">
            <a:spAutoFit/>
          </a:bodyPr>
          <a:lstStyle/>
          <a:p>
            <a:r>
              <a:rPr lang="en-US" sz="2400" b="1"/>
              <a:t>4</a:t>
            </a:r>
          </a:p>
        </p:txBody>
      </p:sp>
      <p:sp>
        <p:nvSpPr>
          <p:cNvPr id="9" name="TextBox 8">
            <a:extLst>
              <a:ext uri="{FF2B5EF4-FFF2-40B4-BE49-F238E27FC236}">
                <a16:creationId xmlns:a16="http://schemas.microsoft.com/office/drawing/2014/main" id="{FD41A6E6-AB64-419D-8E66-1ECD39501187}"/>
              </a:ext>
            </a:extLst>
          </p:cNvPr>
          <p:cNvSpPr txBox="1"/>
          <p:nvPr/>
        </p:nvSpPr>
        <p:spPr>
          <a:xfrm>
            <a:off x="8286161" y="3429000"/>
            <a:ext cx="450372" cy="461665"/>
          </a:xfrm>
          <a:prstGeom prst="rect">
            <a:avLst/>
          </a:prstGeom>
          <a:noFill/>
        </p:spPr>
        <p:txBody>
          <a:bodyPr wrap="square" rtlCol="0">
            <a:spAutoFit/>
          </a:bodyPr>
          <a:lstStyle/>
          <a:p>
            <a:r>
              <a:rPr lang="en-US" sz="2400" b="1"/>
              <a:t>5</a:t>
            </a:r>
          </a:p>
        </p:txBody>
      </p:sp>
      <p:pic>
        <p:nvPicPr>
          <p:cNvPr id="3" name="Picture 9" descr="A picture containing person, floor, wall, indoor&#10;&#10;Description automatically generated">
            <a:extLst>
              <a:ext uri="{FF2B5EF4-FFF2-40B4-BE49-F238E27FC236}">
                <a16:creationId xmlns:a16="http://schemas.microsoft.com/office/drawing/2014/main" id="{A3452F49-D23B-928F-AC18-EC987FF7D7D7}"/>
              </a:ext>
            </a:extLst>
          </p:cNvPr>
          <p:cNvPicPr>
            <a:picLocks noChangeAspect="1"/>
          </p:cNvPicPr>
          <p:nvPr/>
        </p:nvPicPr>
        <p:blipFill>
          <a:blip r:embed="rId6"/>
          <a:stretch>
            <a:fillRect/>
          </a:stretch>
        </p:blipFill>
        <p:spPr>
          <a:xfrm>
            <a:off x="1341790" y="1491721"/>
            <a:ext cx="2579863" cy="2689224"/>
          </a:xfrm>
          <a:prstGeom prst="rect">
            <a:avLst/>
          </a:prstGeom>
        </p:spPr>
      </p:pic>
    </p:spTree>
    <p:extLst>
      <p:ext uri="{BB962C8B-B14F-4D97-AF65-F5344CB8AC3E}">
        <p14:creationId xmlns:p14="http://schemas.microsoft.com/office/powerpoint/2010/main" val="33587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029F-E8AD-ABFC-1617-322824DC527A}"/>
              </a:ext>
            </a:extLst>
          </p:cNvPr>
          <p:cNvSpPr>
            <a:spLocks noGrp="1"/>
          </p:cNvSpPr>
          <p:nvPr>
            <p:ph type="title"/>
          </p:nvPr>
        </p:nvSpPr>
        <p:spPr/>
        <p:txBody>
          <a:bodyPr/>
          <a:lstStyle/>
          <a:p>
            <a:r>
              <a:rPr lang="en-US">
                <a:ea typeface="Roboto Black"/>
                <a:cs typeface="Roboto Black"/>
              </a:rPr>
              <a:t>Supine exercises</a:t>
            </a:r>
            <a:endParaRPr lang="en-US"/>
          </a:p>
        </p:txBody>
      </p:sp>
      <p:pic>
        <p:nvPicPr>
          <p:cNvPr id="4" name="Picture 4" descr="A picture containing person, trouser&#10;&#10;Description automatically generated">
            <a:extLst>
              <a:ext uri="{FF2B5EF4-FFF2-40B4-BE49-F238E27FC236}">
                <a16:creationId xmlns:a16="http://schemas.microsoft.com/office/drawing/2014/main" id="{7B0C5608-C382-6031-63ED-9A2B54BC02C6}"/>
              </a:ext>
            </a:extLst>
          </p:cNvPr>
          <p:cNvPicPr>
            <a:picLocks noGrp="1" noChangeAspect="1"/>
          </p:cNvPicPr>
          <p:nvPr>
            <p:ph idx="1"/>
          </p:nvPr>
        </p:nvPicPr>
        <p:blipFill>
          <a:blip r:embed="rId2"/>
          <a:stretch>
            <a:fillRect/>
          </a:stretch>
        </p:blipFill>
        <p:spPr>
          <a:xfrm>
            <a:off x="6195466" y="1923282"/>
            <a:ext cx="3010992" cy="4493301"/>
          </a:xfrm>
        </p:spPr>
      </p:pic>
      <p:pic>
        <p:nvPicPr>
          <p:cNvPr id="6" name="Picture 6" descr="A picture containing person, female, trouser&#10;&#10;Description automatically generated">
            <a:extLst>
              <a:ext uri="{FF2B5EF4-FFF2-40B4-BE49-F238E27FC236}">
                <a16:creationId xmlns:a16="http://schemas.microsoft.com/office/drawing/2014/main" id="{81F9B744-E61C-5EE7-D785-832277BB6FC2}"/>
              </a:ext>
            </a:extLst>
          </p:cNvPr>
          <p:cNvPicPr>
            <a:picLocks noChangeAspect="1"/>
          </p:cNvPicPr>
          <p:nvPr/>
        </p:nvPicPr>
        <p:blipFill>
          <a:blip r:embed="rId3"/>
          <a:stretch>
            <a:fillRect/>
          </a:stretch>
        </p:blipFill>
        <p:spPr>
          <a:xfrm>
            <a:off x="198151" y="1923816"/>
            <a:ext cx="2851566" cy="4409450"/>
          </a:xfrm>
          <a:prstGeom prst="rect">
            <a:avLst/>
          </a:prstGeom>
        </p:spPr>
      </p:pic>
      <p:sp>
        <p:nvSpPr>
          <p:cNvPr id="7" name="TextBox 6">
            <a:extLst>
              <a:ext uri="{FF2B5EF4-FFF2-40B4-BE49-F238E27FC236}">
                <a16:creationId xmlns:a16="http://schemas.microsoft.com/office/drawing/2014/main" id="{CE64BCB8-7A23-D80E-F206-F63640B2D38D}"/>
              </a:ext>
            </a:extLst>
          </p:cNvPr>
          <p:cNvSpPr txBox="1"/>
          <p:nvPr/>
        </p:nvSpPr>
        <p:spPr>
          <a:xfrm>
            <a:off x="3135442" y="1936230"/>
            <a:ext cx="304175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Roboto"/>
                <a:cs typeface="Roboto"/>
              </a:rPr>
              <a:t>1- Marching</a:t>
            </a:r>
            <a:r>
              <a:rPr lang="en-US">
                <a:ea typeface="Roboto"/>
                <a:cs typeface="Roboto"/>
              </a:rPr>
              <a:t> with slow, controlled, movements. </a:t>
            </a:r>
            <a:endParaRPr lang="en-US"/>
          </a:p>
          <a:p>
            <a:endParaRPr lang="en-US"/>
          </a:p>
          <a:p>
            <a:endParaRPr lang="en-US">
              <a:ea typeface="Roboto"/>
              <a:cs typeface="Roboto"/>
            </a:endParaRPr>
          </a:p>
          <a:p>
            <a:r>
              <a:rPr lang="en-US" b="1">
                <a:ea typeface="Roboto"/>
                <a:cs typeface="Roboto"/>
              </a:rPr>
              <a:t>2- Lying on</a:t>
            </a:r>
            <a:r>
              <a:rPr lang="en-US">
                <a:ea typeface="Roboto"/>
                <a:cs typeface="Roboto"/>
              </a:rPr>
              <a:t> </a:t>
            </a:r>
            <a:r>
              <a:rPr lang="en-US" b="1">
                <a:ea typeface="Roboto"/>
                <a:cs typeface="Roboto"/>
              </a:rPr>
              <a:t>half round roller without arm support</a:t>
            </a:r>
            <a:r>
              <a:rPr lang="en-US">
                <a:ea typeface="Roboto"/>
                <a:cs typeface="Roboto"/>
              </a:rPr>
              <a:t>, with knees apart. </a:t>
            </a:r>
            <a:endParaRPr lang="en-US"/>
          </a:p>
          <a:p>
            <a:endParaRPr lang="en-US"/>
          </a:p>
          <a:p>
            <a:endParaRPr lang="en-US">
              <a:ea typeface="Roboto"/>
              <a:cs typeface="Roboto"/>
            </a:endParaRPr>
          </a:p>
          <a:p>
            <a:r>
              <a:rPr lang="en-US" b="1">
                <a:ea typeface="Roboto"/>
                <a:cs typeface="Roboto"/>
              </a:rPr>
              <a:t>3- Half foam roller</a:t>
            </a:r>
            <a:r>
              <a:rPr lang="en-US">
                <a:ea typeface="Roboto"/>
                <a:cs typeface="Roboto"/>
              </a:rPr>
              <a:t> </a:t>
            </a:r>
            <a:r>
              <a:rPr lang="en-US" b="1">
                <a:ea typeface="Roboto"/>
                <a:cs typeface="Roboto"/>
              </a:rPr>
              <a:t>progression</a:t>
            </a:r>
            <a:r>
              <a:rPr lang="en-US">
                <a:ea typeface="Roboto"/>
                <a:cs typeface="Roboto"/>
              </a:rPr>
              <a:t>: </a:t>
            </a:r>
          </a:p>
          <a:p>
            <a:r>
              <a:rPr lang="en-US">
                <a:ea typeface="Roboto"/>
                <a:cs typeface="Roboto"/>
              </a:rPr>
              <a:t>-arm raises</a:t>
            </a:r>
          </a:p>
          <a:p>
            <a:r>
              <a:rPr lang="en-US">
                <a:ea typeface="Roboto"/>
                <a:cs typeface="Roboto"/>
              </a:rPr>
              <a:t>-leg raises</a:t>
            </a:r>
          </a:p>
          <a:p>
            <a:endParaRPr lang="en-US"/>
          </a:p>
          <a:p>
            <a:r>
              <a:rPr lang="en-US">
                <a:ea typeface="Roboto"/>
                <a:cs typeface="Roboto"/>
              </a:rPr>
              <a:t>Foam roller size:</a:t>
            </a:r>
          </a:p>
          <a:p>
            <a:r>
              <a:rPr lang="en-US">
                <a:ea typeface="Roboto"/>
                <a:cs typeface="Roboto"/>
              </a:rPr>
              <a:t>36” x 6” x 3” </a:t>
            </a:r>
            <a:endParaRPr lang="en-US"/>
          </a:p>
          <a:p>
            <a:endParaRPr lang="en-US"/>
          </a:p>
        </p:txBody>
      </p:sp>
      <p:sp>
        <p:nvSpPr>
          <p:cNvPr id="8" name="TextBox 7">
            <a:extLst>
              <a:ext uri="{FF2B5EF4-FFF2-40B4-BE49-F238E27FC236}">
                <a16:creationId xmlns:a16="http://schemas.microsoft.com/office/drawing/2014/main" id="{F745974A-6666-47E6-B9E7-D26ABA69C029}"/>
              </a:ext>
            </a:extLst>
          </p:cNvPr>
          <p:cNvSpPr txBox="1"/>
          <p:nvPr/>
        </p:nvSpPr>
        <p:spPr>
          <a:xfrm>
            <a:off x="9206458" y="1929983"/>
            <a:ext cx="290434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Roboto"/>
                <a:cs typeface="Roboto"/>
              </a:rPr>
              <a:t>4- Bridges</a:t>
            </a:r>
            <a:r>
              <a:rPr lang="en-US">
                <a:ea typeface="Roboto"/>
                <a:cs typeface="Roboto"/>
              </a:rPr>
              <a:t> </a:t>
            </a:r>
            <a:endParaRPr lang="en-US"/>
          </a:p>
          <a:p>
            <a:endParaRPr lang="en-US">
              <a:ea typeface="Roboto"/>
              <a:cs typeface="Roboto"/>
            </a:endParaRPr>
          </a:p>
          <a:p>
            <a:endParaRPr lang="en-US">
              <a:ea typeface="Roboto"/>
              <a:cs typeface="Roboto"/>
            </a:endParaRPr>
          </a:p>
          <a:p>
            <a:endParaRPr lang="en-US">
              <a:ea typeface="Roboto"/>
              <a:cs typeface="Roboto"/>
            </a:endParaRPr>
          </a:p>
          <a:p>
            <a:endParaRPr lang="en-US" b="1">
              <a:ea typeface="Roboto"/>
              <a:cs typeface="Roboto"/>
            </a:endParaRPr>
          </a:p>
          <a:p>
            <a:r>
              <a:rPr lang="en-US" b="1">
                <a:ea typeface="Roboto"/>
                <a:cs typeface="Roboto"/>
              </a:rPr>
              <a:t>5- Bridges with heel raises. </a:t>
            </a:r>
          </a:p>
          <a:p>
            <a:endParaRPr lang="en-US" b="1">
              <a:ea typeface="Roboto"/>
              <a:cs typeface="Roboto"/>
            </a:endParaRPr>
          </a:p>
          <a:p>
            <a:endParaRPr lang="en-US" b="1">
              <a:ea typeface="Roboto"/>
              <a:cs typeface="Roboto"/>
            </a:endParaRPr>
          </a:p>
          <a:p>
            <a:endParaRPr lang="en-US" b="1">
              <a:ea typeface="Roboto"/>
              <a:cs typeface="Roboto"/>
            </a:endParaRPr>
          </a:p>
          <a:p>
            <a:r>
              <a:rPr lang="en-US" b="1">
                <a:ea typeface="Roboto"/>
                <a:cs typeface="Roboto"/>
              </a:rPr>
              <a:t>6- Bridges with leg raises.</a:t>
            </a:r>
            <a:endParaRPr lang="en-US" b="1"/>
          </a:p>
          <a:p>
            <a:endParaRPr lang="en-US"/>
          </a:p>
          <a:p>
            <a:pPr algn="l"/>
            <a:endParaRPr lang="en-US">
              <a:ea typeface="Roboto"/>
              <a:cs typeface="Roboto"/>
            </a:endParaRPr>
          </a:p>
        </p:txBody>
      </p:sp>
      <p:sp>
        <p:nvSpPr>
          <p:cNvPr id="9" name="TextBox 8">
            <a:extLst>
              <a:ext uri="{FF2B5EF4-FFF2-40B4-BE49-F238E27FC236}">
                <a16:creationId xmlns:a16="http://schemas.microsoft.com/office/drawing/2014/main" id="{92A1C015-877D-328D-C6F1-A752E422103B}"/>
              </a:ext>
            </a:extLst>
          </p:cNvPr>
          <p:cNvSpPr txBox="1"/>
          <p:nvPr/>
        </p:nvSpPr>
        <p:spPr>
          <a:xfrm>
            <a:off x="231099" y="1917583"/>
            <a:ext cx="5808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1</a:t>
            </a:r>
            <a:endParaRPr lang="en-US" sz="2400" b="1"/>
          </a:p>
        </p:txBody>
      </p:sp>
      <p:sp>
        <p:nvSpPr>
          <p:cNvPr id="10" name="TextBox 9">
            <a:extLst>
              <a:ext uri="{FF2B5EF4-FFF2-40B4-BE49-F238E27FC236}">
                <a16:creationId xmlns:a16="http://schemas.microsoft.com/office/drawing/2014/main" id="{A9833AB2-6B4D-A242-2423-3BF26D5D1F77}"/>
              </a:ext>
            </a:extLst>
          </p:cNvPr>
          <p:cNvSpPr txBox="1"/>
          <p:nvPr/>
        </p:nvSpPr>
        <p:spPr>
          <a:xfrm>
            <a:off x="281065" y="3185409"/>
            <a:ext cx="5433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2</a:t>
            </a:r>
            <a:endParaRPr lang="en-US" sz="2400" b="1"/>
          </a:p>
        </p:txBody>
      </p:sp>
      <p:sp>
        <p:nvSpPr>
          <p:cNvPr id="11" name="TextBox 10">
            <a:extLst>
              <a:ext uri="{FF2B5EF4-FFF2-40B4-BE49-F238E27FC236}">
                <a16:creationId xmlns:a16="http://schemas.microsoft.com/office/drawing/2014/main" id="{69FDB6D4-006F-BDA8-580E-E64926E7A880}"/>
              </a:ext>
            </a:extLst>
          </p:cNvPr>
          <p:cNvSpPr txBox="1"/>
          <p:nvPr/>
        </p:nvSpPr>
        <p:spPr>
          <a:xfrm>
            <a:off x="243590" y="4572000"/>
            <a:ext cx="7120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3</a:t>
            </a:r>
            <a:endParaRPr lang="en-US" sz="2400" b="1"/>
          </a:p>
        </p:txBody>
      </p:sp>
      <p:sp>
        <p:nvSpPr>
          <p:cNvPr id="12" name="TextBox 11">
            <a:extLst>
              <a:ext uri="{FF2B5EF4-FFF2-40B4-BE49-F238E27FC236}">
                <a16:creationId xmlns:a16="http://schemas.microsoft.com/office/drawing/2014/main" id="{D663A07C-243C-32BC-832A-9F1D10BC2975}"/>
              </a:ext>
            </a:extLst>
          </p:cNvPr>
          <p:cNvSpPr txBox="1"/>
          <p:nvPr/>
        </p:nvSpPr>
        <p:spPr>
          <a:xfrm>
            <a:off x="6202180" y="1911246"/>
            <a:ext cx="5996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4</a:t>
            </a:r>
            <a:endParaRPr lang="en-US" sz="2400" b="1"/>
          </a:p>
        </p:txBody>
      </p:sp>
      <p:sp>
        <p:nvSpPr>
          <p:cNvPr id="13" name="TextBox 12">
            <a:extLst>
              <a:ext uri="{FF2B5EF4-FFF2-40B4-BE49-F238E27FC236}">
                <a16:creationId xmlns:a16="http://schemas.microsoft.com/office/drawing/2014/main" id="{3A755948-DC2F-08C6-2B41-513806F50DB0}"/>
              </a:ext>
            </a:extLst>
          </p:cNvPr>
          <p:cNvSpPr txBox="1"/>
          <p:nvPr/>
        </p:nvSpPr>
        <p:spPr>
          <a:xfrm>
            <a:off x="6239655" y="3335311"/>
            <a:ext cx="5059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5</a:t>
            </a:r>
            <a:endParaRPr lang="en-US" sz="2400" b="1"/>
          </a:p>
        </p:txBody>
      </p:sp>
      <p:sp>
        <p:nvSpPr>
          <p:cNvPr id="14" name="TextBox 13">
            <a:extLst>
              <a:ext uri="{FF2B5EF4-FFF2-40B4-BE49-F238E27FC236}">
                <a16:creationId xmlns:a16="http://schemas.microsoft.com/office/drawing/2014/main" id="{116F7CB2-C9C0-DAD4-8699-A584C91D0F61}"/>
              </a:ext>
            </a:extLst>
          </p:cNvPr>
          <p:cNvSpPr txBox="1"/>
          <p:nvPr/>
        </p:nvSpPr>
        <p:spPr>
          <a:xfrm>
            <a:off x="6202180" y="4759376"/>
            <a:ext cx="6745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6</a:t>
            </a:r>
            <a:endParaRPr lang="en-US" sz="2400" b="1"/>
          </a:p>
        </p:txBody>
      </p:sp>
    </p:spTree>
    <p:extLst>
      <p:ext uri="{BB962C8B-B14F-4D97-AF65-F5344CB8AC3E}">
        <p14:creationId xmlns:p14="http://schemas.microsoft.com/office/powerpoint/2010/main" val="20150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9E9C-9054-B155-5FD6-986199B97317}"/>
              </a:ext>
            </a:extLst>
          </p:cNvPr>
          <p:cNvSpPr>
            <a:spLocks noGrp="1"/>
          </p:cNvSpPr>
          <p:nvPr>
            <p:ph type="title"/>
          </p:nvPr>
        </p:nvSpPr>
        <p:spPr/>
        <p:txBody>
          <a:bodyPr/>
          <a:lstStyle/>
          <a:p>
            <a:r>
              <a:rPr lang="en-US">
                <a:ea typeface="Roboto Black"/>
                <a:cs typeface="Roboto Black"/>
              </a:rPr>
              <a:t>Quadruped exercises</a:t>
            </a:r>
            <a:endParaRPr lang="en-US"/>
          </a:p>
        </p:txBody>
      </p:sp>
      <p:pic>
        <p:nvPicPr>
          <p:cNvPr id="4" name="Picture 4">
            <a:extLst>
              <a:ext uri="{FF2B5EF4-FFF2-40B4-BE49-F238E27FC236}">
                <a16:creationId xmlns:a16="http://schemas.microsoft.com/office/drawing/2014/main" id="{5A84EA93-DB78-FB66-98CC-D0B8BBF265EB}"/>
              </a:ext>
            </a:extLst>
          </p:cNvPr>
          <p:cNvPicPr>
            <a:picLocks noGrp="1" noChangeAspect="1"/>
          </p:cNvPicPr>
          <p:nvPr>
            <p:ph idx="1"/>
          </p:nvPr>
        </p:nvPicPr>
        <p:blipFill>
          <a:blip r:embed="rId2"/>
          <a:stretch>
            <a:fillRect/>
          </a:stretch>
        </p:blipFill>
        <p:spPr>
          <a:xfrm>
            <a:off x="948986" y="1924844"/>
            <a:ext cx="3785797" cy="3928047"/>
          </a:xfrm>
        </p:spPr>
      </p:pic>
      <p:sp>
        <p:nvSpPr>
          <p:cNvPr id="5" name="TextBox 4">
            <a:extLst>
              <a:ext uri="{FF2B5EF4-FFF2-40B4-BE49-F238E27FC236}">
                <a16:creationId xmlns:a16="http://schemas.microsoft.com/office/drawing/2014/main" id="{39550450-B46C-8EA4-07DD-5C0F1B44320D}"/>
              </a:ext>
            </a:extLst>
          </p:cNvPr>
          <p:cNvSpPr txBox="1"/>
          <p:nvPr/>
        </p:nvSpPr>
        <p:spPr>
          <a:xfrm>
            <a:off x="5115394" y="1923737"/>
            <a:ext cx="5789950"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1- </a:t>
            </a:r>
            <a:r>
              <a:rPr lang="en-US" sz="2000">
                <a:ea typeface="+mn-lt"/>
                <a:cs typeface="+mn-lt"/>
              </a:rPr>
              <a:t>Maintaining a hands and knees position can be a challenging core stability task.</a:t>
            </a:r>
            <a:endParaRPr lang="en-US" sz="2000"/>
          </a:p>
          <a:p>
            <a:endParaRPr lang="en-US"/>
          </a:p>
          <a:p>
            <a:endParaRPr lang="en-US">
              <a:ea typeface="Roboto"/>
              <a:cs typeface="Roboto"/>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r>
              <a:rPr lang="en-US" sz="2000" b="1">
                <a:ea typeface="+mn-lt"/>
                <a:cs typeface="+mn-lt"/>
              </a:rPr>
              <a:t>2-</a:t>
            </a:r>
            <a:r>
              <a:rPr lang="en-US" sz="2000" i="1">
                <a:ea typeface="+mn-lt"/>
                <a:cs typeface="+mn-lt"/>
              </a:rPr>
              <a:t> </a:t>
            </a:r>
            <a:r>
              <a:rPr lang="en-US" sz="2000">
                <a:ea typeface="+mn-lt"/>
                <a:cs typeface="+mn-lt"/>
              </a:rPr>
              <a:t>Progressions: </a:t>
            </a:r>
          </a:p>
          <a:p>
            <a:r>
              <a:rPr lang="en-US" sz="2000">
                <a:ea typeface="+mn-lt"/>
                <a:cs typeface="+mn-lt"/>
              </a:rPr>
              <a:t>-Lifting one arm at a time</a:t>
            </a:r>
          </a:p>
          <a:p>
            <a:endParaRPr lang="en-US" sz="2000">
              <a:ea typeface="+mn-lt"/>
              <a:cs typeface="+mn-lt"/>
            </a:endParaRPr>
          </a:p>
          <a:p>
            <a:r>
              <a:rPr lang="en-US" sz="2000">
                <a:ea typeface="+mn-lt"/>
                <a:cs typeface="+mn-lt"/>
              </a:rPr>
              <a:t>-Lifting one leg at a time.</a:t>
            </a:r>
          </a:p>
          <a:p>
            <a:endParaRPr lang="en-US" sz="2000">
              <a:ea typeface="+mn-lt"/>
              <a:cs typeface="+mn-lt"/>
            </a:endParaRPr>
          </a:p>
          <a:p>
            <a:r>
              <a:rPr lang="en-US" sz="2000">
                <a:ea typeface="+mn-lt"/>
                <a:cs typeface="+mn-lt"/>
              </a:rPr>
              <a:t>-Lifting one arm and the opposite leg.  </a:t>
            </a:r>
            <a:endParaRPr lang="en-US" sz="2000">
              <a:ea typeface="Roboto"/>
              <a:cs typeface="Roboto"/>
            </a:endParaRPr>
          </a:p>
          <a:p>
            <a:endParaRPr lang="en-US"/>
          </a:p>
          <a:p>
            <a:pPr algn="l"/>
            <a:endParaRPr lang="en-US">
              <a:ea typeface="Roboto"/>
              <a:cs typeface="Roboto"/>
            </a:endParaRPr>
          </a:p>
        </p:txBody>
      </p:sp>
      <p:sp>
        <p:nvSpPr>
          <p:cNvPr id="6" name="TextBox 5">
            <a:extLst>
              <a:ext uri="{FF2B5EF4-FFF2-40B4-BE49-F238E27FC236}">
                <a16:creationId xmlns:a16="http://schemas.microsoft.com/office/drawing/2014/main" id="{FCF2DCCD-D676-0698-858D-A7F5A636C1A6}"/>
              </a:ext>
            </a:extLst>
          </p:cNvPr>
          <p:cNvSpPr txBox="1"/>
          <p:nvPr/>
        </p:nvSpPr>
        <p:spPr>
          <a:xfrm>
            <a:off x="480934" y="1923737"/>
            <a:ext cx="5433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1</a:t>
            </a:r>
            <a:endParaRPr lang="en-US" sz="2400" b="1"/>
          </a:p>
        </p:txBody>
      </p:sp>
      <p:sp>
        <p:nvSpPr>
          <p:cNvPr id="7" name="TextBox 6">
            <a:extLst>
              <a:ext uri="{FF2B5EF4-FFF2-40B4-BE49-F238E27FC236}">
                <a16:creationId xmlns:a16="http://schemas.microsoft.com/office/drawing/2014/main" id="{AB25238F-1698-F218-DEEA-14792736960D}"/>
              </a:ext>
            </a:extLst>
          </p:cNvPr>
          <p:cNvSpPr txBox="1"/>
          <p:nvPr/>
        </p:nvSpPr>
        <p:spPr>
          <a:xfrm>
            <a:off x="505918" y="4222229"/>
            <a:ext cx="4871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Roboto"/>
                <a:cs typeface="Roboto"/>
              </a:rPr>
              <a:t>2</a:t>
            </a:r>
            <a:endParaRPr lang="en-US" sz="2400" b="1"/>
          </a:p>
        </p:txBody>
      </p:sp>
    </p:spTree>
    <p:extLst>
      <p:ext uri="{BB962C8B-B14F-4D97-AF65-F5344CB8AC3E}">
        <p14:creationId xmlns:p14="http://schemas.microsoft.com/office/powerpoint/2010/main" val="3196776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6543-9D9E-FD87-5FAA-B8E0DCF9A31B}"/>
              </a:ext>
            </a:extLst>
          </p:cNvPr>
          <p:cNvSpPr>
            <a:spLocks noGrp="1"/>
          </p:cNvSpPr>
          <p:nvPr>
            <p:ph type="title"/>
          </p:nvPr>
        </p:nvSpPr>
        <p:spPr/>
        <p:txBody>
          <a:bodyPr/>
          <a:lstStyle/>
          <a:p>
            <a:r>
              <a:rPr lang="en-US">
                <a:ea typeface="Roboto Black"/>
                <a:cs typeface="Roboto Black"/>
              </a:rPr>
              <a:t>Standing exercises </a:t>
            </a:r>
            <a:r>
              <a:rPr lang="en-US" sz="3200">
                <a:ea typeface="Roboto Black"/>
                <a:cs typeface="Roboto Black"/>
              </a:rPr>
              <a:t>(in corner for safety)</a:t>
            </a:r>
          </a:p>
        </p:txBody>
      </p:sp>
      <p:pic>
        <p:nvPicPr>
          <p:cNvPr id="3" name="Picture 3">
            <a:extLst>
              <a:ext uri="{FF2B5EF4-FFF2-40B4-BE49-F238E27FC236}">
                <a16:creationId xmlns:a16="http://schemas.microsoft.com/office/drawing/2014/main" id="{87893ADA-3423-1AE8-D6F5-08F0310C3BDA}"/>
              </a:ext>
            </a:extLst>
          </p:cNvPr>
          <p:cNvPicPr>
            <a:picLocks noChangeAspect="1"/>
          </p:cNvPicPr>
          <p:nvPr/>
        </p:nvPicPr>
        <p:blipFill>
          <a:blip r:embed="rId2"/>
          <a:stretch>
            <a:fillRect/>
          </a:stretch>
        </p:blipFill>
        <p:spPr>
          <a:xfrm>
            <a:off x="230899" y="1717784"/>
            <a:ext cx="1889891" cy="1793327"/>
          </a:xfrm>
          <a:prstGeom prst="rect">
            <a:avLst/>
          </a:prstGeom>
        </p:spPr>
      </p:pic>
      <p:pic>
        <p:nvPicPr>
          <p:cNvPr id="4" name="Picture 4">
            <a:extLst>
              <a:ext uri="{FF2B5EF4-FFF2-40B4-BE49-F238E27FC236}">
                <a16:creationId xmlns:a16="http://schemas.microsoft.com/office/drawing/2014/main" id="{D08B4404-3D5F-179C-50DA-6E3F7A32944E}"/>
              </a:ext>
            </a:extLst>
          </p:cNvPr>
          <p:cNvPicPr>
            <a:picLocks noChangeAspect="1"/>
          </p:cNvPicPr>
          <p:nvPr/>
        </p:nvPicPr>
        <p:blipFill>
          <a:blip r:embed="rId3"/>
          <a:stretch>
            <a:fillRect/>
          </a:stretch>
        </p:blipFill>
        <p:spPr>
          <a:xfrm>
            <a:off x="367040" y="4396775"/>
            <a:ext cx="1867228" cy="1795626"/>
          </a:xfrm>
          <a:prstGeom prst="rect">
            <a:avLst/>
          </a:prstGeom>
        </p:spPr>
      </p:pic>
      <p:pic>
        <p:nvPicPr>
          <p:cNvPr id="5" name="Picture 5" descr="A picture containing indoor, floor&#10;&#10;Description automatically generated">
            <a:extLst>
              <a:ext uri="{FF2B5EF4-FFF2-40B4-BE49-F238E27FC236}">
                <a16:creationId xmlns:a16="http://schemas.microsoft.com/office/drawing/2014/main" id="{0109AB5D-830D-18F8-2D39-D675A0D79BEF}"/>
              </a:ext>
            </a:extLst>
          </p:cNvPr>
          <p:cNvPicPr>
            <a:picLocks noChangeAspect="1"/>
          </p:cNvPicPr>
          <p:nvPr/>
        </p:nvPicPr>
        <p:blipFill>
          <a:blip r:embed="rId4"/>
          <a:stretch>
            <a:fillRect/>
          </a:stretch>
        </p:blipFill>
        <p:spPr>
          <a:xfrm>
            <a:off x="5727316" y="1781175"/>
            <a:ext cx="1748987" cy="1784787"/>
          </a:xfrm>
          <a:prstGeom prst="rect">
            <a:avLst/>
          </a:prstGeom>
        </p:spPr>
      </p:pic>
      <p:pic>
        <p:nvPicPr>
          <p:cNvPr id="6" name="Picture 6" descr="A picture containing indoor, person&#10;&#10;Description automatically generated">
            <a:extLst>
              <a:ext uri="{FF2B5EF4-FFF2-40B4-BE49-F238E27FC236}">
                <a16:creationId xmlns:a16="http://schemas.microsoft.com/office/drawing/2014/main" id="{0D803221-8179-440E-3F68-02F6C2B7DD12}"/>
              </a:ext>
            </a:extLst>
          </p:cNvPr>
          <p:cNvPicPr>
            <a:picLocks noChangeAspect="1"/>
          </p:cNvPicPr>
          <p:nvPr/>
        </p:nvPicPr>
        <p:blipFill>
          <a:blip r:embed="rId5"/>
          <a:stretch>
            <a:fillRect/>
          </a:stretch>
        </p:blipFill>
        <p:spPr>
          <a:xfrm>
            <a:off x="5656864" y="4167515"/>
            <a:ext cx="1889891" cy="1978244"/>
          </a:xfrm>
          <a:prstGeom prst="rect">
            <a:avLst/>
          </a:prstGeom>
        </p:spPr>
      </p:pic>
      <p:sp>
        <p:nvSpPr>
          <p:cNvPr id="7" name="TextBox 6">
            <a:extLst>
              <a:ext uri="{FF2B5EF4-FFF2-40B4-BE49-F238E27FC236}">
                <a16:creationId xmlns:a16="http://schemas.microsoft.com/office/drawing/2014/main" id="{6A9DDFBE-C37E-FE7A-65F1-2353E8A84E2E}"/>
              </a:ext>
            </a:extLst>
          </p:cNvPr>
          <p:cNvSpPr txBox="1"/>
          <p:nvPr/>
        </p:nvSpPr>
        <p:spPr>
          <a:xfrm>
            <a:off x="2226879" y="1780190"/>
            <a:ext cx="331075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1- Standing with narrow base of support or feet together</a:t>
            </a:r>
            <a:r>
              <a:rPr lang="en-US" i="1">
                <a:ea typeface="+mn-lt"/>
                <a:cs typeface="+mn-lt"/>
              </a:rPr>
              <a:t>:  </a:t>
            </a:r>
            <a:endParaRPr lang="en-US"/>
          </a:p>
          <a:p>
            <a:endParaRPr lang="en-US">
              <a:ea typeface="Roboto"/>
              <a:cs typeface="Roboto"/>
            </a:endParaRPr>
          </a:p>
          <a:p>
            <a:r>
              <a:rPr lang="en-US">
                <a:ea typeface="+mn-lt"/>
                <a:cs typeface="+mn-lt"/>
              </a:rPr>
              <a:t>Progression: closing eyes or turning head slowly.</a:t>
            </a:r>
            <a:endParaRPr lang="en-US"/>
          </a:p>
          <a:p>
            <a:endParaRPr lang="en-US"/>
          </a:p>
          <a:p>
            <a:endParaRPr lang="en-US">
              <a:ea typeface="+mn-lt"/>
              <a:cs typeface="+mn-lt"/>
            </a:endParaRPr>
          </a:p>
          <a:p>
            <a:endParaRPr lang="en-US">
              <a:ea typeface="+mn-lt"/>
              <a:cs typeface="+mn-lt"/>
            </a:endParaRPr>
          </a:p>
          <a:p>
            <a:endParaRPr lang="en-US">
              <a:ea typeface="+mn-lt"/>
              <a:cs typeface="+mn-lt"/>
            </a:endParaRPr>
          </a:p>
          <a:p>
            <a:r>
              <a:rPr lang="en-US" b="1">
                <a:ea typeface="Roboto"/>
                <a:cs typeface="Roboto"/>
              </a:rPr>
              <a:t>2- Standing with feet overlapped)</a:t>
            </a:r>
          </a:p>
          <a:p>
            <a:endParaRPr lang="en-US">
              <a:ea typeface="Roboto"/>
              <a:cs typeface="Roboto"/>
            </a:endParaRPr>
          </a:p>
          <a:p>
            <a:r>
              <a:rPr lang="en-US">
                <a:ea typeface="Roboto"/>
                <a:cs typeface="Roboto"/>
              </a:rPr>
              <a:t>Progression: gradually decreasing the amount of overlap, 1 inch at a time. </a:t>
            </a:r>
          </a:p>
          <a:p>
            <a:endParaRPr lang="en-US"/>
          </a:p>
          <a:p>
            <a:pPr algn="l"/>
            <a:endParaRPr lang="en-US">
              <a:ea typeface="Roboto"/>
              <a:cs typeface="Roboto"/>
            </a:endParaRPr>
          </a:p>
        </p:txBody>
      </p:sp>
      <p:sp>
        <p:nvSpPr>
          <p:cNvPr id="8" name="TextBox 7">
            <a:extLst>
              <a:ext uri="{FF2B5EF4-FFF2-40B4-BE49-F238E27FC236}">
                <a16:creationId xmlns:a16="http://schemas.microsoft.com/office/drawing/2014/main" id="{706C0AC8-0BED-5E09-B617-12785CF969A0}"/>
              </a:ext>
            </a:extLst>
          </p:cNvPr>
          <p:cNvSpPr txBox="1"/>
          <p:nvPr/>
        </p:nvSpPr>
        <p:spPr>
          <a:xfrm>
            <a:off x="7705396" y="1714499"/>
            <a:ext cx="388225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3- Step stance:</a:t>
            </a:r>
            <a:endParaRPr lang="en-US" b="1"/>
          </a:p>
          <a:p>
            <a:r>
              <a:rPr lang="en-US" i="1">
                <a:ea typeface="+mn-lt"/>
                <a:cs typeface="+mn-lt"/>
              </a:rPr>
              <a:t>(standing with one foot on a step or stool)</a:t>
            </a:r>
            <a:endParaRPr lang="en-US"/>
          </a:p>
          <a:p>
            <a:endParaRPr lang="en-US">
              <a:ea typeface="Roboto"/>
              <a:cs typeface="Roboto"/>
            </a:endParaRPr>
          </a:p>
          <a:p>
            <a:endParaRPr lang="en-US"/>
          </a:p>
          <a:p>
            <a:endParaRPr lang="en-US"/>
          </a:p>
          <a:p>
            <a:endParaRPr lang="en-US">
              <a:ea typeface="+mn-lt"/>
              <a:cs typeface="+mn-lt"/>
            </a:endParaRPr>
          </a:p>
          <a:p>
            <a:endParaRPr lang="en-US">
              <a:ea typeface="+mn-lt"/>
              <a:cs typeface="+mn-lt"/>
            </a:endParaRPr>
          </a:p>
          <a:p>
            <a:endParaRPr lang="en-US">
              <a:ea typeface="+mn-lt"/>
              <a:cs typeface="+mn-lt"/>
            </a:endParaRPr>
          </a:p>
          <a:p>
            <a:r>
              <a:rPr lang="en-US" b="1">
                <a:ea typeface="+mn-lt"/>
                <a:cs typeface="+mn-lt"/>
              </a:rPr>
              <a:t>4- Standing on a compliant surface</a:t>
            </a:r>
            <a:r>
              <a:rPr lang="en-US" i="1">
                <a:ea typeface="+mn-lt"/>
                <a:cs typeface="+mn-lt"/>
              </a:rPr>
              <a:t>:</a:t>
            </a:r>
            <a:endParaRPr lang="en-US"/>
          </a:p>
          <a:p>
            <a:r>
              <a:rPr lang="en-US">
                <a:ea typeface="+mn-lt"/>
                <a:cs typeface="+mn-lt"/>
              </a:rPr>
              <a:t>(pillow), feet apart, arms across chest.</a:t>
            </a:r>
            <a:endParaRPr lang="en-US"/>
          </a:p>
          <a:p>
            <a:endParaRPr lang="en-US">
              <a:ea typeface="+mn-lt"/>
              <a:cs typeface="+mn-lt"/>
            </a:endParaRPr>
          </a:p>
          <a:p>
            <a:endParaRPr lang="en-US">
              <a:ea typeface="Roboto"/>
              <a:cs typeface="Roboto"/>
            </a:endParaRPr>
          </a:p>
        </p:txBody>
      </p:sp>
    </p:spTree>
    <p:extLst>
      <p:ext uri="{BB962C8B-B14F-4D97-AF65-F5344CB8AC3E}">
        <p14:creationId xmlns:p14="http://schemas.microsoft.com/office/powerpoint/2010/main" val="39383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980332"/>
            <a:ext cx="10515600" cy="1604128"/>
          </a:xfrm>
        </p:spPr>
        <p:txBody>
          <a:bodyPr>
            <a:normAutofit fontScale="90000"/>
          </a:bodyPr>
          <a:lstStyle/>
          <a:p>
            <a:br>
              <a:rPr lang="en-US"/>
            </a:br>
            <a:br>
              <a:rPr lang="en-US">
                <a:ea typeface="Roboto Black"/>
                <a:cs typeface="Roboto Black"/>
              </a:rPr>
            </a:b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8" name="Text Placeholder 2">
            <a:extLst>
              <a:ext uri="{FF2B5EF4-FFF2-40B4-BE49-F238E27FC236}">
                <a16:creationId xmlns:a16="http://schemas.microsoft.com/office/drawing/2014/main" id="{C2009550-AC4B-477A-AA1F-10E6423C48B5}"/>
              </a:ext>
            </a:extLst>
          </p:cNvPr>
          <p:cNvSpPr txBox="1">
            <a:spLocks/>
          </p:cNvSpPr>
          <p:nvPr/>
        </p:nvSpPr>
        <p:spPr>
          <a:xfrm>
            <a:off x="744407" y="3127922"/>
            <a:ext cx="105156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a:t>Johns Hopkins Ataxia Center</a:t>
            </a:r>
          </a:p>
          <a:p>
            <a:pPr marL="0" indent="0">
              <a:buNone/>
            </a:pPr>
            <a:r>
              <a:rPr lang="en-US">
                <a:hlinkClick r:id="rId4"/>
              </a:rPr>
              <a:t>Cerebellar Ataxia Exercises - YouTube</a:t>
            </a:r>
            <a:endParaRPr lang="en-US"/>
          </a:p>
          <a:p>
            <a:pPr marL="0" indent="0">
              <a:buNone/>
            </a:pPr>
            <a:endParaRPr lang="en-US" sz="5400"/>
          </a:p>
        </p:txBody>
      </p:sp>
    </p:spTree>
    <p:extLst>
      <p:ext uri="{BB962C8B-B14F-4D97-AF65-F5344CB8AC3E}">
        <p14:creationId xmlns:p14="http://schemas.microsoft.com/office/powerpoint/2010/main" val="2642081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980332"/>
            <a:ext cx="10515600" cy="1604128"/>
          </a:xfrm>
        </p:spPr>
        <p:txBody>
          <a:bodyPr>
            <a:normAutofit fontScale="90000"/>
          </a:bodyPr>
          <a:lstStyle/>
          <a:p>
            <a:br>
              <a:rPr lang="en-US"/>
            </a:br>
            <a:br>
              <a:rPr lang="en-US">
                <a:ea typeface="Roboto Black"/>
                <a:cs typeface="Roboto Black"/>
              </a:rPr>
            </a:b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8" name="Text Placeholder 2">
            <a:extLst>
              <a:ext uri="{FF2B5EF4-FFF2-40B4-BE49-F238E27FC236}">
                <a16:creationId xmlns:a16="http://schemas.microsoft.com/office/drawing/2014/main" id="{C2009550-AC4B-477A-AA1F-10E6423C48B5}"/>
              </a:ext>
            </a:extLst>
          </p:cNvPr>
          <p:cNvSpPr txBox="1">
            <a:spLocks/>
          </p:cNvSpPr>
          <p:nvPr/>
        </p:nvSpPr>
        <p:spPr>
          <a:xfrm>
            <a:off x="744407" y="3127922"/>
            <a:ext cx="10515600" cy="15001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Take time to consider….</a:t>
            </a:r>
          </a:p>
          <a:p>
            <a:pPr marL="0" indent="0">
              <a:buNone/>
            </a:pPr>
            <a:r>
              <a:rPr lang="en-US" sz="5400"/>
              <a:t>What are your </a:t>
            </a:r>
            <a:r>
              <a:rPr lang="en-US" sz="5400" b="1"/>
              <a:t>Goals</a:t>
            </a:r>
            <a:r>
              <a:rPr lang="en-US" sz="5400"/>
              <a:t>?</a:t>
            </a:r>
            <a:endParaRPr lang="en-US" sz="5400">
              <a:ea typeface="Roboto"/>
              <a:cs typeface="Roboto"/>
            </a:endParaRPr>
          </a:p>
        </p:txBody>
      </p:sp>
    </p:spTree>
    <p:extLst>
      <p:ext uri="{BB962C8B-B14F-4D97-AF65-F5344CB8AC3E}">
        <p14:creationId xmlns:p14="http://schemas.microsoft.com/office/powerpoint/2010/main" val="21115813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p:txBody>
          <a:bodyPr/>
          <a:lstStyle/>
          <a:p>
            <a:r>
              <a:rPr lang="en-US" dirty="0">
                <a:ea typeface="+mj-lt"/>
                <a:cs typeface="+mj-lt"/>
              </a:rPr>
              <a:t>Communicate with your care team</a:t>
            </a:r>
            <a:endParaRPr lang="en-US" dirty="0"/>
          </a:p>
        </p:txBody>
      </p:sp>
      <p:sp>
        <p:nvSpPr>
          <p:cNvPr id="22" name="Content Placeholder 21">
            <a:extLst>
              <a:ext uri="{FF2B5EF4-FFF2-40B4-BE49-F238E27FC236}">
                <a16:creationId xmlns:a16="http://schemas.microsoft.com/office/drawing/2014/main" id="{5CFF5342-7579-AB7B-9CBC-5F918CB07217}"/>
              </a:ext>
            </a:extLst>
          </p:cNvPr>
          <p:cNvSpPr>
            <a:spLocks noGrp="1"/>
          </p:cNvSpPr>
          <p:nvPr>
            <p:ph idx="1"/>
          </p:nvPr>
        </p:nvSpPr>
        <p:spPr>
          <a:xfrm>
            <a:off x="838200" y="1374679"/>
            <a:ext cx="10515600" cy="3997276"/>
          </a:xfrm>
        </p:spPr>
        <p:txBody>
          <a:bodyPr vert="horz" lIns="91440" tIns="45720" rIns="91440" bIns="45720" rtlCol="0" anchor="t">
            <a:normAutofit/>
          </a:bodyPr>
          <a:lstStyle/>
          <a:p>
            <a:pPr rtl="0"/>
            <a:r>
              <a:rPr lang="en-US" dirty="0">
                <a:solidFill>
                  <a:srgbClr val="2C2C2C"/>
                </a:solidFill>
                <a:latin typeface="Roboto"/>
                <a:ea typeface="Arial"/>
                <a:cs typeface="Arial"/>
              </a:rPr>
              <a:t>Tell your therapist: ​</a:t>
            </a:r>
          </a:p>
          <a:p>
            <a:pPr marL="0" lvl="0" indent="0" rtl="0">
              <a:buNone/>
            </a:pPr>
            <a:endParaRPr lang="en-US" dirty="0">
              <a:solidFill>
                <a:srgbClr val="2C2C2C"/>
              </a:solidFill>
              <a:latin typeface="Roboto"/>
              <a:ea typeface="Arial"/>
              <a:cs typeface="Arial"/>
            </a:endParaRPr>
          </a:p>
          <a:p>
            <a:pPr lvl="0" rtl="0">
              <a:buChar char="•"/>
            </a:pPr>
            <a:r>
              <a:rPr lang="en-US" dirty="0">
                <a:solidFill>
                  <a:srgbClr val="2C2C2C"/>
                </a:solidFill>
                <a:latin typeface="Roboto"/>
                <a:ea typeface="Arial"/>
                <a:cs typeface="Arial"/>
              </a:rPr>
              <a:t>Your </a:t>
            </a:r>
            <a:r>
              <a:rPr lang="en-US" b="1" dirty="0">
                <a:solidFill>
                  <a:srgbClr val="2C2C2C"/>
                </a:solidFill>
                <a:latin typeface="Roboto"/>
                <a:ea typeface="Arial"/>
                <a:cs typeface="Arial"/>
              </a:rPr>
              <a:t>Goals</a:t>
            </a:r>
            <a:r>
              <a:rPr lang="en-US" dirty="0">
                <a:solidFill>
                  <a:srgbClr val="2C2C2C"/>
                </a:solidFill>
                <a:latin typeface="Roboto"/>
                <a:ea typeface="Arial"/>
                <a:cs typeface="Arial"/>
              </a:rPr>
              <a:t>​</a:t>
            </a:r>
          </a:p>
          <a:p>
            <a:pPr lvl="0" rtl="0">
              <a:buChar char="•"/>
            </a:pPr>
            <a:endParaRPr lang="en-US" dirty="0">
              <a:solidFill>
                <a:srgbClr val="2C2C2C"/>
              </a:solidFill>
              <a:latin typeface="Roboto"/>
              <a:ea typeface="Arial"/>
              <a:cs typeface="Arial"/>
            </a:endParaRPr>
          </a:p>
          <a:p>
            <a:pPr lvl="0" rtl="0">
              <a:buChar char="•"/>
            </a:pPr>
            <a:r>
              <a:rPr lang="en-US" dirty="0">
                <a:solidFill>
                  <a:srgbClr val="2C2C2C"/>
                </a:solidFill>
                <a:latin typeface="Roboto"/>
                <a:ea typeface="Arial"/>
                <a:cs typeface="Arial"/>
              </a:rPr>
              <a:t>What activity is most important to </a:t>
            </a:r>
            <a:r>
              <a:rPr lang="en-US" b="1" dirty="0">
                <a:solidFill>
                  <a:srgbClr val="2C2C2C"/>
                </a:solidFill>
                <a:latin typeface="Roboto"/>
                <a:ea typeface="Arial"/>
                <a:cs typeface="Arial"/>
              </a:rPr>
              <a:t>YOU</a:t>
            </a:r>
            <a:r>
              <a:rPr lang="en-US" dirty="0">
                <a:solidFill>
                  <a:srgbClr val="2C2C2C"/>
                </a:solidFill>
                <a:latin typeface="Roboto"/>
                <a:ea typeface="Arial"/>
                <a:cs typeface="Arial"/>
              </a:rPr>
              <a:t>​</a:t>
            </a:r>
          </a:p>
          <a:p>
            <a:pPr lvl="0" rtl="0">
              <a:buChar char="•"/>
            </a:pPr>
            <a:endParaRPr lang="en-US" dirty="0">
              <a:solidFill>
                <a:srgbClr val="2C2C2C"/>
              </a:solidFill>
              <a:latin typeface="Roboto"/>
              <a:ea typeface="Arial"/>
              <a:cs typeface="Arial"/>
            </a:endParaRPr>
          </a:p>
          <a:p>
            <a:pPr lvl="0" rtl="0">
              <a:buChar char="•"/>
            </a:pPr>
            <a:r>
              <a:rPr lang="en-US" dirty="0">
                <a:solidFill>
                  <a:srgbClr val="2C2C2C"/>
                </a:solidFill>
                <a:latin typeface="Roboto"/>
                <a:ea typeface="Arial"/>
                <a:cs typeface="Arial"/>
              </a:rPr>
              <a:t>What </a:t>
            </a:r>
            <a:r>
              <a:rPr lang="en-US" b="1" dirty="0">
                <a:solidFill>
                  <a:srgbClr val="2C2C2C"/>
                </a:solidFill>
                <a:latin typeface="Roboto"/>
                <a:ea typeface="Arial"/>
                <a:cs typeface="Arial"/>
              </a:rPr>
              <a:t>you</a:t>
            </a:r>
            <a:r>
              <a:rPr lang="en-US" dirty="0">
                <a:solidFill>
                  <a:srgbClr val="2C2C2C"/>
                </a:solidFill>
                <a:latin typeface="Roboto"/>
                <a:ea typeface="Arial"/>
                <a:cs typeface="Arial"/>
              </a:rPr>
              <a:t> hope to get out of rehabilitation​</a:t>
            </a:r>
          </a:p>
          <a:p>
            <a:pPr marL="0" lvl="0" indent="0" rtl="0">
              <a:buNone/>
            </a:pPr>
            <a:endParaRPr lang="en-US" dirty="0">
              <a:ea typeface="Roboto"/>
              <a:cs typeface="Arial"/>
            </a:endParaRPr>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Tree>
    <p:extLst>
      <p:ext uri="{BB962C8B-B14F-4D97-AF65-F5344CB8AC3E}">
        <p14:creationId xmlns:p14="http://schemas.microsoft.com/office/powerpoint/2010/main" val="8241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027E0-B417-4846-9917-32426B25175D}"/>
              </a:ext>
            </a:extLst>
          </p:cNvPr>
          <p:cNvSpPr>
            <a:spLocks noGrp="1"/>
          </p:cNvSpPr>
          <p:nvPr>
            <p:ph idx="1"/>
          </p:nvPr>
        </p:nvSpPr>
        <p:spPr>
          <a:xfrm>
            <a:off x="0" y="4078514"/>
            <a:ext cx="12192000" cy="2625181"/>
          </a:xfrm>
        </p:spPr>
        <p:txBody>
          <a:bodyPr vert="horz" lIns="91440" tIns="45720" rIns="91440" bIns="45720" rtlCol="0" anchor="t">
            <a:normAutofit/>
          </a:bodyPr>
          <a:lstStyle/>
          <a:p>
            <a:r>
              <a:rPr lang="en-US" sz="2000" b="1">
                <a:solidFill>
                  <a:srgbClr val="7030A0"/>
                </a:solidFill>
              </a:rPr>
              <a:t>Patients’ fall status and frequency could be reliably predicted (78% and 81% accuracy, respectively), primarily based on falls history. </a:t>
            </a:r>
            <a:endParaRPr lang="en-US" sz="2000" b="1"/>
          </a:p>
          <a:p>
            <a:pPr marL="0" indent="0">
              <a:buNone/>
            </a:pPr>
            <a:endParaRPr lang="en-US" sz="2000">
              <a:solidFill>
                <a:schemeClr val="accent2"/>
              </a:solidFill>
            </a:endParaRPr>
          </a:p>
          <a:p>
            <a:r>
              <a:rPr lang="en-US" sz="2000" b="1">
                <a:solidFill>
                  <a:srgbClr val="00B050"/>
                </a:solidFill>
              </a:rPr>
              <a:t>Fall history reliably informs of individuals’ general fall risk in cerebellar ataxia.</a:t>
            </a:r>
            <a:endParaRPr lang="en-US" sz="2000" b="1">
              <a:solidFill>
                <a:srgbClr val="00B050"/>
              </a:solidFill>
              <a:ea typeface="Roboto"/>
              <a:cs typeface="Roboto"/>
            </a:endParaRPr>
          </a:p>
          <a:p>
            <a:pPr marL="0" indent="0">
              <a:buNone/>
            </a:pPr>
            <a:endParaRPr lang="en-US" sz="2000">
              <a:solidFill>
                <a:srgbClr val="00B050"/>
              </a:solidFill>
            </a:endParaRPr>
          </a:p>
          <a:p>
            <a:r>
              <a:rPr lang="en-US" sz="2000" b="1"/>
              <a:t>Clinical scoring and instrument-based mobility measures provide further in-depth information on the risk of recurrent and injurious falling.</a:t>
            </a:r>
          </a:p>
        </p:txBody>
      </p:sp>
      <p:pic>
        <p:nvPicPr>
          <p:cNvPr id="5" name="Picture 4">
            <a:extLst>
              <a:ext uri="{FF2B5EF4-FFF2-40B4-BE49-F238E27FC236}">
                <a16:creationId xmlns:a16="http://schemas.microsoft.com/office/drawing/2014/main" id="{FDCB6A07-D3B1-4588-9D5C-CB6F00303174}"/>
              </a:ext>
            </a:extLst>
          </p:cNvPr>
          <p:cNvPicPr/>
          <p:nvPr/>
        </p:nvPicPr>
        <p:blipFill rotWithShape="1">
          <a:blip r:embed="rId2"/>
          <a:srcRect l="10683" t="29820" r="16774" b="15669"/>
          <a:stretch/>
        </p:blipFill>
        <p:spPr bwMode="auto">
          <a:xfrm>
            <a:off x="0" y="154305"/>
            <a:ext cx="9274629" cy="39242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75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p:txBody>
          <a:bodyPr/>
          <a:lstStyle/>
          <a:p>
            <a:r>
              <a:rPr lang="en-US" dirty="0">
                <a:ea typeface="+mj-lt"/>
                <a:cs typeface="+mj-lt"/>
              </a:rPr>
              <a:t>How can you be </a:t>
            </a:r>
            <a:r>
              <a:rPr lang="en-US" b="1" dirty="0">
                <a:ea typeface="+mj-lt"/>
                <a:cs typeface="+mj-lt"/>
              </a:rPr>
              <a:t>ready</a:t>
            </a:r>
            <a:r>
              <a:rPr lang="en-US" dirty="0">
                <a:ea typeface="+mj-lt"/>
                <a:cs typeface="+mj-lt"/>
              </a:rPr>
              <a:t> to address your goals? </a:t>
            </a:r>
            <a:endParaRPr lang="en-US" dirty="0"/>
          </a:p>
        </p:txBody>
      </p:sp>
      <p:sp>
        <p:nvSpPr>
          <p:cNvPr id="22" name="Content Placeholder 21">
            <a:extLst>
              <a:ext uri="{FF2B5EF4-FFF2-40B4-BE49-F238E27FC236}">
                <a16:creationId xmlns:a16="http://schemas.microsoft.com/office/drawing/2014/main" id="{5CFF5342-7579-AB7B-9CBC-5F918CB07217}"/>
              </a:ext>
            </a:extLst>
          </p:cNvPr>
          <p:cNvSpPr>
            <a:spLocks noGrp="1"/>
          </p:cNvSpPr>
          <p:nvPr>
            <p:ph idx="1"/>
          </p:nvPr>
        </p:nvSpPr>
        <p:spPr>
          <a:xfrm>
            <a:off x="1113021" y="1711958"/>
            <a:ext cx="9616191" cy="4009767"/>
          </a:xfrm>
        </p:spPr>
        <p:txBody>
          <a:bodyPr vert="horz" lIns="91440" tIns="45720" rIns="91440" bIns="45720" rtlCol="0" anchor="t">
            <a:normAutofit lnSpcReduction="10000"/>
          </a:bodyPr>
          <a:lstStyle/>
          <a:p>
            <a:pPr lvl="0" rtl="0">
              <a:buChar char="•"/>
            </a:pPr>
            <a:r>
              <a:rPr lang="en-US" dirty="0">
                <a:solidFill>
                  <a:srgbClr val="2C2C2C"/>
                </a:solidFill>
                <a:latin typeface="Roboto"/>
                <a:ea typeface="Arial"/>
                <a:cs typeface="Arial"/>
              </a:rPr>
              <a:t>Break down your goals to be </a:t>
            </a:r>
            <a:r>
              <a:rPr lang="en-US" b="1" dirty="0">
                <a:solidFill>
                  <a:srgbClr val="2C2C2C"/>
                </a:solidFill>
                <a:latin typeface="Roboto"/>
                <a:ea typeface="Arial"/>
                <a:cs typeface="Arial"/>
              </a:rPr>
              <a:t>smaller goals</a:t>
            </a:r>
            <a:r>
              <a:rPr lang="en-US" dirty="0">
                <a:solidFill>
                  <a:srgbClr val="2C2C2C"/>
                </a:solidFill>
                <a:latin typeface="Roboto"/>
                <a:ea typeface="Arial"/>
                <a:cs typeface="Arial"/>
              </a:rPr>
              <a:t>.​</a:t>
            </a:r>
          </a:p>
          <a:p>
            <a:pPr lvl="2" rtl="0">
              <a:buChar char="•"/>
            </a:pPr>
            <a:r>
              <a:rPr lang="en-US" dirty="0">
                <a:solidFill>
                  <a:srgbClr val="2C2C2C"/>
                </a:solidFill>
                <a:latin typeface="Roboto"/>
                <a:ea typeface="Arial"/>
                <a:cs typeface="Arial"/>
              </a:rPr>
              <a:t>Example: Set a goal to increase your walking distance ability by 10%.​</a:t>
            </a:r>
          </a:p>
          <a:p>
            <a:pPr rtl="0"/>
            <a:endParaRPr lang="en-US" dirty="0">
              <a:solidFill>
                <a:srgbClr val="2C2C2C"/>
              </a:solidFill>
              <a:latin typeface="Roboto"/>
              <a:ea typeface="Segoe UI"/>
              <a:cs typeface="Segoe UI"/>
            </a:endParaRPr>
          </a:p>
          <a:p>
            <a:r>
              <a:rPr lang="en-US" dirty="0">
                <a:solidFill>
                  <a:srgbClr val="2C2C2C"/>
                </a:solidFill>
                <a:latin typeface="Roboto"/>
                <a:ea typeface="Arial"/>
                <a:cs typeface="Arial"/>
              </a:rPr>
              <a:t>Be okay with modifying your expectations.​</a:t>
            </a:r>
          </a:p>
          <a:p>
            <a:pPr lvl="0" rtl="0">
              <a:buChar char="•"/>
            </a:pPr>
            <a:endParaRPr lang="en-US" dirty="0">
              <a:solidFill>
                <a:srgbClr val="2C2C2C"/>
              </a:solidFill>
              <a:latin typeface="Roboto"/>
              <a:ea typeface="Arial"/>
              <a:cs typeface="Arial"/>
            </a:endParaRPr>
          </a:p>
          <a:p>
            <a:pPr lvl="0" rtl="0">
              <a:buChar char="•"/>
            </a:pPr>
            <a:r>
              <a:rPr lang="en-US" dirty="0">
                <a:solidFill>
                  <a:srgbClr val="2C2C2C"/>
                </a:solidFill>
                <a:latin typeface="Roboto"/>
                <a:ea typeface="Arial"/>
                <a:cs typeface="Arial"/>
              </a:rPr>
              <a:t>Give yourself permission to do tasks slightly differently.​</a:t>
            </a:r>
          </a:p>
          <a:p>
            <a:endParaRPr lang="en-US" dirty="0">
              <a:solidFill>
                <a:srgbClr val="2C2C2C"/>
              </a:solidFill>
              <a:latin typeface="Roboto"/>
              <a:ea typeface="Segoe UI"/>
              <a:cs typeface="Arial"/>
            </a:endParaRPr>
          </a:p>
          <a:p>
            <a:pPr rtl="0"/>
            <a:r>
              <a:rPr lang="en-US" dirty="0">
                <a:solidFill>
                  <a:srgbClr val="2C2C2C"/>
                </a:solidFill>
                <a:latin typeface="Roboto"/>
                <a:ea typeface="Segoe UI"/>
                <a:cs typeface="Segoe UI"/>
              </a:rPr>
              <a:t>​</a:t>
            </a:r>
            <a:r>
              <a:rPr lang="en-US" dirty="0">
                <a:solidFill>
                  <a:srgbClr val="2C2C2C"/>
                </a:solidFill>
                <a:latin typeface="Roboto"/>
                <a:ea typeface="Arial"/>
                <a:cs typeface="Arial"/>
              </a:rPr>
              <a:t>Address personal/safety concerns.​</a:t>
            </a:r>
          </a:p>
          <a:p>
            <a:pPr lvl="1" rtl="0">
              <a:buChar char="•"/>
            </a:pPr>
            <a:r>
              <a:rPr lang="en-US" dirty="0">
                <a:solidFill>
                  <a:srgbClr val="2C2C2C"/>
                </a:solidFill>
                <a:latin typeface="Roboto"/>
                <a:ea typeface="Arial"/>
                <a:cs typeface="Arial"/>
              </a:rPr>
              <a:t>Assess/acknowledge risks for falls. ​</a:t>
            </a:r>
          </a:p>
          <a:p>
            <a:pPr rtl="0"/>
            <a:endParaRPr lang="en-US" dirty="0">
              <a:cs typeface="Segoe UI"/>
            </a:endParaRPr>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Tree>
    <p:extLst>
      <p:ext uri="{BB962C8B-B14F-4D97-AF65-F5344CB8AC3E}">
        <p14:creationId xmlns:p14="http://schemas.microsoft.com/office/powerpoint/2010/main" val="24763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34" y="798374"/>
            <a:ext cx="5913039" cy="786476"/>
          </a:xfrm>
        </p:spPr>
        <p:txBody>
          <a:bodyPr>
            <a:normAutofit/>
          </a:bodyPr>
          <a:lstStyle/>
          <a:p>
            <a:r>
              <a:rPr lang="en-US"/>
              <a:t>Track your activity</a:t>
            </a:r>
          </a:p>
        </p:txBody>
      </p:sp>
      <p:sp>
        <p:nvSpPr>
          <p:cNvPr id="3" name="Content Placeholder 2"/>
          <p:cNvSpPr>
            <a:spLocks noGrp="1"/>
          </p:cNvSpPr>
          <p:nvPr>
            <p:ph idx="1"/>
          </p:nvPr>
        </p:nvSpPr>
        <p:spPr>
          <a:xfrm>
            <a:off x="504734" y="2046515"/>
            <a:ext cx="10363200" cy="4114800"/>
          </a:xfrm>
        </p:spPr>
        <p:txBody>
          <a:bodyPr vert="horz" lIns="91440" tIns="45720" rIns="91440" bIns="45720" rtlCol="0" anchor="t">
            <a:normAutofit/>
          </a:bodyPr>
          <a:lstStyle/>
          <a:p>
            <a:r>
              <a:rPr lang="en-US"/>
              <a:t>Write daily activity in a journal</a:t>
            </a:r>
          </a:p>
          <a:p>
            <a:pPr lvl="1">
              <a:buFont typeface="Wingdings" panose="020B0604020202020204" pitchFamily="34" charset="0"/>
              <a:buChar char="ü"/>
            </a:pPr>
            <a:r>
              <a:rPr lang="en-US"/>
              <a:t>Set goals</a:t>
            </a:r>
            <a:endParaRPr lang="en-US">
              <a:ea typeface="Roboto"/>
              <a:cs typeface="Roboto"/>
            </a:endParaRPr>
          </a:p>
          <a:p>
            <a:r>
              <a:rPr lang="en-US"/>
              <a:t>Utilize a step tracker or activity monitor</a:t>
            </a:r>
            <a:endParaRPr lang="en-US">
              <a:ea typeface="Roboto"/>
              <a:cs typeface="Roboto"/>
            </a:endParaRPr>
          </a:p>
          <a:p>
            <a:pPr marL="0" indent="0">
              <a:buNone/>
            </a:pPr>
            <a:endParaRPr lang="en-US">
              <a:ea typeface="Roboto"/>
              <a:cs typeface="Roboto"/>
            </a:endParaRPr>
          </a:p>
        </p:txBody>
      </p:sp>
      <p:pic>
        <p:nvPicPr>
          <p:cNvPr id="8" name="Picture 7"/>
          <p:cNvPicPr>
            <a:picLocks noChangeAspect="1"/>
          </p:cNvPicPr>
          <p:nvPr/>
        </p:nvPicPr>
        <p:blipFill>
          <a:blip r:embed="rId2"/>
          <a:stretch>
            <a:fillRect/>
          </a:stretch>
        </p:blipFill>
        <p:spPr>
          <a:xfrm>
            <a:off x="9228631" y="3152865"/>
            <a:ext cx="1866900" cy="1866900"/>
          </a:xfrm>
          <a:prstGeom prst="rect">
            <a:avLst/>
          </a:prstGeom>
        </p:spPr>
      </p:pic>
      <p:sp>
        <p:nvSpPr>
          <p:cNvPr id="9" name="TextBox 8"/>
          <p:cNvSpPr txBox="1"/>
          <p:nvPr/>
        </p:nvSpPr>
        <p:spPr>
          <a:xfrm>
            <a:off x="8381496" y="5124906"/>
            <a:ext cx="3561169" cy="461665"/>
          </a:xfrm>
          <a:prstGeom prst="rect">
            <a:avLst/>
          </a:prstGeom>
          <a:noFill/>
        </p:spPr>
        <p:txBody>
          <a:bodyPr wrap="square" rtlCol="0">
            <a:spAutoFit/>
          </a:bodyPr>
          <a:lstStyle/>
          <a:p>
            <a:pPr algn="ctr"/>
            <a:r>
              <a:rPr lang="en-US" sz="2400"/>
              <a:t>iPhone Health app</a:t>
            </a:r>
          </a:p>
        </p:txBody>
      </p:sp>
      <p:sp>
        <p:nvSpPr>
          <p:cNvPr id="5" name="TextBox 4"/>
          <p:cNvSpPr txBox="1"/>
          <p:nvPr/>
        </p:nvSpPr>
        <p:spPr>
          <a:xfrm>
            <a:off x="5788274" y="6161315"/>
            <a:ext cx="1976105" cy="461665"/>
          </a:xfrm>
          <a:prstGeom prst="rect">
            <a:avLst/>
          </a:prstGeom>
          <a:noFill/>
        </p:spPr>
        <p:txBody>
          <a:bodyPr wrap="square" rtlCol="0">
            <a:spAutoFit/>
          </a:bodyPr>
          <a:lstStyle/>
          <a:p>
            <a:r>
              <a:rPr lang="en-US" sz="2400"/>
              <a:t>Apple Watch</a:t>
            </a:r>
          </a:p>
        </p:txBody>
      </p:sp>
      <p:pic>
        <p:nvPicPr>
          <p:cNvPr id="10" name="Picture 9"/>
          <p:cNvPicPr>
            <a:picLocks noChangeAspect="1"/>
          </p:cNvPicPr>
          <p:nvPr/>
        </p:nvPicPr>
        <p:blipFill>
          <a:blip r:embed="rId3"/>
          <a:stretch>
            <a:fillRect/>
          </a:stretch>
        </p:blipFill>
        <p:spPr>
          <a:xfrm>
            <a:off x="1202626" y="4422289"/>
            <a:ext cx="1866900" cy="1866900"/>
          </a:xfrm>
          <a:prstGeom prst="rect">
            <a:avLst/>
          </a:prstGeom>
        </p:spPr>
      </p:pic>
      <p:sp>
        <p:nvSpPr>
          <p:cNvPr id="11" name="TextBox 10"/>
          <p:cNvSpPr txBox="1"/>
          <p:nvPr/>
        </p:nvSpPr>
        <p:spPr>
          <a:xfrm>
            <a:off x="1587436" y="6289189"/>
            <a:ext cx="1097280" cy="461665"/>
          </a:xfrm>
          <a:prstGeom prst="rect">
            <a:avLst/>
          </a:prstGeom>
          <a:noFill/>
        </p:spPr>
        <p:txBody>
          <a:bodyPr wrap="square" rtlCol="0">
            <a:spAutoFit/>
          </a:bodyPr>
          <a:lstStyle/>
          <a:p>
            <a:r>
              <a:rPr lang="en-US" sz="2400"/>
              <a:t>Fit Bit </a:t>
            </a:r>
          </a:p>
        </p:txBody>
      </p:sp>
      <p:pic>
        <p:nvPicPr>
          <p:cNvPr id="7" name="Picture 6"/>
          <p:cNvPicPr>
            <a:picLocks noChangeAspect="1"/>
          </p:cNvPicPr>
          <p:nvPr/>
        </p:nvPicPr>
        <p:blipFill>
          <a:blip r:embed="rId4"/>
          <a:stretch>
            <a:fillRect/>
          </a:stretch>
        </p:blipFill>
        <p:spPr>
          <a:xfrm>
            <a:off x="6224989" y="3502380"/>
            <a:ext cx="1539390" cy="2492040"/>
          </a:xfrm>
          <a:prstGeom prst="rect">
            <a:avLst/>
          </a:prstGeom>
        </p:spPr>
      </p:pic>
    </p:spTree>
    <p:extLst>
      <p:ext uri="{BB962C8B-B14F-4D97-AF65-F5344CB8AC3E}">
        <p14:creationId xmlns:p14="http://schemas.microsoft.com/office/powerpoint/2010/main" val="29226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5"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405" y="373930"/>
            <a:ext cx="10363200" cy="1143000"/>
          </a:xfrm>
        </p:spPr>
        <p:txBody>
          <a:bodyPr/>
          <a:lstStyle/>
          <a:p>
            <a:r>
              <a:rPr lang="en-US"/>
              <a:t>iPhone Health app </a:t>
            </a:r>
            <a:r>
              <a:rPr lang="en-US" sz="2400"/>
              <a:t>(Standard in all iPhones) </a:t>
            </a:r>
          </a:p>
        </p:txBody>
      </p:sp>
      <p:pic>
        <p:nvPicPr>
          <p:cNvPr id="5" name="Picture 4"/>
          <p:cNvPicPr>
            <a:picLocks noChangeAspect="1"/>
          </p:cNvPicPr>
          <p:nvPr/>
        </p:nvPicPr>
        <p:blipFill>
          <a:blip r:embed="rId2"/>
          <a:stretch>
            <a:fillRect/>
          </a:stretch>
        </p:blipFill>
        <p:spPr>
          <a:xfrm>
            <a:off x="3475434" y="1738776"/>
            <a:ext cx="2354575" cy="4188003"/>
          </a:xfrm>
          <a:prstGeom prst="rect">
            <a:avLst/>
          </a:prstGeom>
        </p:spPr>
      </p:pic>
      <p:pic>
        <p:nvPicPr>
          <p:cNvPr id="6" name="Picture 5"/>
          <p:cNvPicPr>
            <a:picLocks noChangeAspect="1"/>
          </p:cNvPicPr>
          <p:nvPr/>
        </p:nvPicPr>
        <p:blipFill>
          <a:blip r:embed="rId3"/>
          <a:stretch>
            <a:fillRect/>
          </a:stretch>
        </p:blipFill>
        <p:spPr>
          <a:xfrm>
            <a:off x="8986635" y="1725328"/>
            <a:ext cx="2406316" cy="4280034"/>
          </a:xfrm>
          <a:prstGeom prst="rect">
            <a:avLst/>
          </a:prstGeom>
        </p:spPr>
      </p:pic>
      <p:pic>
        <p:nvPicPr>
          <p:cNvPr id="7" name="Picture 6"/>
          <p:cNvPicPr>
            <a:picLocks noChangeAspect="1"/>
          </p:cNvPicPr>
          <p:nvPr/>
        </p:nvPicPr>
        <p:blipFill>
          <a:blip r:embed="rId4"/>
          <a:stretch>
            <a:fillRect/>
          </a:stretch>
        </p:blipFill>
        <p:spPr>
          <a:xfrm>
            <a:off x="598831" y="1727809"/>
            <a:ext cx="2360740" cy="4198970"/>
          </a:xfrm>
          <a:prstGeom prst="rect">
            <a:avLst/>
          </a:prstGeom>
        </p:spPr>
      </p:pic>
      <p:sp>
        <p:nvSpPr>
          <p:cNvPr id="8" name="Oval 7"/>
          <p:cNvSpPr/>
          <p:nvPr/>
        </p:nvSpPr>
        <p:spPr bwMode="auto">
          <a:xfrm>
            <a:off x="2312877" y="3416968"/>
            <a:ext cx="719832" cy="75799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Oval 8"/>
          <p:cNvSpPr/>
          <p:nvPr/>
        </p:nvSpPr>
        <p:spPr bwMode="auto">
          <a:xfrm>
            <a:off x="3475434" y="2708929"/>
            <a:ext cx="1576137" cy="50532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Oval 9"/>
          <p:cNvSpPr/>
          <p:nvPr/>
        </p:nvSpPr>
        <p:spPr bwMode="auto">
          <a:xfrm>
            <a:off x="8926989" y="4174958"/>
            <a:ext cx="990420" cy="86106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Oval 10"/>
          <p:cNvSpPr/>
          <p:nvPr/>
        </p:nvSpPr>
        <p:spPr bwMode="auto">
          <a:xfrm>
            <a:off x="8894064" y="1998265"/>
            <a:ext cx="935829" cy="73823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6" name="Straight Arrow Connector 15"/>
          <p:cNvCxnSpPr>
            <a:endCxn id="9" idx="3"/>
          </p:cNvCxnSpPr>
          <p:nvPr/>
        </p:nvCxnSpPr>
        <p:spPr bwMode="auto">
          <a:xfrm flipV="1">
            <a:off x="3333832" y="3140252"/>
            <a:ext cx="372422" cy="24244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pic>
        <p:nvPicPr>
          <p:cNvPr id="22" name="Picture 21"/>
          <p:cNvPicPr>
            <a:picLocks noChangeAspect="1"/>
          </p:cNvPicPr>
          <p:nvPr/>
        </p:nvPicPr>
        <p:blipFill>
          <a:blip r:embed="rId5"/>
          <a:stretch>
            <a:fillRect/>
          </a:stretch>
        </p:blipFill>
        <p:spPr>
          <a:xfrm>
            <a:off x="5959143" y="1807955"/>
            <a:ext cx="2423039" cy="4310372"/>
          </a:xfrm>
          <a:prstGeom prst="rect">
            <a:avLst/>
          </a:prstGeom>
        </p:spPr>
      </p:pic>
      <p:sp>
        <p:nvSpPr>
          <p:cNvPr id="29" name="TextBox 28"/>
          <p:cNvSpPr txBox="1"/>
          <p:nvPr/>
        </p:nvSpPr>
        <p:spPr>
          <a:xfrm>
            <a:off x="9951524" y="721232"/>
            <a:ext cx="2021014" cy="707886"/>
          </a:xfrm>
          <a:prstGeom prst="rect">
            <a:avLst/>
          </a:prstGeom>
          <a:noFill/>
        </p:spPr>
        <p:txBody>
          <a:bodyPr wrap="square" rtlCol="0">
            <a:spAutoFit/>
          </a:bodyPr>
          <a:lstStyle/>
          <a:p>
            <a:r>
              <a:rPr lang="en-US" sz="2000"/>
              <a:t>Phone must be with you!</a:t>
            </a:r>
          </a:p>
        </p:txBody>
      </p:sp>
      <p:cxnSp>
        <p:nvCxnSpPr>
          <p:cNvPr id="31" name="Straight Arrow Connector 30"/>
          <p:cNvCxnSpPr/>
          <p:nvPr/>
        </p:nvCxnSpPr>
        <p:spPr bwMode="auto">
          <a:xfrm flipH="1">
            <a:off x="9670972" y="1419450"/>
            <a:ext cx="440611" cy="61402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36" name="Rectangle 35"/>
          <p:cNvSpPr/>
          <p:nvPr/>
        </p:nvSpPr>
        <p:spPr>
          <a:xfrm>
            <a:off x="-349432" y="5926987"/>
            <a:ext cx="11351986" cy="904863"/>
          </a:xfrm>
          <a:prstGeom prst="rect">
            <a:avLst/>
          </a:prstGeom>
        </p:spPr>
        <p:txBody>
          <a:bodyPr wrap="square">
            <a:spAutoFit/>
          </a:bodyPr>
          <a:lstStyle/>
          <a:p>
            <a:pPr marL="554990" lvl="2" fontAlgn="base">
              <a:spcBef>
                <a:spcPct val="20000"/>
              </a:spcBef>
              <a:spcAft>
                <a:spcPct val="0"/>
              </a:spcAft>
            </a:pPr>
            <a:r>
              <a:rPr lang="en-US" sz="2400" kern="0">
                <a:ea typeface="+mn-lt"/>
                <a:cs typeface="Arial"/>
              </a:rPr>
              <a:t>Assess what you’re able to do. </a:t>
            </a:r>
          </a:p>
          <a:p>
            <a:pPr marL="554990" lvl="2" fontAlgn="base">
              <a:spcBef>
                <a:spcPct val="20000"/>
              </a:spcBef>
              <a:spcAft>
                <a:spcPct val="0"/>
              </a:spcAft>
            </a:pPr>
            <a:r>
              <a:rPr lang="en-US" sz="2400" b="1" kern="0">
                <a:ea typeface="+mn-lt"/>
                <a:cs typeface="Arial"/>
              </a:rPr>
              <a:t>Set a goal </a:t>
            </a:r>
            <a:r>
              <a:rPr lang="en-US" sz="2400" kern="0">
                <a:ea typeface="+mn-lt"/>
                <a:cs typeface="Arial"/>
              </a:rPr>
              <a:t>of increasing your current walking distance ability by </a:t>
            </a:r>
            <a:r>
              <a:rPr lang="en-US" sz="2400" b="1" kern="0">
                <a:ea typeface="+mn-lt"/>
                <a:cs typeface="Arial"/>
              </a:rPr>
              <a:t>10%</a:t>
            </a:r>
            <a:r>
              <a:rPr lang="en-US" sz="2400" kern="0">
                <a:ea typeface="+mn-lt"/>
                <a:cs typeface="Arial"/>
              </a:rPr>
              <a:t>.</a:t>
            </a:r>
          </a:p>
        </p:txBody>
      </p:sp>
      <p:pic>
        <p:nvPicPr>
          <p:cNvPr id="20" name="Picture 19"/>
          <p:cNvPicPr>
            <a:picLocks noChangeAspect="1"/>
          </p:cNvPicPr>
          <p:nvPr/>
        </p:nvPicPr>
        <p:blipFill>
          <a:blip r:embed="rId6"/>
          <a:stretch>
            <a:fillRect/>
          </a:stretch>
        </p:blipFill>
        <p:spPr>
          <a:xfrm>
            <a:off x="6277825" y="5661202"/>
            <a:ext cx="573074" cy="542591"/>
          </a:xfrm>
          <a:prstGeom prst="rect">
            <a:avLst/>
          </a:prstGeom>
        </p:spPr>
      </p:pic>
      <p:cxnSp>
        <p:nvCxnSpPr>
          <p:cNvPr id="21" name="Straight Arrow Connector 20"/>
          <p:cNvCxnSpPr/>
          <p:nvPr/>
        </p:nvCxnSpPr>
        <p:spPr bwMode="auto">
          <a:xfrm>
            <a:off x="5365726" y="5614651"/>
            <a:ext cx="888010" cy="29220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6" name="Oval 25"/>
          <p:cNvSpPr/>
          <p:nvPr/>
        </p:nvSpPr>
        <p:spPr bwMode="auto">
          <a:xfrm>
            <a:off x="5741936" y="2503170"/>
            <a:ext cx="1061464" cy="71108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7" name="Oval 26"/>
          <p:cNvSpPr/>
          <p:nvPr/>
        </p:nvSpPr>
        <p:spPr bwMode="auto">
          <a:xfrm>
            <a:off x="6647442" y="2212878"/>
            <a:ext cx="497058" cy="38144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Rectangle 2">
            <a:extLst>
              <a:ext uri="{FF2B5EF4-FFF2-40B4-BE49-F238E27FC236}">
                <a16:creationId xmlns:a16="http://schemas.microsoft.com/office/drawing/2014/main" id="{FD69F0F9-D785-4739-912B-705E49F8A5C7}"/>
              </a:ext>
            </a:extLst>
          </p:cNvPr>
          <p:cNvSpPr/>
          <p:nvPr/>
        </p:nvSpPr>
        <p:spPr>
          <a:xfrm>
            <a:off x="6044527" y="2894394"/>
            <a:ext cx="707400" cy="113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45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9" grpId="0"/>
      <p:bldP spid="26" grpId="0" animBg="1"/>
      <p:bldP spid="2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BC5D-DCBF-4F3D-8413-AD62308BC5ED}"/>
              </a:ext>
            </a:extLst>
          </p:cNvPr>
          <p:cNvSpPr>
            <a:spLocks noGrp="1"/>
          </p:cNvSpPr>
          <p:nvPr>
            <p:ph type="title"/>
          </p:nvPr>
        </p:nvSpPr>
        <p:spPr>
          <a:xfrm>
            <a:off x="674688" y="390525"/>
            <a:ext cx="10768012" cy="1143000"/>
          </a:xfrm>
        </p:spPr>
        <p:txBody>
          <a:bodyPr>
            <a:normAutofit fontScale="90000"/>
          </a:bodyPr>
          <a:lstStyle/>
          <a:p>
            <a:r>
              <a:rPr lang="en-US">
                <a:ea typeface="ＭＳ Ｐゴシック"/>
                <a:cs typeface="Arial"/>
              </a:rPr>
              <a:t>Thoughts to Guide Us:</a:t>
            </a:r>
            <a:br>
              <a:rPr lang="en-US">
                <a:cs typeface="Arial"/>
              </a:rPr>
            </a:br>
            <a:r>
              <a:rPr lang="en-US">
                <a:ea typeface="ＭＳ Ｐゴシック"/>
                <a:cs typeface="Arial"/>
              </a:rPr>
              <a:t>Is a Bout of Intense Rehab Indicated? </a:t>
            </a:r>
            <a:r>
              <a:rPr lang="en-US" sz="2400" b="0">
                <a:solidFill>
                  <a:srgbClr val="FFC000"/>
                </a:solidFill>
                <a:ea typeface="ＭＳ Ｐゴシック"/>
                <a:cs typeface="Arial"/>
              </a:rPr>
              <a:t> </a:t>
            </a:r>
            <a:endParaRPr lang="en-US" sz="2400"/>
          </a:p>
        </p:txBody>
      </p:sp>
      <p:sp>
        <p:nvSpPr>
          <p:cNvPr id="3" name="Content Placeholder 2">
            <a:extLst>
              <a:ext uri="{FF2B5EF4-FFF2-40B4-BE49-F238E27FC236}">
                <a16:creationId xmlns:a16="http://schemas.microsoft.com/office/drawing/2014/main" id="{B0B86A5E-70E0-4C6B-B0B5-57B577535470}"/>
              </a:ext>
            </a:extLst>
          </p:cNvPr>
          <p:cNvSpPr>
            <a:spLocks noGrp="1"/>
          </p:cNvSpPr>
          <p:nvPr>
            <p:ph idx="1"/>
          </p:nvPr>
        </p:nvSpPr>
        <p:spPr>
          <a:xfrm>
            <a:off x="781844" y="1838325"/>
            <a:ext cx="11313053" cy="4829174"/>
          </a:xfrm>
        </p:spPr>
        <p:txBody>
          <a:bodyPr vert="horz" lIns="91440" tIns="45720" rIns="91440" bIns="45720" rtlCol="0" anchor="t">
            <a:normAutofit/>
          </a:bodyPr>
          <a:lstStyle/>
          <a:p>
            <a:r>
              <a:rPr lang="en-US" sz="2800">
                <a:ea typeface="+mn-lt"/>
                <a:cs typeface="+mn-lt"/>
              </a:rPr>
              <a:t>What is your </a:t>
            </a:r>
            <a:r>
              <a:rPr lang="en-US" sz="2800" b="1">
                <a:solidFill>
                  <a:srgbClr val="00B050"/>
                </a:solidFill>
                <a:ea typeface="+mn-lt"/>
                <a:cs typeface="+mn-lt"/>
              </a:rPr>
              <a:t>functional goal</a:t>
            </a:r>
            <a:r>
              <a:rPr lang="en-US" sz="2800">
                <a:ea typeface="+mn-lt"/>
                <a:cs typeface="+mn-lt"/>
              </a:rPr>
              <a:t>?</a:t>
            </a:r>
            <a:endParaRPr lang="en-US" sz="2800"/>
          </a:p>
          <a:p>
            <a:r>
              <a:rPr lang="en-US" sz="2800">
                <a:ea typeface="+mn-lt"/>
                <a:cs typeface="+mn-lt"/>
              </a:rPr>
              <a:t>What is the </a:t>
            </a:r>
            <a:r>
              <a:rPr lang="en-US" sz="2800" b="1">
                <a:solidFill>
                  <a:srgbClr val="00B050"/>
                </a:solidFill>
                <a:ea typeface="+mn-lt"/>
                <a:cs typeface="+mn-lt"/>
              </a:rPr>
              <a:t>impairment(s) constraining function</a:t>
            </a:r>
            <a:r>
              <a:rPr lang="en-US" sz="2800">
                <a:ea typeface="+mn-lt"/>
                <a:cs typeface="+mn-lt"/>
              </a:rPr>
              <a:t>?</a:t>
            </a:r>
            <a:endParaRPr lang="en-US" sz="2800"/>
          </a:p>
          <a:p>
            <a:r>
              <a:rPr lang="en-US" sz="2800">
                <a:ea typeface="+mn-lt"/>
                <a:cs typeface="+mn-lt"/>
              </a:rPr>
              <a:t>Is this impairment(s) within </a:t>
            </a:r>
            <a:r>
              <a:rPr lang="en-US">
                <a:solidFill>
                  <a:srgbClr val="2C2C2C"/>
                </a:solidFill>
                <a:ea typeface="+mn-lt"/>
                <a:cs typeface="+mn-lt"/>
              </a:rPr>
              <a:t>the </a:t>
            </a:r>
            <a:r>
              <a:rPr lang="en-US" b="1">
                <a:solidFill>
                  <a:srgbClr val="00B050"/>
                </a:solidFill>
                <a:ea typeface="+mn-lt"/>
                <a:cs typeface="+mn-lt"/>
              </a:rPr>
              <a:t>rehab</a:t>
            </a:r>
            <a:r>
              <a:rPr lang="en-US" sz="2800" b="1">
                <a:solidFill>
                  <a:srgbClr val="00B050"/>
                </a:solidFill>
                <a:ea typeface="+mn-lt"/>
                <a:cs typeface="+mn-lt"/>
              </a:rPr>
              <a:t> scope of practice </a:t>
            </a:r>
            <a:r>
              <a:rPr lang="en-US" sz="2800">
                <a:ea typeface="+mn-lt"/>
                <a:cs typeface="+mn-lt"/>
              </a:rPr>
              <a:t>to address?</a:t>
            </a:r>
            <a:endParaRPr lang="en-US" sz="2800"/>
          </a:p>
          <a:p>
            <a:r>
              <a:rPr lang="en-US" sz="2800">
                <a:ea typeface="+mn-lt"/>
                <a:cs typeface="+mn-lt"/>
              </a:rPr>
              <a:t>If yes, is this impairment </a:t>
            </a:r>
            <a:r>
              <a:rPr lang="en-US" sz="2800" b="1">
                <a:solidFill>
                  <a:srgbClr val="00B050"/>
                </a:solidFill>
                <a:ea typeface="+mn-lt"/>
                <a:cs typeface="+mn-lt"/>
              </a:rPr>
              <a:t>amenable to change</a:t>
            </a:r>
            <a:r>
              <a:rPr lang="en-US" sz="2800">
                <a:ea typeface="+mn-lt"/>
                <a:cs typeface="+mn-lt"/>
              </a:rPr>
              <a:t>?</a:t>
            </a:r>
            <a:endParaRPr lang="en-US" sz="2800"/>
          </a:p>
          <a:p>
            <a:r>
              <a:rPr lang="en-US" sz="2800">
                <a:ea typeface="+mn-lt"/>
                <a:cs typeface="+mn-lt"/>
              </a:rPr>
              <a:t>Is there a concern about development of secondary complications (</a:t>
            </a:r>
            <a:r>
              <a:rPr lang="en-US" sz="2800" b="1">
                <a:solidFill>
                  <a:srgbClr val="00B050"/>
                </a:solidFill>
                <a:ea typeface="+mn-lt"/>
                <a:cs typeface="+mn-lt"/>
              </a:rPr>
              <a:t>musculoskeletal, muscle weakness</a:t>
            </a:r>
            <a:r>
              <a:rPr lang="en-US" sz="2800">
                <a:ea typeface="+mn-lt"/>
                <a:cs typeface="+mn-lt"/>
              </a:rPr>
              <a:t>)?</a:t>
            </a:r>
            <a:endParaRPr lang="en-US" sz="2800"/>
          </a:p>
          <a:p>
            <a:r>
              <a:rPr lang="en-US" sz="2800">
                <a:ea typeface="+mn-lt"/>
                <a:cs typeface="+mn-lt"/>
              </a:rPr>
              <a:t>Do the other functional domains (</a:t>
            </a:r>
            <a:r>
              <a:rPr lang="en-US" sz="2800" b="1">
                <a:solidFill>
                  <a:srgbClr val="00B050"/>
                </a:solidFill>
                <a:ea typeface="+mn-lt"/>
                <a:cs typeface="+mn-lt"/>
              </a:rPr>
              <a:t>cognition, language, behavioral</a:t>
            </a:r>
            <a:r>
              <a:rPr lang="en-US" sz="2800">
                <a:ea typeface="+mn-lt"/>
                <a:cs typeface="+mn-lt"/>
              </a:rPr>
              <a:t>) support motor learning?</a:t>
            </a:r>
            <a:endParaRPr lang="en-US" sz="2800"/>
          </a:p>
          <a:p>
            <a:r>
              <a:rPr lang="en-US" sz="2800">
                <a:ea typeface="+mn-lt"/>
                <a:cs typeface="+mn-lt"/>
              </a:rPr>
              <a:t>Is the </a:t>
            </a:r>
            <a:r>
              <a:rPr lang="en-US">
                <a:ea typeface="+mn-lt"/>
                <a:cs typeface="+mn-lt"/>
              </a:rPr>
              <a:t>rehab</a:t>
            </a:r>
            <a:r>
              <a:rPr lang="en-US" sz="2800">
                <a:ea typeface="+mn-lt"/>
                <a:cs typeface="+mn-lt"/>
              </a:rPr>
              <a:t> provider skilled in</a:t>
            </a:r>
            <a:r>
              <a:rPr lang="en-US" sz="2800" b="1">
                <a:solidFill>
                  <a:srgbClr val="00B050"/>
                </a:solidFill>
                <a:ea typeface="+mn-lt"/>
                <a:cs typeface="+mn-lt"/>
              </a:rPr>
              <a:t> neuro-rehabilitation</a:t>
            </a:r>
            <a:r>
              <a:rPr lang="en-US" sz="2800">
                <a:ea typeface="+mn-lt"/>
                <a:cs typeface="+mn-lt"/>
              </a:rPr>
              <a:t>?</a:t>
            </a:r>
            <a:endParaRPr lang="en-US" sz="2800"/>
          </a:p>
          <a:p>
            <a:endParaRPr lang="en-US"/>
          </a:p>
        </p:txBody>
      </p:sp>
    </p:spTree>
    <p:extLst>
      <p:ext uri="{BB962C8B-B14F-4D97-AF65-F5344CB8AC3E}">
        <p14:creationId xmlns:p14="http://schemas.microsoft.com/office/powerpoint/2010/main" val="414888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77C60-3FDE-4233-A760-70DF369A266F}"/>
              </a:ext>
            </a:extLst>
          </p:cNvPr>
          <p:cNvSpPr>
            <a:spLocks noGrp="1"/>
          </p:cNvSpPr>
          <p:nvPr>
            <p:ph type="title"/>
          </p:nvPr>
        </p:nvSpPr>
        <p:spPr/>
        <p:txBody>
          <a:bodyPr/>
          <a:lstStyle/>
          <a:p>
            <a:r>
              <a:rPr lang="en-US"/>
              <a:t>Key takeaways and future research	</a:t>
            </a:r>
          </a:p>
        </p:txBody>
      </p:sp>
      <p:sp>
        <p:nvSpPr>
          <p:cNvPr id="3" name="Content Placeholder 2">
            <a:extLst>
              <a:ext uri="{FF2B5EF4-FFF2-40B4-BE49-F238E27FC236}">
                <a16:creationId xmlns:a16="http://schemas.microsoft.com/office/drawing/2014/main" id="{95C770E7-ACCB-43A9-9DA6-7C53A258335E}"/>
              </a:ext>
            </a:extLst>
          </p:cNvPr>
          <p:cNvSpPr>
            <a:spLocks noGrp="1"/>
          </p:cNvSpPr>
          <p:nvPr>
            <p:ph idx="1"/>
          </p:nvPr>
        </p:nvSpPr>
        <p:spPr>
          <a:xfrm>
            <a:off x="318977" y="1672441"/>
            <a:ext cx="10958623" cy="4989616"/>
          </a:xfrm>
        </p:spPr>
        <p:txBody>
          <a:bodyPr vert="horz" lIns="91440" tIns="45720" rIns="91440" bIns="45720" rtlCol="0" anchor="t">
            <a:normAutofit/>
          </a:bodyPr>
          <a:lstStyle/>
          <a:p>
            <a:r>
              <a:rPr lang="en-US" sz="2200" b="1" dirty="0">
                <a:solidFill>
                  <a:srgbClr val="00B050"/>
                </a:solidFill>
              </a:rPr>
              <a:t>Balance and aerobic exercise (plus staying active) </a:t>
            </a:r>
            <a:r>
              <a:rPr lang="en-US" sz="2200" dirty="0"/>
              <a:t>in general is </a:t>
            </a:r>
            <a:r>
              <a:rPr lang="en-US" sz="2200" b="1" dirty="0">
                <a:solidFill>
                  <a:srgbClr val="00B050"/>
                </a:solidFill>
              </a:rPr>
              <a:t>beneficial</a:t>
            </a:r>
            <a:r>
              <a:rPr lang="en-US" sz="2200" dirty="0"/>
              <a:t>.</a:t>
            </a:r>
          </a:p>
          <a:p>
            <a:pPr lvl="1"/>
            <a:r>
              <a:rPr lang="en-US" sz="2200" dirty="0">
                <a:ea typeface="Roboto"/>
                <a:cs typeface="Roboto"/>
              </a:rPr>
              <a:t>Future research: Efficacy of gaze stabilization or other ocular motor exercises in individuals with blurry/bouncy vision.</a:t>
            </a:r>
          </a:p>
          <a:p>
            <a:endParaRPr lang="en-US" sz="2200"/>
          </a:p>
          <a:p>
            <a:r>
              <a:rPr lang="en-US" sz="2200" dirty="0"/>
              <a:t>Current neuro rehab evidence mostly focuses improving motor functions, yet more studies are also evaluating efficacy of improving </a:t>
            </a:r>
            <a:r>
              <a:rPr lang="en-US" sz="2200" u="sng" dirty="0"/>
              <a:t>non-motor </a:t>
            </a:r>
            <a:r>
              <a:rPr lang="en-US" sz="2200" dirty="0"/>
              <a:t>functions.</a:t>
            </a:r>
            <a:endParaRPr lang="en-US" sz="2200" b="1" dirty="0">
              <a:solidFill>
                <a:srgbClr val="00B050"/>
              </a:solidFill>
            </a:endParaRPr>
          </a:p>
          <a:p>
            <a:endParaRPr lang="en-US" sz="2200" b="1">
              <a:solidFill>
                <a:srgbClr val="00B050"/>
              </a:solidFill>
            </a:endParaRPr>
          </a:p>
          <a:p>
            <a:r>
              <a:rPr lang="en-US" sz="2200" b="1" dirty="0">
                <a:solidFill>
                  <a:srgbClr val="00B050"/>
                </a:solidFill>
              </a:rPr>
              <a:t>Targeting individuals’ preferred learning mechanisms is important for best outcomes</a:t>
            </a:r>
            <a:endParaRPr lang="en-US" sz="2200" b="1" dirty="0">
              <a:solidFill>
                <a:srgbClr val="00B050"/>
              </a:solidFill>
              <a:ea typeface="Roboto"/>
              <a:cs typeface="Roboto"/>
            </a:endParaRPr>
          </a:p>
          <a:p>
            <a:pPr lvl="1"/>
            <a:r>
              <a:rPr lang="en-US" sz="2200" dirty="0"/>
              <a:t>Future research: identification of </a:t>
            </a:r>
            <a:r>
              <a:rPr lang="en-US" sz="2200" u="sng" dirty="0"/>
              <a:t>motor learning preferences </a:t>
            </a:r>
            <a:r>
              <a:rPr lang="en-US" sz="2200" dirty="0"/>
              <a:t>among ataxia types (adaptation/error-based learning vs reinforcement feedback vs cognitive).</a:t>
            </a:r>
            <a:endParaRPr lang="en-US" sz="2200" b="1" i="1" dirty="0">
              <a:solidFill>
                <a:srgbClr val="00B050"/>
              </a:solidFill>
            </a:endParaRPr>
          </a:p>
          <a:p>
            <a:pPr marL="0" indent="0">
              <a:buNone/>
            </a:pPr>
            <a:endParaRPr lang="en-US" sz="2200" b="1" i="1">
              <a:solidFill>
                <a:srgbClr val="00B050"/>
              </a:solidFill>
            </a:endParaRPr>
          </a:p>
          <a:p>
            <a:endParaRPr lang="en-US" sz="2400"/>
          </a:p>
          <a:p>
            <a:pPr marL="0" indent="0">
              <a:buNone/>
            </a:pPr>
            <a:endParaRPr lang="en-US" sz="2400"/>
          </a:p>
          <a:p>
            <a:pPr marL="0" indent="0">
              <a:buNone/>
            </a:pPr>
            <a:endParaRPr lang="en-US" sz="2400"/>
          </a:p>
          <a:p>
            <a:pPr marL="0" indent="0">
              <a:buNone/>
            </a:pPr>
            <a:endParaRPr lang="en-US"/>
          </a:p>
          <a:p>
            <a:pPr marL="0" indent="0">
              <a:buNone/>
            </a:pPr>
            <a:endParaRPr lang="en-US"/>
          </a:p>
          <a:p>
            <a:endParaRPr lang="en-US"/>
          </a:p>
          <a:p>
            <a:endParaRPr lang="en-US"/>
          </a:p>
        </p:txBody>
      </p:sp>
      <p:sp>
        <p:nvSpPr>
          <p:cNvPr id="4" name="AutoShape 2" descr="https://usc-powerpoint.officeapps.live.com/pods/GetClipboardImage.ashx?Id=c8fb4d7d-7437-4e27-a5b3-ba34beab8527&amp;DC=PUS8&amp;pkey=62fc7c1d-a109-4894-ae51-0f94b39db372&amp;wdwaccluster=PUS8">
            <a:extLst>
              <a:ext uri="{FF2B5EF4-FFF2-40B4-BE49-F238E27FC236}">
                <a16:creationId xmlns:a16="http://schemas.microsoft.com/office/drawing/2014/main" id="{3495FED0-0205-4DF7-B5B4-399E3F5CA8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82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260E-962C-4EA9-A8E0-81C6ADE62796}"/>
              </a:ext>
            </a:extLst>
          </p:cNvPr>
          <p:cNvSpPr>
            <a:spLocks noGrp="1"/>
          </p:cNvSpPr>
          <p:nvPr>
            <p:ph type="title"/>
          </p:nvPr>
        </p:nvSpPr>
        <p:spPr/>
        <p:txBody>
          <a:bodyPr/>
          <a:lstStyle/>
          <a:p>
            <a:r>
              <a:rPr lang="en-US" b="0"/>
              <a:t>Making life easier: </a:t>
            </a:r>
            <a:br>
              <a:rPr lang="en-US" b="0"/>
            </a:br>
            <a:r>
              <a:rPr lang="en-US" b="0"/>
              <a:t>Think about what can you </a:t>
            </a:r>
            <a:r>
              <a:rPr lang="en-US"/>
              <a:t>change…</a:t>
            </a:r>
            <a:endParaRPr lang="en-US" b="0"/>
          </a:p>
        </p:txBody>
      </p:sp>
      <p:graphicFrame>
        <p:nvGraphicFramePr>
          <p:cNvPr id="5" name="Content Placeholder 2">
            <a:extLst>
              <a:ext uri="{FF2B5EF4-FFF2-40B4-BE49-F238E27FC236}">
                <a16:creationId xmlns:a16="http://schemas.microsoft.com/office/drawing/2014/main" id="{750F468C-FB1B-4669-A101-381B498D658A}"/>
              </a:ext>
            </a:extLst>
          </p:cNvPr>
          <p:cNvGraphicFramePr>
            <a:graphicFrameLocks noGrp="1"/>
          </p:cNvGraphicFramePr>
          <p:nvPr>
            <p:ph idx="1"/>
          </p:nvPr>
        </p:nvGraphicFramePr>
        <p:xfrm>
          <a:off x="1079500" y="1987588"/>
          <a:ext cx="5798972"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4" descr="A picture containing umbrella&#10;&#10;Description generated with very high confidence">
            <a:extLst>
              <a:ext uri="{FF2B5EF4-FFF2-40B4-BE49-F238E27FC236}">
                <a16:creationId xmlns:a16="http://schemas.microsoft.com/office/drawing/2014/main" id="{56F15644-1D00-4591-A46C-3BE2F24B39A5}"/>
              </a:ext>
            </a:extLst>
          </p:cNvPr>
          <p:cNvPicPr>
            <a:picLocks noChangeAspect="1"/>
          </p:cNvPicPr>
          <p:nvPr/>
        </p:nvPicPr>
        <p:blipFill>
          <a:blip r:embed="rId7"/>
          <a:stretch>
            <a:fillRect/>
          </a:stretch>
        </p:blipFill>
        <p:spPr>
          <a:xfrm>
            <a:off x="653480" y="3200400"/>
            <a:ext cx="1764179" cy="1689177"/>
          </a:xfrm>
          <a:prstGeom prst="rect">
            <a:avLst/>
          </a:prstGeom>
        </p:spPr>
      </p:pic>
      <p:pic>
        <p:nvPicPr>
          <p:cNvPr id="14" name="Picture 14">
            <a:extLst>
              <a:ext uri="{FF2B5EF4-FFF2-40B4-BE49-F238E27FC236}">
                <a16:creationId xmlns:a16="http://schemas.microsoft.com/office/drawing/2014/main" id="{11527127-B1F8-7CB0-4AC3-520F10C244E4}"/>
              </a:ext>
            </a:extLst>
          </p:cNvPr>
          <p:cNvPicPr>
            <a:picLocks noChangeAspect="1"/>
          </p:cNvPicPr>
          <p:nvPr/>
        </p:nvPicPr>
        <p:blipFill>
          <a:blip r:embed="rId8"/>
          <a:stretch>
            <a:fillRect/>
          </a:stretch>
        </p:blipFill>
        <p:spPr>
          <a:xfrm>
            <a:off x="832813" y="1896724"/>
            <a:ext cx="1457325" cy="1390650"/>
          </a:xfrm>
          <a:prstGeom prst="rect">
            <a:avLst/>
          </a:prstGeom>
        </p:spPr>
      </p:pic>
      <p:pic>
        <p:nvPicPr>
          <p:cNvPr id="18" name="Picture 5" descr="A picture containing building, step&#10;&#10;Description automatically generated">
            <a:extLst>
              <a:ext uri="{FF2B5EF4-FFF2-40B4-BE49-F238E27FC236}">
                <a16:creationId xmlns:a16="http://schemas.microsoft.com/office/drawing/2014/main" id="{FDBEA606-09D6-4FC0-344B-6AD996A6BD96}"/>
              </a:ext>
            </a:extLst>
          </p:cNvPr>
          <p:cNvPicPr>
            <a:picLocks noChangeAspect="1"/>
          </p:cNvPicPr>
          <p:nvPr/>
        </p:nvPicPr>
        <p:blipFill>
          <a:blip r:embed="rId9"/>
          <a:stretch>
            <a:fillRect/>
          </a:stretch>
        </p:blipFill>
        <p:spPr>
          <a:xfrm>
            <a:off x="539645" y="4807573"/>
            <a:ext cx="1731364" cy="1739902"/>
          </a:xfrm>
          <a:prstGeom prst="rect">
            <a:avLst/>
          </a:prstGeom>
        </p:spPr>
      </p:pic>
    </p:spTree>
    <p:extLst>
      <p:ext uri="{BB962C8B-B14F-4D97-AF65-F5344CB8AC3E}">
        <p14:creationId xmlns:p14="http://schemas.microsoft.com/office/powerpoint/2010/main" val="333965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F07E-83A4-8994-1CBE-8BCA878FD44D}"/>
              </a:ext>
            </a:extLst>
          </p:cNvPr>
          <p:cNvSpPr>
            <a:spLocks noGrp="1"/>
          </p:cNvSpPr>
          <p:nvPr>
            <p:ph type="title"/>
          </p:nvPr>
        </p:nvSpPr>
        <p:spPr/>
        <p:txBody>
          <a:bodyPr/>
          <a:lstStyle/>
          <a:p>
            <a:r>
              <a:rPr lang="en-US" dirty="0">
                <a:ea typeface="Roboto Black"/>
                <a:cs typeface="Roboto Black"/>
              </a:rPr>
              <a:t>Multi-Disciplinary Team</a:t>
            </a:r>
          </a:p>
        </p:txBody>
      </p:sp>
      <p:sp>
        <p:nvSpPr>
          <p:cNvPr id="3" name="Content Placeholder 2">
            <a:extLst>
              <a:ext uri="{FF2B5EF4-FFF2-40B4-BE49-F238E27FC236}">
                <a16:creationId xmlns:a16="http://schemas.microsoft.com/office/drawing/2014/main" id="{EF76D062-96D1-9E5D-B6D5-57F25B30FD8E}"/>
              </a:ext>
            </a:extLst>
          </p:cNvPr>
          <p:cNvSpPr>
            <a:spLocks noGrp="1"/>
          </p:cNvSpPr>
          <p:nvPr>
            <p:ph idx="1"/>
          </p:nvPr>
        </p:nvSpPr>
        <p:spPr>
          <a:xfrm>
            <a:off x="613348" y="1513330"/>
            <a:ext cx="10740452" cy="5338189"/>
          </a:xfrm>
        </p:spPr>
        <p:txBody>
          <a:bodyPr vert="horz" lIns="91440" tIns="45720" rIns="91440" bIns="45720" rtlCol="0" anchor="t">
            <a:normAutofit/>
          </a:bodyPr>
          <a:lstStyle/>
          <a:p>
            <a:r>
              <a:rPr lang="en-US" b="1" dirty="0">
                <a:solidFill>
                  <a:srgbClr val="00B050"/>
                </a:solidFill>
                <a:ea typeface="Roboto"/>
                <a:cs typeface="Roboto"/>
              </a:rPr>
              <a:t>Physical Therapy</a:t>
            </a:r>
          </a:p>
          <a:p>
            <a:pPr lvl="1"/>
            <a:r>
              <a:rPr lang="en-US" dirty="0">
                <a:ea typeface="Roboto"/>
                <a:cs typeface="Roboto"/>
              </a:rPr>
              <a:t>Provide </a:t>
            </a:r>
            <a:r>
              <a:rPr lang="en-US" b="1" dirty="0">
                <a:solidFill>
                  <a:srgbClr val="7030A0"/>
                </a:solidFill>
                <a:ea typeface="Roboto"/>
                <a:cs typeface="Roboto"/>
              </a:rPr>
              <a:t>customized home exercise programs,</a:t>
            </a:r>
            <a:r>
              <a:rPr lang="en-US" dirty="0">
                <a:ea typeface="Roboto"/>
                <a:cs typeface="Roboto"/>
              </a:rPr>
              <a:t> </a:t>
            </a:r>
            <a:r>
              <a:rPr lang="en-US" b="1" dirty="0">
                <a:solidFill>
                  <a:srgbClr val="7030A0"/>
                </a:solidFill>
                <a:ea typeface="Roboto"/>
                <a:cs typeface="Roboto"/>
              </a:rPr>
              <a:t>safe mobility strategies</a:t>
            </a:r>
            <a:r>
              <a:rPr lang="en-US" dirty="0">
                <a:ea typeface="Roboto"/>
                <a:cs typeface="Roboto"/>
              </a:rPr>
              <a:t>, and </a:t>
            </a:r>
            <a:r>
              <a:rPr lang="en-US" b="1" dirty="0">
                <a:solidFill>
                  <a:srgbClr val="7030A0"/>
                </a:solidFill>
                <a:ea typeface="Roboto"/>
                <a:cs typeface="Roboto"/>
              </a:rPr>
              <a:t>assistive device</a:t>
            </a:r>
            <a:r>
              <a:rPr lang="en-US" dirty="0">
                <a:ea typeface="Roboto"/>
                <a:cs typeface="Roboto"/>
              </a:rPr>
              <a:t> recommendations.</a:t>
            </a:r>
            <a:endParaRPr lang="en-US" dirty="0">
              <a:solidFill>
                <a:srgbClr val="2C2C2C"/>
              </a:solidFill>
              <a:ea typeface="Roboto"/>
              <a:cs typeface="Roboto"/>
            </a:endParaRPr>
          </a:p>
          <a:p>
            <a:pPr lvl="1"/>
            <a:endParaRPr lang="en-US">
              <a:solidFill>
                <a:srgbClr val="2C2C2C"/>
              </a:solidFill>
              <a:ea typeface="Roboto"/>
              <a:cs typeface="Roboto"/>
            </a:endParaRPr>
          </a:p>
          <a:p>
            <a:r>
              <a:rPr lang="en-US" b="1" dirty="0">
                <a:solidFill>
                  <a:srgbClr val="00B050"/>
                </a:solidFill>
                <a:ea typeface="Roboto"/>
                <a:cs typeface="Roboto"/>
              </a:rPr>
              <a:t>Occupational Therapy </a:t>
            </a:r>
          </a:p>
          <a:p>
            <a:pPr lvl="1"/>
            <a:r>
              <a:rPr lang="en-US" dirty="0">
                <a:ea typeface="Roboto"/>
                <a:cs typeface="Roboto"/>
              </a:rPr>
              <a:t>Provide recommendations for </a:t>
            </a:r>
            <a:r>
              <a:rPr lang="en-US" dirty="0">
                <a:solidFill>
                  <a:srgbClr val="2C2C2C"/>
                </a:solidFill>
                <a:ea typeface="Roboto"/>
                <a:cs typeface="Roboto"/>
              </a:rPr>
              <a:t>safe </a:t>
            </a:r>
            <a:r>
              <a:rPr lang="en-US" b="1" dirty="0">
                <a:solidFill>
                  <a:srgbClr val="7030A0"/>
                </a:solidFill>
                <a:ea typeface="Roboto"/>
                <a:cs typeface="Roboto"/>
              </a:rPr>
              <a:t>activities of daily living,</a:t>
            </a:r>
            <a:r>
              <a:rPr lang="en-US" dirty="0">
                <a:solidFill>
                  <a:srgbClr val="2C2C2C"/>
                </a:solidFill>
                <a:ea typeface="Roboto"/>
                <a:cs typeface="Roboto"/>
              </a:rPr>
              <a:t> </a:t>
            </a:r>
            <a:r>
              <a:rPr lang="en-US" b="1" dirty="0">
                <a:solidFill>
                  <a:srgbClr val="7030A0"/>
                </a:solidFill>
                <a:ea typeface="Roboto"/>
                <a:cs typeface="Roboto"/>
              </a:rPr>
              <a:t>adaptive equipment </a:t>
            </a:r>
            <a:r>
              <a:rPr lang="en-US" dirty="0">
                <a:ea typeface="Roboto"/>
                <a:cs typeface="Roboto"/>
              </a:rPr>
              <a:t>as well as </a:t>
            </a:r>
            <a:r>
              <a:rPr lang="en-US" b="1" dirty="0">
                <a:solidFill>
                  <a:srgbClr val="7030A0"/>
                </a:solidFill>
                <a:ea typeface="Roboto"/>
                <a:cs typeface="Roboto"/>
              </a:rPr>
              <a:t>executive function/cognition strategies.</a:t>
            </a:r>
          </a:p>
          <a:p>
            <a:pPr marL="457200" lvl="1" indent="0">
              <a:buNone/>
            </a:pPr>
            <a:endParaRPr lang="en-US" b="1">
              <a:solidFill>
                <a:srgbClr val="7030A0"/>
              </a:solidFill>
              <a:ea typeface="Roboto"/>
              <a:cs typeface="Roboto"/>
            </a:endParaRPr>
          </a:p>
          <a:p>
            <a:r>
              <a:rPr lang="en-US" b="1" dirty="0">
                <a:solidFill>
                  <a:srgbClr val="00B050"/>
                </a:solidFill>
                <a:ea typeface="Roboto"/>
                <a:cs typeface="Roboto"/>
              </a:rPr>
              <a:t>Speech Language Pathology</a:t>
            </a:r>
          </a:p>
          <a:p>
            <a:pPr lvl="1"/>
            <a:r>
              <a:rPr lang="en-US" dirty="0">
                <a:ea typeface="Roboto"/>
                <a:cs typeface="Roboto"/>
              </a:rPr>
              <a:t>Provide recommendations for </a:t>
            </a:r>
            <a:r>
              <a:rPr lang="en-US" dirty="0">
                <a:solidFill>
                  <a:srgbClr val="2C2C2C"/>
                </a:solidFill>
                <a:ea typeface="Roboto"/>
                <a:cs typeface="Roboto"/>
              </a:rPr>
              <a:t>effective </a:t>
            </a:r>
            <a:r>
              <a:rPr lang="en-US" b="1" dirty="0">
                <a:solidFill>
                  <a:srgbClr val="7030A0"/>
                </a:solidFill>
                <a:ea typeface="Roboto"/>
                <a:cs typeface="Roboto"/>
              </a:rPr>
              <a:t>communication,</a:t>
            </a:r>
            <a:r>
              <a:rPr lang="en-US" dirty="0">
                <a:ea typeface="Roboto"/>
                <a:cs typeface="Roboto"/>
              </a:rPr>
              <a:t> </a:t>
            </a:r>
            <a:r>
              <a:rPr lang="en-US" b="1" dirty="0">
                <a:solidFill>
                  <a:srgbClr val="7030A0"/>
                </a:solidFill>
                <a:ea typeface="Roboto"/>
                <a:cs typeface="Roboto"/>
              </a:rPr>
              <a:t>safe swallowing, </a:t>
            </a:r>
            <a:r>
              <a:rPr lang="en-US" dirty="0">
                <a:ea typeface="Roboto"/>
                <a:cs typeface="Roboto"/>
              </a:rPr>
              <a:t>and </a:t>
            </a:r>
            <a:r>
              <a:rPr lang="en-US" b="1" dirty="0">
                <a:solidFill>
                  <a:srgbClr val="7030A0"/>
                </a:solidFill>
                <a:ea typeface="Roboto"/>
                <a:cs typeface="Roboto"/>
              </a:rPr>
              <a:t>executive function/cognition</a:t>
            </a:r>
            <a:r>
              <a:rPr lang="en-US" dirty="0">
                <a:ea typeface="Roboto"/>
                <a:cs typeface="Roboto"/>
              </a:rPr>
              <a:t>.</a:t>
            </a:r>
          </a:p>
        </p:txBody>
      </p:sp>
    </p:spTree>
    <p:extLst>
      <p:ext uri="{BB962C8B-B14F-4D97-AF65-F5344CB8AC3E}">
        <p14:creationId xmlns:p14="http://schemas.microsoft.com/office/powerpoint/2010/main" val="205894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FFE2-5722-CDCA-6B31-C406427E09F7}"/>
              </a:ext>
            </a:extLst>
          </p:cNvPr>
          <p:cNvSpPr>
            <a:spLocks noGrp="1"/>
          </p:cNvSpPr>
          <p:nvPr>
            <p:ph type="title"/>
          </p:nvPr>
        </p:nvSpPr>
        <p:spPr/>
        <p:txBody>
          <a:bodyPr/>
          <a:lstStyle/>
          <a:p>
            <a:r>
              <a:rPr lang="en-US" dirty="0">
                <a:ea typeface="Roboto Black"/>
                <a:cs typeface="Roboto Black"/>
              </a:rPr>
              <a:t>Multi-Disciplinary Team</a:t>
            </a:r>
          </a:p>
        </p:txBody>
      </p:sp>
      <p:sp>
        <p:nvSpPr>
          <p:cNvPr id="3" name="Content Placeholder 2">
            <a:extLst>
              <a:ext uri="{FF2B5EF4-FFF2-40B4-BE49-F238E27FC236}">
                <a16:creationId xmlns:a16="http://schemas.microsoft.com/office/drawing/2014/main" id="{C638BA95-854A-4E5F-E4F2-C3CB8E3E4510}"/>
              </a:ext>
            </a:extLst>
          </p:cNvPr>
          <p:cNvSpPr>
            <a:spLocks noGrp="1"/>
          </p:cNvSpPr>
          <p:nvPr>
            <p:ph idx="1"/>
          </p:nvPr>
        </p:nvSpPr>
        <p:spPr/>
        <p:txBody>
          <a:bodyPr vert="horz" lIns="91440" tIns="45720" rIns="91440" bIns="45720" rtlCol="0" anchor="t">
            <a:normAutofit fontScale="92500"/>
          </a:bodyPr>
          <a:lstStyle/>
          <a:p>
            <a:r>
              <a:rPr lang="en-US" b="1" dirty="0">
                <a:solidFill>
                  <a:srgbClr val="00B050"/>
                </a:solidFill>
                <a:ea typeface="+mn-lt"/>
                <a:cs typeface="+mn-lt"/>
              </a:rPr>
              <a:t>Rehab and neuro psychology</a:t>
            </a:r>
            <a:endParaRPr lang="en-US" dirty="0">
              <a:ea typeface="+mn-lt"/>
              <a:cs typeface="+mn-lt"/>
            </a:endParaRPr>
          </a:p>
          <a:p>
            <a:pPr lvl="1"/>
            <a:r>
              <a:rPr lang="en-US" sz="2800" dirty="0">
                <a:ea typeface="+mn-lt"/>
                <a:cs typeface="+mn-lt"/>
              </a:rPr>
              <a:t>Provide </a:t>
            </a:r>
            <a:r>
              <a:rPr lang="en-US" sz="2800" b="1" dirty="0">
                <a:solidFill>
                  <a:srgbClr val="7030A0"/>
                </a:solidFill>
                <a:ea typeface="+mn-lt"/>
                <a:cs typeface="+mn-lt"/>
              </a:rPr>
              <a:t>coping strategies</a:t>
            </a:r>
            <a:r>
              <a:rPr lang="en-US" sz="2800" dirty="0">
                <a:ea typeface="+mn-lt"/>
                <a:cs typeface="+mn-lt"/>
              </a:rPr>
              <a:t> and address possible issues such as anxiety and depression.</a:t>
            </a:r>
          </a:p>
          <a:p>
            <a:pPr lvl="1"/>
            <a:endParaRPr lang="en-US" dirty="0">
              <a:ea typeface="+mn-lt"/>
              <a:cs typeface="+mn-lt"/>
            </a:endParaRPr>
          </a:p>
          <a:p>
            <a:r>
              <a:rPr lang="en-US" b="1" dirty="0">
                <a:solidFill>
                  <a:srgbClr val="00B050"/>
                </a:solidFill>
                <a:ea typeface="+mn-lt"/>
                <a:cs typeface="+mn-lt"/>
              </a:rPr>
              <a:t>Genetic Counseling</a:t>
            </a:r>
            <a:endParaRPr lang="en-US" dirty="0">
              <a:ea typeface="+mn-lt"/>
              <a:cs typeface="+mn-lt"/>
            </a:endParaRPr>
          </a:p>
          <a:p>
            <a:pPr lvl="1"/>
            <a:r>
              <a:rPr lang="en-US" sz="2800" dirty="0">
                <a:ea typeface="+mn-lt"/>
                <a:cs typeface="+mn-lt"/>
              </a:rPr>
              <a:t>Provide </a:t>
            </a:r>
            <a:r>
              <a:rPr lang="en-US" sz="2800" b="1" dirty="0">
                <a:solidFill>
                  <a:srgbClr val="7030A0"/>
                </a:solidFill>
                <a:ea typeface="+mn-lt"/>
                <a:cs typeface="+mn-lt"/>
              </a:rPr>
              <a:t>family education</a:t>
            </a:r>
            <a:r>
              <a:rPr lang="en-US" sz="2800" dirty="0">
                <a:ea typeface="+mn-lt"/>
                <a:cs typeface="+mn-lt"/>
              </a:rPr>
              <a:t> and guidance on family planning.</a:t>
            </a:r>
          </a:p>
          <a:p>
            <a:pPr lvl="1"/>
            <a:endParaRPr lang="en-US" sz="2800" dirty="0">
              <a:ea typeface="+mn-lt"/>
              <a:cs typeface="+mn-lt"/>
            </a:endParaRPr>
          </a:p>
          <a:p>
            <a:r>
              <a:rPr lang="en-US" b="1" dirty="0">
                <a:solidFill>
                  <a:srgbClr val="00B050"/>
                </a:solidFill>
                <a:ea typeface="+mn-lt"/>
                <a:cs typeface="+mn-lt"/>
              </a:rPr>
              <a:t>Physiatry </a:t>
            </a:r>
          </a:p>
          <a:p>
            <a:pPr lvl="1"/>
            <a:r>
              <a:rPr lang="en-US" sz="2800" dirty="0">
                <a:ea typeface="Roboto"/>
                <a:cs typeface="Roboto"/>
              </a:rPr>
              <a:t>Provide </a:t>
            </a:r>
            <a:r>
              <a:rPr lang="en-US" sz="2800" b="1" dirty="0">
                <a:solidFill>
                  <a:srgbClr val="7030A0"/>
                </a:solidFill>
                <a:ea typeface="Roboto"/>
                <a:cs typeface="Roboto"/>
              </a:rPr>
              <a:t>medical management</a:t>
            </a:r>
            <a:r>
              <a:rPr lang="en-US" sz="2800" dirty="0">
                <a:ea typeface="Roboto"/>
                <a:cs typeface="Roboto"/>
              </a:rPr>
              <a:t> for bowel, bladder dysfunction as well as other symptoms in conjunction with rehab therapies.</a:t>
            </a:r>
          </a:p>
          <a:p>
            <a:pPr lvl="1"/>
            <a:endParaRPr lang="en-US" dirty="0">
              <a:ea typeface="Roboto"/>
              <a:cs typeface="Roboto"/>
            </a:endParaRPr>
          </a:p>
        </p:txBody>
      </p:sp>
    </p:spTree>
    <p:extLst>
      <p:ext uri="{BB962C8B-B14F-4D97-AF65-F5344CB8AC3E}">
        <p14:creationId xmlns:p14="http://schemas.microsoft.com/office/powerpoint/2010/main" val="331815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03F8-BA1E-492D-9FD7-733902BFC4E0}"/>
              </a:ext>
            </a:extLst>
          </p:cNvPr>
          <p:cNvSpPr>
            <a:spLocks noGrp="1"/>
          </p:cNvSpPr>
          <p:nvPr>
            <p:ph type="title"/>
          </p:nvPr>
        </p:nvSpPr>
        <p:spPr>
          <a:xfrm>
            <a:off x="303123" y="5911431"/>
            <a:ext cx="8637916" cy="740434"/>
          </a:xfrm>
        </p:spPr>
        <p:txBody>
          <a:bodyPr>
            <a:normAutofit fontScale="90000"/>
          </a:bodyPr>
          <a:lstStyle/>
          <a:p>
            <a:br>
              <a:rPr lang="en-US" sz="2000">
                <a:ea typeface="ＭＳ Ｐゴシック"/>
              </a:rPr>
            </a:br>
            <a:r>
              <a:rPr lang="en-US" sz="2000" b="0">
                <a:ea typeface="+mj-lt"/>
                <a:cs typeface="+mj-lt"/>
                <a:hlinkClick r:id="rId2"/>
              </a:rPr>
              <a:t>https://aptaapps.apta.org/APTAPTDirectory/FindAPTDirectory.aspx</a:t>
            </a:r>
            <a:br>
              <a:rPr lang="en-US" sz="2000" b="0">
                <a:ea typeface="+mj-lt"/>
                <a:cs typeface="+mj-lt"/>
              </a:rPr>
            </a:br>
            <a:endParaRPr lang="en-US" sz="2000"/>
          </a:p>
        </p:txBody>
      </p:sp>
      <p:pic>
        <p:nvPicPr>
          <p:cNvPr id="9" name="Picture 9">
            <a:extLst>
              <a:ext uri="{FF2B5EF4-FFF2-40B4-BE49-F238E27FC236}">
                <a16:creationId xmlns:a16="http://schemas.microsoft.com/office/drawing/2014/main" id="{6D1E9A6D-3125-4DD2-AC78-3CBAB56D87BB}"/>
              </a:ext>
            </a:extLst>
          </p:cNvPr>
          <p:cNvPicPr>
            <a:picLocks noGrp="1" noChangeAspect="1"/>
          </p:cNvPicPr>
          <p:nvPr>
            <p:ph idx="1"/>
          </p:nvPr>
        </p:nvPicPr>
        <p:blipFill>
          <a:blip r:embed="rId3"/>
          <a:stretch>
            <a:fillRect/>
          </a:stretch>
        </p:blipFill>
        <p:spPr>
          <a:xfrm>
            <a:off x="310131" y="570242"/>
            <a:ext cx="3448050" cy="1962150"/>
          </a:xfrm>
        </p:spPr>
      </p:pic>
      <p:pic>
        <p:nvPicPr>
          <p:cNvPr id="10" name="Picture 10" descr="Graphical user interface, application&#10;&#10;Description automatically generated">
            <a:extLst>
              <a:ext uri="{FF2B5EF4-FFF2-40B4-BE49-F238E27FC236}">
                <a16:creationId xmlns:a16="http://schemas.microsoft.com/office/drawing/2014/main" id="{F3F1C317-DACD-4E00-833C-27465366968C}"/>
              </a:ext>
            </a:extLst>
          </p:cNvPr>
          <p:cNvPicPr>
            <a:picLocks noChangeAspect="1"/>
          </p:cNvPicPr>
          <p:nvPr/>
        </p:nvPicPr>
        <p:blipFill>
          <a:blip r:embed="rId4"/>
          <a:stretch>
            <a:fillRect/>
          </a:stretch>
        </p:blipFill>
        <p:spPr>
          <a:xfrm>
            <a:off x="3545456" y="563980"/>
            <a:ext cx="8407878" cy="5456872"/>
          </a:xfrm>
          <a:prstGeom prst="rect">
            <a:avLst/>
          </a:prstGeom>
        </p:spPr>
      </p:pic>
      <p:sp>
        <p:nvSpPr>
          <p:cNvPr id="11" name="TextBox 10">
            <a:extLst>
              <a:ext uri="{FF2B5EF4-FFF2-40B4-BE49-F238E27FC236}">
                <a16:creationId xmlns:a16="http://schemas.microsoft.com/office/drawing/2014/main" id="{D053623C-E6B0-4CF7-B283-44FC060D3C4A}"/>
              </a:ext>
            </a:extLst>
          </p:cNvPr>
          <p:cNvSpPr txBox="1"/>
          <p:nvPr/>
        </p:nvSpPr>
        <p:spPr>
          <a:xfrm>
            <a:off x="569343" y="2711570"/>
            <a:ext cx="2743200" cy="1938992"/>
          </a:xfrm>
          <a:prstGeom prst="rect">
            <a:avLst/>
          </a:prstGeom>
          <a:noFill/>
          <a:ln>
            <a:solidFill>
              <a:srgbClr val="00256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rgbClr val="7030A0"/>
                </a:solidFill>
                <a:cs typeface="Arial"/>
              </a:rPr>
              <a:t>Browser search:</a:t>
            </a:r>
            <a:endParaRPr lang="en-US" sz="2400" b="1" u="sng">
              <a:solidFill>
                <a:srgbClr val="7030A0"/>
              </a:solidFill>
              <a:ea typeface="Roboto"/>
              <a:cs typeface="Arial"/>
            </a:endParaRPr>
          </a:p>
          <a:p>
            <a:pPr algn="ctr"/>
            <a:r>
              <a:rPr lang="en-US" sz="2400" b="1" u="sng">
                <a:solidFill>
                  <a:srgbClr val="7030A0"/>
                </a:solidFill>
                <a:ea typeface="Roboto"/>
                <a:cs typeface="Arial"/>
                <a:hlinkClick r:id="rId5">
                  <a:extLst>
                    <a:ext uri="{A12FA001-AC4F-418D-AE19-62706E023703}">
                      <ahyp:hlinkClr xmlns:ahyp="http://schemas.microsoft.com/office/drawing/2018/hyperlinkcolor" val="tx"/>
                    </a:ext>
                  </a:extLst>
                </a:hlinkClick>
              </a:rPr>
              <a:t>www.apta.org</a:t>
            </a:r>
            <a:r>
              <a:rPr lang="en-US" sz="2400" b="1" u="sng">
                <a:solidFill>
                  <a:srgbClr val="7030A0"/>
                </a:solidFill>
                <a:ea typeface="Roboto"/>
                <a:cs typeface="Arial"/>
              </a:rPr>
              <a:t> &gt;</a:t>
            </a:r>
          </a:p>
          <a:p>
            <a:pPr algn="ctr"/>
            <a:endParaRPr lang="en-US" sz="2400" b="1">
              <a:solidFill>
                <a:srgbClr val="7030A0"/>
              </a:solidFill>
              <a:ea typeface="Roboto"/>
              <a:cs typeface="Arial"/>
            </a:endParaRPr>
          </a:p>
          <a:p>
            <a:pPr algn="ctr"/>
            <a:r>
              <a:rPr lang="en-US" sz="2400" b="1">
                <a:solidFill>
                  <a:srgbClr val="7030A0"/>
                </a:solidFill>
                <a:cs typeface="Arial"/>
              </a:rPr>
              <a:t>Click on: Find a PT</a:t>
            </a:r>
            <a:endParaRPr lang="en-US" sz="2400" b="1">
              <a:solidFill>
                <a:srgbClr val="7030A0"/>
              </a:solidFill>
              <a:ea typeface="Roboto"/>
              <a:cs typeface="Arial"/>
            </a:endParaRPr>
          </a:p>
          <a:p>
            <a:pPr algn="ctr"/>
            <a:endParaRPr lang="en-US" sz="2400" b="1">
              <a:solidFill>
                <a:srgbClr val="002567"/>
              </a:solidFill>
              <a:cs typeface="Arial"/>
            </a:endParaRPr>
          </a:p>
        </p:txBody>
      </p:sp>
      <p:sp>
        <p:nvSpPr>
          <p:cNvPr id="12" name="Oval 11">
            <a:extLst>
              <a:ext uri="{FF2B5EF4-FFF2-40B4-BE49-F238E27FC236}">
                <a16:creationId xmlns:a16="http://schemas.microsoft.com/office/drawing/2014/main" id="{0411734E-9814-4CFE-A9CB-A4D3D06353D9}"/>
              </a:ext>
            </a:extLst>
          </p:cNvPr>
          <p:cNvSpPr/>
          <p:nvPr/>
        </p:nvSpPr>
        <p:spPr bwMode="auto">
          <a:xfrm>
            <a:off x="4732128" y="3287203"/>
            <a:ext cx="1949570" cy="741872"/>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Oval 12">
            <a:extLst>
              <a:ext uri="{FF2B5EF4-FFF2-40B4-BE49-F238E27FC236}">
                <a16:creationId xmlns:a16="http://schemas.microsoft.com/office/drawing/2014/main" id="{2E7D2B54-F7B6-4C40-A965-7E8DCAEDC539}"/>
              </a:ext>
            </a:extLst>
          </p:cNvPr>
          <p:cNvSpPr/>
          <p:nvPr/>
        </p:nvSpPr>
        <p:spPr bwMode="auto">
          <a:xfrm>
            <a:off x="5292844" y="4825580"/>
            <a:ext cx="1388853" cy="914400"/>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8120EBC7-150A-4E5E-89F2-D8358E833AEE}"/>
              </a:ext>
            </a:extLst>
          </p:cNvPr>
          <p:cNvSpPr txBox="1"/>
          <p:nvPr/>
        </p:nvSpPr>
        <p:spPr>
          <a:xfrm>
            <a:off x="238666" y="155300"/>
            <a:ext cx="10996546" cy="523220"/>
          </a:xfrm>
          <a:prstGeom prst="rect">
            <a:avLst/>
          </a:prstGeom>
          <a:noFill/>
        </p:spPr>
        <p:txBody>
          <a:bodyPr wrap="square" lIns="91440" tIns="45720" rIns="91440" bIns="45720" rtlCol="0" anchor="t">
            <a:spAutoFit/>
          </a:bodyPr>
          <a:lstStyle/>
          <a:p>
            <a:r>
              <a:rPr lang="en-US" sz="2800" b="1"/>
              <a:t>How to find a neurological specialized </a:t>
            </a:r>
            <a:r>
              <a:rPr lang="en-US" sz="2800" b="1">
                <a:solidFill>
                  <a:srgbClr val="7030A0"/>
                </a:solidFill>
              </a:rPr>
              <a:t>physical therapist</a:t>
            </a:r>
            <a:r>
              <a:rPr lang="en-US" sz="2800"/>
              <a:t>: </a:t>
            </a:r>
          </a:p>
        </p:txBody>
      </p:sp>
    </p:spTree>
    <p:extLst>
      <p:ext uri="{BB962C8B-B14F-4D97-AF65-F5344CB8AC3E}">
        <p14:creationId xmlns:p14="http://schemas.microsoft.com/office/powerpoint/2010/main" val="6836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980332"/>
            <a:ext cx="10515600" cy="1604128"/>
          </a:xfrm>
        </p:spPr>
        <p:txBody>
          <a:bodyPr>
            <a:normAutofit fontScale="90000"/>
          </a:bodyPr>
          <a:lstStyle/>
          <a:p>
            <a:br>
              <a:rPr lang="en-US"/>
            </a:br>
            <a:br>
              <a:rPr lang="en-US">
                <a:ea typeface="Roboto Black"/>
                <a:cs typeface="Roboto Black"/>
              </a:rPr>
            </a:b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8" name="Text Placeholder 2">
            <a:extLst>
              <a:ext uri="{FF2B5EF4-FFF2-40B4-BE49-F238E27FC236}">
                <a16:creationId xmlns:a16="http://schemas.microsoft.com/office/drawing/2014/main" id="{C2009550-AC4B-477A-AA1F-10E6423C48B5}"/>
              </a:ext>
            </a:extLst>
          </p:cNvPr>
          <p:cNvSpPr txBox="1">
            <a:spLocks/>
          </p:cNvSpPr>
          <p:nvPr/>
        </p:nvSpPr>
        <p:spPr>
          <a:xfrm>
            <a:off x="762047" y="299661"/>
            <a:ext cx="10515600" cy="1231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400"/>
          </a:p>
        </p:txBody>
      </p:sp>
      <p:sp>
        <p:nvSpPr>
          <p:cNvPr id="5" name="Rectangle 4">
            <a:extLst>
              <a:ext uri="{FF2B5EF4-FFF2-40B4-BE49-F238E27FC236}">
                <a16:creationId xmlns:a16="http://schemas.microsoft.com/office/drawing/2014/main" id="{97448392-DF61-442A-9BB0-5C95CBB30A81}"/>
              </a:ext>
            </a:extLst>
          </p:cNvPr>
          <p:cNvSpPr/>
          <p:nvPr/>
        </p:nvSpPr>
        <p:spPr>
          <a:xfrm>
            <a:off x="914353" y="299661"/>
            <a:ext cx="7780539" cy="646331"/>
          </a:xfrm>
          <a:prstGeom prst="rect">
            <a:avLst/>
          </a:prstGeom>
        </p:spPr>
        <p:txBody>
          <a:bodyPr wrap="square">
            <a:spAutoFit/>
          </a:bodyPr>
          <a:lstStyle/>
          <a:p>
            <a:r>
              <a:rPr lang="en-US" sz="3600"/>
              <a:t>Key considerations:</a:t>
            </a:r>
          </a:p>
        </p:txBody>
      </p:sp>
      <p:sp>
        <p:nvSpPr>
          <p:cNvPr id="7" name="Rectangle 6">
            <a:extLst>
              <a:ext uri="{FF2B5EF4-FFF2-40B4-BE49-F238E27FC236}">
                <a16:creationId xmlns:a16="http://schemas.microsoft.com/office/drawing/2014/main" id="{3CE2B93E-8DA6-4F4E-9A37-D6D207B7CE5C}"/>
              </a:ext>
            </a:extLst>
          </p:cNvPr>
          <p:cNvSpPr/>
          <p:nvPr/>
        </p:nvSpPr>
        <p:spPr>
          <a:xfrm>
            <a:off x="838200" y="1113034"/>
            <a:ext cx="11305906" cy="4862870"/>
          </a:xfrm>
          <a:prstGeom prst="rect">
            <a:avLst/>
          </a:prstGeom>
        </p:spPr>
        <p:txBody>
          <a:bodyPr wrap="square">
            <a:spAutoFit/>
          </a:bodyPr>
          <a:lstStyle/>
          <a:p>
            <a:pPr marL="285750" indent="-285750">
              <a:buFont typeface="Arial" panose="020B0604020202020204" pitchFamily="34" charset="0"/>
              <a:buChar char="•"/>
            </a:pPr>
            <a:r>
              <a:rPr lang="en-US" sz="2400" b="1">
                <a:solidFill>
                  <a:srgbClr val="00B050"/>
                </a:solidFill>
                <a:ea typeface="+mn-lt"/>
                <a:cs typeface="+mn-lt"/>
              </a:rPr>
              <a:t>Keep moving</a:t>
            </a:r>
            <a:r>
              <a:rPr lang="en-US" sz="2400">
                <a:ea typeface="+mn-lt"/>
                <a:cs typeface="+mn-lt"/>
              </a:rPr>
              <a:t>: Evidence in the literature has shown exercise and activity in ataxia IS beneficial!</a:t>
            </a:r>
          </a:p>
          <a:p>
            <a:pPr marL="285750" indent="-285750">
              <a:buFont typeface="Arial" panose="020B0604020202020204" pitchFamily="34" charset="0"/>
              <a:buChar char="•"/>
            </a:pPr>
            <a:r>
              <a:rPr lang="en-US" sz="2400">
                <a:ea typeface="+mn-lt"/>
                <a:cs typeface="+mn-lt"/>
              </a:rPr>
              <a:t>Implement </a:t>
            </a:r>
            <a:r>
              <a:rPr lang="en-US" sz="2400" b="1">
                <a:solidFill>
                  <a:srgbClr val="00B050"/>
                </a:solidFill>
                <a:ea typeface="+mn-lt"/>
                <a:cs typeface="+mn-lt"/>
              </a:rPr>
              <a:t>safe mobility strategies</a:t>
            </a:r>
            <a:r>
              <a:rPr lang="en-US" sz="2400">
                <a:ea typeface="+mn-lt"/>
                <a:cs typeface="+mn-lt"/>
              </a:rPr>
              <a:t>: Think of what makes sense before you move!</a:t>
            </a:r>
          </a:p>
          <a:p>
            <a:pPr marL="285750" indent="-285750">
              <a:buFont typeface="Arial" panose="020B0604020202020204" pitchFamily="34" charset="0"/>
              <a:buChar char="•"/>
            </a:pPr>
            <a:r>
              <a:rPr lang="en-US" sz="2400"/>
              <a:t>Utilize </a:t>
            </a:r>
            <a:r>
              <a:rPr lang="en-US" sz="2400" b="1">
                <a:solidFill>
                  <a:srgbClr val="00B050"/>
                </a:solidFill>
              </a:rPr>
              <a:t>adaptive equipment</a:t>
            </a:r>
            <a:r>
              <a:rPr lang="en-US" sz="2400"/>
              <a:t> when necessary.</a:t>
            </a:r>
          </a:p>
          <a:p>
            <a:pPr marL="285750" indent="-285750">
              <a:buFont typeface="Arial" panose="020B0604020202020204" pitchFamily="34" charset="0"/>
              <a:buChar char="•"/>
            </a:pPr>
            <a:r>
              <a:rPr lang="en-US" sz="2400">
                <a:ea typeface="+mn-lt"/>
                <a:cs typeface="+mn-lt"/>
              </a:rPr>
              <a:t>Consider seeking a </a:t>
            </a:r>
            <a:r>
              <a:rPr lang="en-US" sz="2400" b="1">
                <a:solidFill>
                  <a:srgbClr val="00B050"/>
                </a:solidFill>
                <a:ea typeface="+mn-lt"/>
                <a:cs typeface="+mn-lt"/>
              </a:rPr>
              <a:t>neurological specialized therapist </a:t>
            </a:r>
            <a:r>
              <a:rPr lang="en-US" sz="2400">
                <a:ea typeface="+mn-lt"/>
                <a:cs typeface="+mn-lt"/>
              </a:rPr>
              <a:t>for exercise or safe strategies specific for your situation.</a:t>
            </a:r>
            <a:endParaRPr lang="en-US" sz="2400"/>
          </a:p>
          <a:p>
            <a:pPr marL="285750" indent="-285750">
              <a:buFont typeface="Arial" panose="020B0604020202020204" pitchFamily="34" charset="0"/>
              <a:buChar char="•"/>
            </a:pPr>
            <a:r>
              <a:rPr lang="en-US" sz="2400" b="1">
                <a:solidFill>
                  <a:srgbClr val="00B050"/>
                </a:solidFill>
                <a:ea typeface="+mn-lt"/>
                <a:cs typeface="+mn-lt"/>
              </a:rPr>
              <a:t>Communicate</a:t>
            </a:r>
            <a:r>
              <a:rPr lang="en-US" sz="2400">
                <a:ea typeface="+mn-lt"/>
                <a:cs typeface="+mn-lt"/>
              </a:rPr>
              <a:t> to your therapist the activities most meaningful to you.</a:t>
            </a:r>
            <a:endParaRPr lang="en-US" sz="2400"/>
          </a:p>
          <a:p>
            <a:pPr marL="285750" indent="-285750">
              <a:buFont typeface="Arial" panose="020B0604020202020204" pitchFamily="34" charset="0"/>
              <a:buChar char="•"/>
            </a:pPr>
            <a:r>
              <a:rPr lang="en-US" sz="2400" b="1">
                <a:solidFill>
                  <a:srgbClr val="00B050"/>
                </a:solidFill>
                <a:ea typeface="+mn-lt"/>
                <a:cs typeface="+mn-lt"/>
              </a:rPr>
              <a:t>Set realistic goals </a:t>
            </a:r>
            <a:r>
              <a:rPr lang="en-US" sz="2400">
                <a:ea typeface="+mn-lt"/>
                <a:cs typeface="+mn-lt"/>
              </a:rPr>
              <a:t>and modify expectations as needed.</a:t>
            </a:r>
          </a:p>
          <a:p>
            <a:pPr marL="285750" indent="-285750">
              <a:buFont typeface="Arial" panose="020B0604020202020204" pitchFamily="34" charset="0"/>
              <a:buChar char="•"/>
            </a:pPr>
            <a:r>
              <a:rPr lang="en-US" sz="2400" b="1">
                <a:solidFill>
                  <a:srgbClr val="00B050"/>
                </a:solidFill>
                <a:ea typeface="+mn-lt"/>
                <a:cs typeface="+mn-lt"/>
              </a:rPr>
              <a:t>Set yourself up for success </a:t>
            </a:r>
            <a:r>
              <a:rPr lang="en-US" sz="2400">
                <a:ea typeface="+mn-lt"/>
                <a:cs typeface="+mn-lt"/>
              </a:rPr>
              <a:t>and </a:t>
            </a:r>
            <a:r>
              <a:rPr lang="en-US" sz="2400" b="1">
                <a:solidFill>
                  <a:srgbClr val="00B050"/>
                </a:solidFill>
                <a:ea typeface="+mn-lt"/>
                <a:cs typeface="+mn-lt"/>
              </a:rPr>
              <a:t>prevent falls</a:t>
            </a:r>
            <a:r>
              <a:rPr lang="en-US" sz="2400">
                <a:ea typeface="+mn-lt"/>
                <a:cs typeface="+mn-lt"/>
              </a:rPr>
              <a:t>.</a:t>
            </a:r>
            <a:endParaRPr lang="en-US" sz="2400"/>
          </a:p>
          <a:p>
            <a:pPr marL="285750" indent="-285750">
              <a:buFont typeface="Arial" panose="020B0604020202020204" pitchFamily="34" charset="0"/>
              <a:buChar char="•"/>
            </a:pPr>
            <a:r>
              <a:rPr lang="en-US" sz="2400" b="1" i="1">
                <a:solidFill>
                  <a:srgbClr val="7030A0"/>
                </a:solidFill>
                <a:ea typeface="+mn-lt"/>
                <a:cs typeface="+mn-lt"/>
              </a:rPr>
              <a:t>You're not alone on this journey!</a:t>
            </a:r>
          </a:p>
          <a:p>
            <a:endParaRPr lang="en-US" b="1" i="1">
              <a:solidFill>
                <a:srgbClr val="7030A0"/>
              </a:solidFill>
              <a:ea typeface="Roboto"/>
              <a:cs typeface="Roboto"/>
            </a:endParaRPr>
          </a:p>
          <a:p>
            <a:r>
              <a:rPr lang="en-US" b="1" i="1">
                <a:solidFill>
                  <a:srgbClr val="00B050"/>
                </a:solidFill>
              </a:rPr>
              <a:t>										</a:t>
            </a:r>
            <a:r>
              <a:rPr lang="en-US" sz="2800" b="1" i="1">
                <a:solidFill>
                  <a:srgbClr val="00B050"/>
                </a:solidFill>
              </a:rPr>
              <a:t>THANK YOU!</a:t>
            </a:r>
            <a:endParaRPr lang="en-US" sz="2800" b="1" i="1">
              <a:solidFill>
                <a:srgbClr val="00B050"/>
              </a:solidFill>
              <a:ea typeface="Roboto"/>
              <a:cs typeface="Roboto"/>
            </a:endParaRPr>
          </a:p>
        </p:txBody>
      </p:sp>
    </p:spTree>
    <p:extLst>
      <p:ext uri="{BB962C8B-B14F-4D97-AF65-F5344CB8AC3E}">
        <p14:creationId xmlns:p14="http://schemas.microsoft.com/office/powerpoint/2010/main" val="407498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762047" y="3742661"/>
            <a:ext cx="10515600" cy="1604128"/>
          </a:xfrm>
        </p:spPr>
        <p:txBody>
          <a:bodyPr>
            <a:normAutofit fontScale="90000"/>
          </a:bodyPr>
          <a:lstStyle/>
          <a:p>
            <a:br>
              <a:rPr lang="en-US"/>
            </a:br>
            <a:r>
              <a:rPr lang="en-US"/>
              <a:t>Safe mobility strategies</a:t>
            </a:r>
            <a:br>
              <a:rPr lang="en-US"/>
            </a:br>
            <a:br>
              <a:rPr lang="en-US"/>
            </a:br>
            <a:br>
              <a:rPr lang="en-US"/>
            </a:br>
            <a:endParaRPr lang="en-US" sz="3600"/>
          </a:p>
        </p:txBody>
      </p:sp>
      <p:sp>
        <p:nvSpPr>
          <p:cNvPr id="2" name="Rectangle 1">
            <a:extLst>
              <a:ext uri="{FF2B5EF4-FFF2-40B4-BE49-F238E27FC236}">
                <a16:creationId xmlns:a16="http://schemas.microsoft.com/office/drawing/2014/main" id="{423A5282-5C3A-796E-71E3-DC5436939475}"/>
              </a:ext>
            </a:extLst>
          </p:cNvPr>
          <p:cNvSpPr>
            <a:spLocks noGrp="1" noRot="1" noMove="1" noResize="1" noEditPoints="1" noAdjustHandles="1" noChangeArrowheads="1" noChangeShapeType="1"/>
          </p:cNvSpPr>
          <p:nvPr/>
        </p:nvSpPr>
        <p:spPr>
          <a:xfrm>
            <a:off x="0" y="6492875"/>
            <a:ext cx="12192000"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 descr="A picture containing logo&#10;&#10;Description automatically generated">
            <a:extLst>
              <a:ext uri="{FF2B5EF4-FFF2-40B4-BE49-F238E27FC236}">
                <a16:creationId xmlns:a16="http://schemas.microsoft.com/office/drawing/2014/main" id="{4D9EDF42-032B-B651-E964-5958E898272F}"/>
              </a:ext>
            </a:extLst>
          </p:cNvPr>
          <p:cNvPicPr>
            <a:picLocks noGrp="1" noRot="1" noMove="1" noResize="1" noEditPoints="1" noAdjustHandles="1" noChangeArrowheads="1" noChangeShapeType="1" noCrop="1"/>
          </p:cNvPicPr>
          <p:nvPr/>
        </p:nvPicPr>
        <p:blipFill>
          <a:blip r:embed="rId2"/>
          <a:stretch>
            <a:fillRect/>
          </a:stretch>
        </p:blipFill>
        <p:spPr>
          <a:xfrm>
            <a:off x="182085" y="6059571"/>
            <a:ext cx="579962" cy="325335"/>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9497C983-B84E-B6EA-74BC-AE54DA2913C7}"/>
              </a:ext>
            </a:extLst>
          </p:cNvPr>
          <p:cNvPicPr>
            <a:picLocks noGrp="1" noRot="1" noMove="1" noResize="1" noEditPoints="1" noAdjustHandles="1" noChangeArrowheads="1" noChangeShapeType="1" noCrop="1"/>
          </p:cNvPicPr>
          <p:nvPr/>
        </p:nvPicPr>
        <p:blipFill rotWithShape="1">
          <a:blip r:embed="rId3"/>
          <a:srcRect r="34405"/>
          <a:stretch/>
        </p:blipFill>
        <p:spPr>
          <a:xfrm>
            <a:off x="838200" y="5454757"/>
            <a:ext cx="1252140" cy="955316"/>
          </a:xfrm>
          <a:prstGeom prst="rect">
            <a:avLst/>
          </a:prstGeom>
        </p:spPr>
      </p:pic>
      <p:sp>
        <p:nvSpPr>
          <p:cNvPr id="7" name="TextBox 6">
            <a:extLst>
              <a:ext uri="{FF2B5EF4-FFF2-40B4-BE49-F238E27FC236}">
                <a16:creationId xmlns:a16="http://schemas.microsoft.com/office/drawing/2014/main" id="{99AD22E7-B694-43A4-8685-7084E2687754}"/>
              </a:ext>
            </a:extLst>
          </p:cNvPr>
          <p:cNvSpPr txBox="1"/>
          <p:nvPr/>
        </p:nvSpPr>
        <p:spPr>
          <a:xfrm>
            <a:off x="838200" y="4136065"/>
            <a:ext cx="9571074" cy="646331"/>
          </a:xfrm>
          <a:prstGeom prst="rect">
            <a:avLst/>
          </a:prstGeom>
          <a:noFill/>
        </p:spPr>
        <p:txBody>
          <a:bodyPr wrap="square" rtlCol="0">
            <a:spAutoFit/>
          </a:bodyPr>
          <a:lstStyle/>
          <a:p>
            <a:br>
              <a:rPr lang="en-US"/>
            </a:br>
            <a:endParaRPr lang="en-US"/>
          </a:p>
        </p:txBody>
      </p:sp>
    </p:spTree>
    <p:extLst>
      <p:ext uri="{BB962C8B-B14F-4D97-AF65-F5344CB8AC3E}">
        <p14:creationId xmlns:p14="http://schemas.microsoft.com/office/powerpoint/2010/main" val="3914793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8794404C-F42E-A217-76F7-593DD35EE7A4}"/>
              </a:ext>
            </a:extLst>
          </p:cNvPr>
          <p:cNvPicPr>
            <a:picLocks noGrp="1" noRot="1" noChangeAspect="1" noMove="1" noResize="1" noEditPoints="1" noAdjustHandles="1" noChangeArrowheads="1" noChangeShapeType="1" noCrop="1"/>
          </p:cNvPicPr>
          <p:nvPr/>
        </p:nvPicPr>
        <p:blipFill rotWithShape="1">
          <a:blip r:embed="rId2"/>
          <a:srcRect l="28512" t="48197" r="1999"/>
          <a:stretch/>
        </p:blipFill>
        <p:spPr>
          <a:xfrm>
            <a:off x="-2187405" y="0"/>
            <a:ext cx="14379405" cy="6858000"/>
          </a:xfrm>
          <a:prstGeom prst="rect">
            <a:avLst/>
          </a:prstGeom>
        </p:spPr>
      </p:pic>
      <p:sp>
        <p:nvSpPr>
          <p:cNvPr id="4" name="Title 3">
            <a:extLst>
              <a:ext uri="{FF2B5EF4-FFF2-40B4-BE49-F238E27FC236}">
                <a16:creationId xmlns:a16="http://schemas.microsoft.com/office/drawing/2014/main" id="{50411042-71CF-4BB7-8BEE-71CEE2EEED40}"/>
              </a:ext>
            </a:extLst>
          </p:cNvPr>
          <p:cNvSpPr>
            <a:spLocks noGrp="1"/>
          </p:cNvSpPr>
          <p:nvPr>
            <p:ph type="ctrTitle"/>
          </p:nvPr>
        </p:nvSpPr>
        <p:spPr>
          <a:xfrm>
            <a:off x="2315156" y="711464"/>
            <a:ext cx="8524743" cy="5880067"/>
          </a:xfrm>
        </p:spPr>
        <p:txBody>
          <a:bodyPr anchor="t">
            <a:normAutofit fontScale="90000"/>
          </a:bodyPr>
          <a:lstStyle/>
          <a:p>
            <a:pPr algn="l">
              <a:lnSpc>
                <a:spcPct val="100000"/>
              </a:lnSpc>
              <a:spcBef>
                <a:spcPts val="0"/>
              </a:spcBef>
            </a:pPr>
            <a:r>
              <a:rPr lang="en-US" sz="4000" b="1" dirty="0">
                <a:solidFill>
                  <a:srgbClr val="00B0F0"/>
                </a:solidFill>
                <a:latin typeface="Roboto Black"/>
                <a:ea typeface="Roboto Black"/>
                <a:cs typeface="Roboto Black"/>
              </a:rPr>
              <a:t>Acknowledgements</a:t>
            </a:r>
            <a:br>
              <a:rPr lang="en-US" sz="2400" dirty="0">
                <a:latin typeface="Roboto Black"/>
                <a:ea typeface="Roboto Black"/>
                <a:cs typeface="Roboto Black"/>
              </a:rPr>
            </a:br>
            <a:br>
              <a:rPr lang="en-US" sz="2400" dirty="0">
                <a:latin typeface="Roboto Black"/>
                <a:ea typeface="Roboto Black"/>
                <a:cs typeface="Roboto Black"/>
              </a:rPr>
            </a:br>
            <a:r>
              <a:rPr lang="en-US" sz="2400" b="1" dirty="0">
                <a:latin typeface="Roboto Black"/>
                <a:ea typeface="Roboto Black"/>
                <a:cs typeface="Roboto Black"/>
              </a:rPr>
              <a:t>NAF AAC Attendees</a:t>
            </a:r>
            <a:br>
              <a:rPr lang="en-US" sz="2400" b="1" dirty="0">
                <a:latin typeface="Roboto Black"/>
                <a:ea typeface="Roboto Black"/>
                <a:cs typeface="Roboto Black"/>
              </a:rPr>
            </a:br>
            <a:br>
              <a:rPr lang="en-US" sz="2400" b="1" dirty="0">
                <a:latin typeface="Roboto Black"/>
                <a:ea typeface="Roboto Black"/>
                <a:cs typeface="Roboto Black"/>
              </a:rPr>
            </a:br>
            <a:r>
              <a:rPr lang="en-US" sz="2400" b="1" dirty="0">
                <a:latin typeface="Roboto Black"/>
                <a:ea typeface="Roboto Black"/>
                <a:cs typeface="Roboto Black"/>
              </a:rPr>
              <a:t>National Ataxia Foundation</a:t>
            </a:r>
            <a:br>
              <a:rPr lang="en-US" sz="2400" b="1" dirty="0">
                <a:latin typeface="Roboto Black"/>
                <a:ea typeface="Roboto Black"/>
                <a:cs typeface="Roboto Black"/>
              </a:rPr>
            </a:br>
            <a:r>
              <a:rPr lang="en-US" sz="2400" b="1" dirty="0">
                <a:latin typeface="Roboto Black"/>
                <a:ea typeface="Roboto Black"/>
                <a:cs typeface="Roboto Black"/>
              </a:rPr>
              <a:t>Conference Organizers</a:t>
            </a:r>
            <a:br>
              <a:rPr lang="en-US" sz="2400" b="1" dirty="0">
                <a:latin typeface="Roboto Black"/>
                <a:ea typeface="Roboto Black"/>
                <a:cs typeface="Roboto Black"/>
              </a:rPr>
            </a:br>
            <a:br>
              <a:rPr lang="en-US" sz="2400" b="1" dirty="0">
                <a:latin typeface="Roboto Black"/>
                <a:ea typeface="Roboto Black"/>
                <a:cs typeface="Roboto Black"/>
              </a:rPr>
            </a:br>
            <a:r>
              <a:rPr lang="en-US" sz="2400" b="1" dirty="0">
                <a:ea typeface="Roboto Black"/>
                <a:cs typeface="Roboto Black"/>
              </a:rPr>
              <a:t>Kennedy Krieger Institute</a:t>
            </a:r>
            <a:br>
              <a:rPr lang="en-US" sz="2400" b="1" dirty="0">
                <a:latin typeface="Roboto Black"/>
                <a:ea typeface="Roboto Black"/>
                <a:cs typeface="Roboto Black"/>
              </a:rPr>
            </a:br>
            <a:r>
              <a:rPr lang="en-US" sz="2400" b="1" dirty="0">
                <a:ea typeface="+mj-lt"/>
                <a:cs typeface="+mj-lt"/>
              </a:rPr>
              <a:t>	</a:t>
            </a:r>
            <a:br>
              <a:rPr lang="en-US" sz="2400" b="1" dirty="0">
                <a:ea typeface="+mj-lt"/>
                <a:cs typeface="+mj-lt"/>
              </a:rPr>
            </a:br>
            <a:r>
              <a:rPr lang="en-US" sz="2400" b="1" dirty="0">
                <a:ea typeface="+mj-lt"/>
                <a:cs typeface="+mj-lt"/>
              </a:rPr>
              <a:t> </a:t>
            </a:r>
            <a:r>
              <a:rPr lang="en-US" sz="2400" b="1">
                <a:ea typeface="+mj-lt"/>
                <a:cs typeface="+mj-lt"/>
              </a:rPr>
              <a:t>Johns Hopkins</a:t>
            </a:r>
            <a:br>
              <a:rPr lang="en-US" sz="2400" b="1">
                <a:ea typeface="+mj-lt"/>
                <a:cs typeface="+mj-lt"/>
              </a:rPr>
            </a:br>
            <a:r>
              <a:rPr lang="en-US" sz="2400" b="1">
                <a:ea typeface="+mj-lt"/>
                <a:cs typeface="+mj-lt"/>
              </a:rPr>
              <a:t>	</a:t>
            </a:r>
            <a:r>
              <a:rPr lang="en-US" sz="2400" b="1">
                <a:ea typeface="Roboto Black"/>
                <a:cs typeface="Roboto Black"/>
              </a:rPr>
              <a:t> Ataxia Center</a:t>
            </a:r>
            <a:br>
              <a:rPr lang="en-US" sz="2400" b="1" dirty="0">
                <a:ea typeface="+mj-lt"/>
                <a:cs typeface="+mj-lt"/>
              </a:rPr>
            </a:br>
            <a:r>
              <a:rPr lang="en-US" sz="2400" b="1" dirty="0">
                <a:ea typeface="+mj-lt"/>
                <a:cs typeface="+mj-lt"/>
              </a:rPr>
              <a:t>	 Department of Physical Medicine</a:t>
            </a:r>
            <a:br>
              <a:rPr lang="en-US" sz="2400" b="1" dirty="0">
                <a:ea typeface="+mj-lt"/>
                <a:cs typeface="+mj-lt"/>
              </a:rPr>
            </a:br>
            <a:r>
              <a:rPr lang="en-US" sz="2400" b="1" dirty="0">
                <a:ea typeface="+mj-lt"/>
                <a:cs typeface="+mj-lt"/>
              </a:rPr>
              <a:t> </a:t>
            </a:r>
            <a:r>
              <a:rPr lang="en-US" sz="2400" b="1">
                <a:ea typeface="+mj-lt"/>
                <a:cs typeface="+mj-lt"/>
              </a:rPr>
              <a:t>		and</a:t>
            </a:r>
            <a:r>
              <a:rPr lang="en-US" sz="2400" b="1" dirty="0">
                <a:ea typeface="+mj-lt"/>
                <a:cs typeface="+mj-lt"/>
              </a:rPr>
              <a:t> Rehabilitation</a:t>
            </a:r>
            <a:br>
              <a:rPr lang="en-US" sz="2400" b="1" dirty="0">
                <a:ea typeface="+mj-lt"/>
                <a:cs typeface="+mj-lt"/>
              </a:rPr>
            </a:br>
            <a:br>
              <a:rPr lang="en-US" sz="2400" b="1" dirty="0">
                <a:ea typeface="+mj-lt"/>
                <a:cs typeface="+mj-lt"/>
              </a:rPr>
            </a:br>
            <a:r>
              <a:rPr lang="en-US" sz="2400" b="1">
                <a:ea typeface="+mj-lt"/>
                <a:cs typeface="+mj-lt"/>
              </a:rPr>
              <a:t>	</a:t>
            </a:r>
            <a:br>
              <a:rPr lang="en-US" sz="2400" dirty="0">
                <a:latin typeface="Roboto Black"/>
                <a:ea typeface="Roboto Black"/>
                <a:cs typeface="Roboto Black"/>
              </a:rPr>
            </a:br>
            <a:br>
              <a:rPr lang="en-US" sz="2400" dirty="0">
                <a:latin typeface="Roboto Black"/>
                <a:ea typeface="Roboto Black"/>
                <a:cs typeface="Roboto Black"/>
              </a:rPr>
            </a:br>
            <a:r>
              <a:rPr lang="en-US" sz="2400" dirty="0">
                <a:solidFill>
                  <a:srgbClr val="0070C0"/>
                </a:solidFill>
                <a:latin typeface="Roboto Black"/>
                <a:ea typeface="Roboto Black"/>
              </a:rPr>
              <a:t> </a:t>
            </a:r>
            <a:endParaRPr lang="en-US" sz="3200" dirty="0">
              <a:solidFill>
                <a:srgbClr val="084B7C"/>
              </a:solidFill>
              <a:latin typeface="Roboto Black" pitchFamily="2" charset="0"/>
              <a:ea typeface="Roboto Black" pitchFamily="2" charset="0"/>
              <a:cs typeface="Roboto Black" pitchFamily="2" charset="0"/>
            </a:endParaRPr>
          </a:p>
        </p:txBody>
      </p:sp>
      <p:pic>
        <p:nvPicPr>
          <p:cNvPr id="7" name="Picture 6" descr="A picture containing logo&#10;&#10;Description automatically generated">
            <a:extLst>
              <a:ext uri="{FF2B5EF4-FFF2-40B4-BE49-F238E27FC236}">
                <a16:creationId xmlns:a16="http://schemas.microsoft.com/office/drawing/2014/main" id="{69243F41-9BCD-D65E-2921-7CF831A3810E}"/>
              </a:ext>
            </a:extLst>
          </p:cNvPr>
          <p:cNvPicPr>
            <a:picLocks noGrp="1" noRot="1" noChangeAspect="1" noMove="1" noResize="1" noEditPoints="1" noAdjustHandles="1" noChangeArrowheads="1" noChangeShapeType="1" noCrop="1"/>
          </p:cNvPicPr>
          <p:nvPr/>
        </p:nvPicPr>
        <p:blipFill>
          <a:blip r:embed="rId3"/>
          <a:stretch>
            <a:fillRect/>
          </a:stretch>
        </p:blipFill>
        <p:spPr>
          <a:xfrm>
            <a:off x="236133" y="5473209"/>
            <a:ext cx="1765162" cy="990182"/>
          </a:xfrm>
          <a:prstGeom prst="rect">
            <a:avLst/>
          </a:prstGeom>
        </p:spPr>
      </p:pic>
      <p:pic>
        <p:nvPicPr>
          <p:cNvPr id="10" name="Picture 9" descr="Text&#10;&#10;Description automatically generated">
            <a:extLst>
              <a:ext uri="{FF2B5EF4-FFF2-40B4-BE49-F238E27FC236}">
                <a16:creationId xmlns:a16="http://schemas.microsoft.com/office/drawing/2014/main" id="{D1501AAF-2313-3DD2-852B-79A035269C3F}"/>
              </a:ext>
            </a:extLst>
          </p:cNvPr>
          <p:cNvPicPr>
            <a:picLocks noGrp="1" noRot="1" noChangeAspect="1" noMove="1" noResize="1" noEditPoints="1" noAdjustHandles="1" noChangeArrowheads="1" noChangeShapeType="1" noCrop="1"/>
          </p:cNvPicPr>
          <p:nvPr/>
        </p:nvPicPr>
        <p:blipFill rotWithShape="1">
          <a:blip r:embed="rId4"/>
          <a:srcRect r="29176"/>
          <a:stretch/>
        </p:blipFill>
        <p:spPr>
          <a:xfrm>
            <a:off x="7821835" y="2931207"/>
            <a:ext cx="4134032" cy="3532184"/>
          </a:xfrm>
          <a:prstGeom prst="rect">
            <a:avLst/>
          </a:prstGeom>
        </p:spPr>
      </p:pic>
      <p:sp>
        <p:nvSpPr>
          <p:cNvPr id="2" name="TextBox 1">
            <a:extLst>
              <a:ext uri="{FF2B5EF4-FFF2-40B4-BE49-F238E27FC236}">
                <a16:creationId xmlns:a16="http://schemas.microsoft.com/office/drawing/2014/main" id="{A37748F5-37B1-4721-80DE-793E42AC8B13}"/>
              </a:ext>
            </a:extLst>
          </p:cNvPr>
          <p:cNvSpPr txBox="1"/>
          <p:nvPr/>
        </p:nvSpPr>
        <p:spPr>
          <a:xfrm>
            <a:off x="2788099" y="6068311"/>
            <a:ext cx="4134032" cy="523220"/>
          </a:xfrm>
          <a:prstGeom prst="rect">
            <a:avLst/>
          </a:prstGeom>
          <a:noFill/>
        </p:spPr>
        <p:txBody>
          <a:bodyPr wrap="square" rtlCol="0">
            <a:spAutoFit/>
          </a:bodyPr>
          <a:lstStyle/>
          <a:p>
            <a:pPr algn="ctr"/>
            <a:r>
              <a:rPr lang="en-US" sz="2800" b="1" dirty="0">
                <a:solidFill>
                  <a:srgbClr val="084B7C"/>
                </a:solidFill>
                <a:latin typeface="Roboto Black"/>
                <a:ea typeface="Roboto Black"/>
              </a:rPr>
              <a:t>Questions?</a:t>
            </a:r>
            <a:endParaRPr lang="en-US" sz="2800" dirty="0"/>
          </a:p>
        </p:txBody>
      </p:sp>
    </p:spTree>
    <p:extLst>
      <p:ext uri="{BB962C8B-B14F-4D97-AF65-F5344CB8AC3E}">
        <p14:creationId xmlns:p14="http://schemas.microsoft.com/office/powerpoint/2010/main" val="132700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B8CB6CC-2D09-B1CF-6892-458956E745C9}"/>
              </a:ext>
            </a:extLst>
          </p:cNvPr>
          <p:cNvCxnSpPr>
            <a:cxnSpLocks noGrp="1" noRot="1" noMove="1" noResize="1" noEditPoints="1" noAdjustHandles="1" noChangeArrowheads="1" noChangeShapeType="1"/>
          </p:cNvCxnSpPr>
          <p:nvPr/>
        </p:nvCxnSpPr>
        <p:spPr>
          <a:xfrm>
            <a:off x="1798303" y="0"/>
            <a:ext cx="0" cy="685800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Picture 6" descr="A picture containing logo&#10;&#10;Description automatically generated">
            <a:extLst>
              <a:ext uri="{FF2B5EF4-FFF2-40B4-BE49-F238E27FC236}">
                <a16:creationId xmlns:a16="http://schemas.microsoft.com/office/drawing/2014/main" id="{EB836E9B-35DF-68F7-435B-DC3EC1C435E3}"/>
              </a:ext>
            </a:extLst>
          </p:cNvPr>
          <p:cNvPicPr>
            <a:picLocks noGrp="1" noRot="1" noMove="1" noResize="1" noEditPoints="1" noAdjustHandles="1" noChangeArrowheads="1" noChangeShapeType="1" noCrop="1"/>
          </p:cNvPicPr>
          <p:nvPr/>
        </p:nvPicPr>
        <p:blipFill>
          <a:blip r:embed="rId2"/>
          <a:stretch>
            <a:fillRect/>
          </a:stretch>
        </p:blipFill>
        <p:spPr>
          <a:xfrm>
            <a:off x="11218521" y="6252104"/>
            <a:ext cx="862323" cy="483728"/>
          </a:xfrm>
          <a:prstGeom prst="rect">
            <a:avLst/>
          </a:prstGeom>
        </p:spPr>
      </p:pic>
      <p:cxnSp>
        <p:nvCxnSpPr>
          <p:cNvPr id="9" name="Straight Connector 8">
            <a:extLst>
              <a:ext uri="{FF2B5EF4-FFF2-40B4-BE49-F238E27FC236}">
                <a16:creationId xmlns:a16="http://schemas.microsoft.com/office/drawing/2014/main" id="{75FE77C3-0AD0-3A47-065A-BDE1C1E50CA8}"/>
              </a:ext>
            </a:extLst>
          </p:cNvPr>
          <p:cNvCxnSpPr>
            <a:cxnSpLocks noGrp="1" noRot="1" noMove="1" noResize="1" noEditPoints="1" noAdjustHandles="1" noChangeArrowheads="1" noChangeShapeType="1"/>
          </p:cNvCxnSpPr>
          <p:nvPr/>
        </p:nvCxnSpPr>
        <p:spPr>
          <a:xfrm>
            <a:off x="1798303" y="6596109"/>
            <a:ext cx="9254396" cy="0"/>
          </a:xfrm>
          <a:prstGeom prst="line">
            <a:avLst/>
          </a:prstGeom>
          <a:ln w="38100">
            <a:solidFill>
              <a:srgbClr val="FBA924"/>
            </a:solidFill>
          </a:ln>
        </p:spPr>
        <p:style>
          <a:lnRef idx="1">
            <a:schemeClr val="accent2"/>
          </a:lnRef>
          <a:fillRef idx="0">
            <a:schemeClr val="accent2"/>
          </a:fillRef>
          <a:effectRef idx="0">
            <a:schemeClr val="accent2"/>
          </a:effectRef>
          <a:fontRef idx="minor">
            <a:schemeClr val="tx1"/>
          </a:fontRef>
        </p:style>
      </p:cxnSp>
      <p:sp>
        <p:nvSpPr>
          <p:cNvPr id="10" name="Title 9">
            <a:extLst>
              <a:ext uri="{FF2B5EF4-FFF2-40B4-BE49-F238E27FC236}">
                <a16:creationId xmlns:a16="http://schemas.microsoft.com/office/drawing/2014/main" id="{5E1C25F2-07AC-A9E0-2051-0B808547FB26}"/>
              </a:ext>
            </a:extLst>
          </p:cNvPr>
          <p:cNvSpPr>
            <a:spLocks noGrp="1"/>
          </p:cNvSpPr>
          <p:nvPr>
            <p:ph type="title"/>
          </p:nvPr>
        </p:nvSpPr>
        <p:spPr>
          <a:xfrm>
            <a:off x="2272682" y="365125"/>
            <a:ext cx="9081117" cy="1325563"/>
          </a:xfrm>
        </p:spPr>
        <p:txBody>
          <a:bodyPr/>
          <a:lstStyle/>
          <a:p>
            <a:r>
              <a:rPr lang="en-US"/>
              <a:t>References</a:t>
            </a:r>
          </a:p>
        </p:txBody>
      </p:sp>
      <p:sp>
        <p:nvSpPr>
          <p:cNvPr id="11" name="Content Placeholder 10">
            <a:extLst>
              <a:ext uri="{FF2B5EF4-FFF2-40B4-BE49-F238E27FC236}">
                <a16:creationId xmlns:a16="http://schemas.microsoft.com/office/drawing/2014/main" id="{8E1BB04B-0AA0-CB68-1EAA-26CC755B6FF8}"/>
              </a:ext>
            </a:extLst>
          </p:cNvPr>
          <p:cNvSpPr>
            <a:spLocks noGrp="1"/>
          </p:cNvSpPr>
          <p:nvPr>
            <p:ph idx="1"/>
          </p:nvPr>
        </p:nvSpPr>
        <p:spPr>
          <a:xfrm>
            <a:off x="2272682" y="1825625"/>
            <a:ext cx="9081118" cy="4351338"/>
          </a:xfrm>
        </p:spPr>
        <p:txBody>
          <a:bodyPr vert="horz" lIns="91440" tIns="45720" rIns="91440" bIns="45720" rtlCol="0" anchor="t">
            <a:normAutofit fontScale="40000" lnSpcReduction="20000"/>
          </a:bodyPr>
          <a:lstStyle/>
          <a:p>
            <a:r>
              <a:rPr lang="en-US"/>
              <a:t>Bastian AJ. Learning to predict the future: the cerebellum adapts feedforward movement control. </a:t>
            </a:r>
            <a:r>
              <a:rPr lang="en-US" err="1"/>
              <a:t>Curr</a:t>
            </a:r>
            <a:r>
              <a:rPr lang="en-US"/>
              <a:t> </a:t>
            </a:r>
            <a:r>
              <a:rPr lang="en-US" err="1"/>
              <a:t>Opin</a:t>
            </a:r>
            <a:r>
              <a:rPr lang="en-US"/>
              <a:t> </a:t>
            </a:r>
            <a:r>
              <a:rPr lang="en-US" err="1"/>
              <a:t>Neurobiol</a:t>
            </a:r>
            <a:r>
              <a:rPr lang="en-US"/>
              <a:t> 2006, 16(6): 645-649. </a:t>
            </a:r>
          </a:p>
          <a:p>
            <a:r>
              <a:rPr lang="en-US"/>
              <a:t>Barbuto S, Martelli D, </a:t>
            </a:r>
            <a:r>
              <a:rPr lang="en-US" err="1"/>
              <a:t>Omofuma</a:t>
            </a:r>
            <a:r>
              <a:rPr lang="en-US"/>
              <a:t> IB, et al. Phase I randomized single-blinded controlled study investigating the potential benefit of aerobic exercise in degenerative cerebellar disease. Clinical Rehabilitation. 2020;34(5):584-594. doi:10.1177/0269215520905073</a:t>
            </a:r>
          </a:p>
          <a:p>
            <a:r>
              <a:rPr lang="en-US"/>
              <a:t>Barbuto S, Kuo SH, Winterbottom L, et al. Home Aerobic Training for Cerebellar Degenerative Diseases: a Randomized Controlled Trial. Cerebellum. Published online March 18, 2022. doi:10.1007/s12311-022-01394-4</a:t>
            </a:r>
          </a:p>
          <a:p>
            <a:r>
              <a:rPr lang="en-US"/>
              <a:t> Chang YJ, Chou CC, Huang WT, Lu CS, Wong AM, </a:t>
            </a:r>
            <a:r>
              <a:rPr lang="en-US" err="1"/>
              <a:t>HsuMJ</a:t>
            </a:r>
            <a:r>
              <a:rPr lang="en-US"/>
              <a:t>. Cycling regimen induces spinal circuitry plasticity and improves leg muscle coordination in individuals with spinocerebellar ataxia. Arch Phys Med </a:t>
            </a:r>
            <a:r>
              <a:rPr lang="en-US" err="1"/>
              <a:t>Rehabil</a:t>
            </a:r>
            <a:r>
              <a:rPr lang="en-US"/>
              <a:t>. 2015;96:1006-1013.</a:t>
            </a:r>
          </a:p>
          <a:p>
            <a:r>
              <a:rPr lang="en-US"/>
              <a:t> De Silva, R., Greenfield, J., Cook, A., Bonney, H., </a:t>
            </a:r>
            <a:r>
              <a:rPr lang="en-US" err="1"/>
              <a:t>Vallortigara</a:t>
            </a:r>
            <a:r>
              <a:rPr lang="en-US"/>
              <a:t>, J., Hunt, B., and </a:t>
            </a:r>
            <a:r>
              <a:rPr lang="en-US" err="1"/>
              <a:t>Giunti</a:t>
            </a:r>
            <a:r>
              <a:rPr lang="en-US"/>
              <a:t>, P. Guidelines on the diagnosis and management of the progressive ataxias. </a:t>
            </a:r>
            <a:r>
              <a:rPr lang="en-US" err="1"/>
              <a:t>Orphanet</a:t>
            </a:r>
            <a:r>
              <a:rPr lang="en-US"/>
              <a:t> Journal of Rare Diseases 2019 (14); 51.</a:t>
            </a:r>
          </a:p>
          <a:p>
            <a:r>
              <a:rPr lang="en-US"/>
              <a:t> Ilg W, </a:t>
            </a:r>
            <a:r>
              <a:rPr lang="en-US" err="1"/>
              <a:t>Synofzik</a:t>
            </a:r>
            <a:r>
              <a:rPr lang="en-US"/>
              <a:t> M, Brotz D, Burkard S, Giese MA, Schols L. Intensive coordinative training improves motor performance in degenerative cerebellar disease. Neurol 2009; 79 (20):2056-2060. DOI: 10.1212/WNL.0b013e3181c33adf</a:t>
            </a:r>
          </a:p>
          <a:p>
            <a:r>
              <a:rPr lang="en-US"/>
              <a:t> Keller JL, Bastian AJ. A home balance exercise program improves walking in people with cerebellar ataxia. Neurorehabilitation and Neural Repair. 2014; 28(8): 770-778. DOI: 10.1177/1545968314522350</a:t>
            </a:r>
          </a:p>
          <a:p>
            <a:r>
              <a:rPr lang="en-US"/>
              <a:t> Milne et al  Rehabilitation for Individuals With Genetic Degenerative Ataxia: A Systematic Review  Rehabilitation for Individuals With Genetic Degenerative Ataxia: A Systematic Review.  Neurorehabilitation and Neural Repair 31(7)  609-629. DOI: 10.1177/1545968317712469</a:t>
            </a:r>
          </a:p>
          <a:p>
            <a:r>
              <a:rPr lang="en-US"/>
              <a:t> Millar JL, Schubert, Report of oscillopsia in ataxia patients correlates with activity, not vestibular ocular reflex gain, Journal of Vestibular Research, Accepted for publication, November 18, 2021.</a:t>
            </a:r>
          </a:p>
          <a:p>
            <a:r>
              <a:rPr lang="en-US">
                <a:ea typeface="Roboto"/>
                <a:cs typeface="Roboto"/>
              </a:rPr>
              <a:t>Milne SC, Corben LA, Roberts M, et al. Rehabilitation for ataxia study: protocol for a </a:t>
            </a:r>
            <a:r>
              <a:rPr lang="en-US" err="1">
                <a:ea typeface="Roboto"/>
                <a:cs typeface="Roboto"/>
              </a:rPr>
              <a:t>randomised</a:t>
            </a:r>
            <a:r>
              <a:rPr lang="en-US">
                <a:ea typeface="Roboto"/>
                <a:cs typeface="Roboto"/>
              </a:rPr>
              <a:t> controlled trial of an outpatient and supported home-based physiotherapy </a:t>
            </a:r>
            <a:r>
              <a:rPr lang="en-US" err="1">
                <a:ea typeface="Roboto"/>
                <a:cs typeface="Roboto"/>
              </a:rPr>
              <a:t>programme</a:t>
            </a:r>
            <a:r>
              <a:rPr lang="en-US">
                <a:ea typeface="Roboto"/>
                <a:cs typeface="Roboto"/>
              </a:rPr>
              <a:t> for people with hereditary cerebellar ataxia. BMJ Open. 2020;10(12):e040230. Published 2020 Dec 17. doi:10.1136/bmjopen-2020-040230</a:t>
            </a:r>
            <a:endParaRPr lang="en-US"/>
          </a:p>
          <a:p>
            <a:r>
              <a:rPr lang="en-US"/>
              <a:t> Morton SM, Bastian AJ. Relative contributions of balance and voluntary leg-coordination deficits to cerebellar gait ataxia. J </a:t>
            </a:r>
            <a:r>
              <a:rPr lang="en-US" err="1"/>
              <a:t>Neurophysiol</a:t>
            </a:r>
            <a:r>
              <a:rPr lang="en-US"/>
              <a:t> 2003; 89(4): 1844-1856. 10.1152/jn.00787.2002</a:t>
            </a:r>
          </a:p>
          <a:p>
            <a:r>
              <a:rPr lang="en-US"/>
              <a:t>Morton SM, Bastian AJ.  Cerebellar control of balance and locomotion. Neuroscientist 2004; June (10): 247-59.</a:t>
            </a:r>
          </a:p>
          <a:p>
            <a:endParaRPr lang="en-US"/>
          </a:p>
        </p:txBody>
      </p:sp>
      <p:pic>
        <p:nvPicPr>
          <p:cNvPr id="2" name="Content Placeholder 10" descr="Text&#10;&#10;Description automatically generated with medium confidence">
            <a:extLst>
              <a:ext uri="{FF2B5EF4-FFF2-40B4-BE49-F238E27FC236}">
                <a16:creationId xmlns:a16="http://schemas.microsoft.com/office/drawing/2014/main" id="{6984BA97-AF8A-A22A-CDF3-244ED7C80AD7}"/>
              </a:ext>
            </a:extLst>
          </p:cNvPr>
          <p:cNvPicPr>
            <a:picLocks noGrp="1" noRot="1" noMove="1" noResize="1" noEditPoints="1" noAdjustHandles="1" noChangeArrowheads="1" noChangeShapeType="1" noCrop="1"/>
          </p:cNvPicPr>
          <p:nvPr/>
        </p:nvPicPr>
        <p:blipFill rotWithShape="1">
          <a:blip r:embed="rId3"/>
          <a:srcRect r="34405"/>
          <a:stretch/>
        </p:blipFill>
        <p:spPr>
          <a:xfrm>
            <a:off x="77600" y="5318620"/>
            <a:ext cx="1655512" cy="1327823"/>
          </a:xfrm>
          <a:prstGeom prst="rect">
            <a:avLst/>
          </a:prstGeom>
        </p:spPr>
      </p:pic>
    </p:spTree>
    <p:extLst>
      <p:ext uri="{BB962C8B-B14F-4D97-AF65-F5344CB8AC3E}">
        <p14:creationId xmlns:p14="http://schemas.microsoft.com/office/powerpoint/2010/main" val="2087734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EF86338-37CD-53D2-9AD1-4D8DD532447E}"/>
              </a:ext>
            </a:extLst>
          </p:cNvPr>
          <p:cNvPicPr>
            <a:picLocks noGrp="1" noRot="1" noMove="1" noResize="1" noEditPoints="1" noAdjustHandles="1" noChangeArrowheads="1" noChangeShapeType="1" noCrop="1"/>
          </p:cNvPicPr>
          <p:nvPr/>
        </p:nvPicPr>
        <p:blipFill rotWithShape="1">
          <a:blip r:embed="rId2"/>
          <a:srcRect l="14617" r="62859"/>
          <a:stretch/>
        </p:blipFill>
        <p:spPr>
          <a:xfrm>
            <a:off x="0" y="0"/>
            <a:ext cx="2414462" cy="6858000"/>
          </a:xfrm>
          <a:prstGeom prst="rect">
            <a:avLst/>
          </a:prstGeom>
        </p:spPr>
      </p:pic>
      <p:cxnSp>
        <p:nvCxnSpPr>
          <p:cNvPr id="16" name="Straight Connector 15">
            <a:extLst>
              <a:ext uri="{FF2B5EF4-FFF2-40B4-BE49-F238E27FC236}">
                <a16:creationId xmlns:a16="http://schemas.microsoft.com/office/drawing/2014/main" id="{D622DCA0-2D0E-FFAA-573D-6353F34CD167}"/>
              </a:ext>
            </a:extLst>
          </p:cNvPr>
          <p:cNvCxnSpPr>
            <a:cxnSpLocks noGrp="1" noRot="1" noMove="1" noResize="1" noEditPoints="1" noAdjustHandles="1" noChangeArrowheads="1" noChangeShapeType="1"/>
          </p:cNvCxnSpPr>
          <p:nvPr/>
        </p:nvCxnSpPr>
        <p:spPr>
          <a:xfrm>
            <a:off x="2414462" y="0"/>
            <a:ext cx="0" cy="68580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1" name="Title 20">
            <a:extLst>
              <a:ext uri="{FF2B5EF4-FFF2-40B4-BE49-F238E27FC236}">
                <a16:creationId xmlns:a16="http://schemas.microsoft.com/office/drawing/2014/main" id="{70871AF7-1C79-F11B-C5EA-24B2D6991BE6}"/>
              </a:ext>
            </a:extLst>
          </p:cNvPr>
          <p:cNvSpPr>
            <a:spLocks noGrp="1"/>
          </p:cNvSpPr>
          <p:nvPr>
            <p:ph type="title"/>
          </p:nvPr>
        </p:nvSpPr>
        <p:spPr>
          <a:xfrm>
            <a:off x="2818503" y="365125"/>
            <a:ext cx="8982636" cy="1325563"/>
          </a:xfrm>
        </p:spPr>
        <p:txBody>
          <a:bodyPr/>
          <a:lstStyle/>
          <a:p>
            <a:r>
              <a:rPr lang="en-US"/>
              <a:t>References</a:t>
            </a:r>
          </a:p>
        </p:txBody>
      </p:sp>
      <p:sp>
        <p:nvSpPr>
          <p:cNvPr id="22" name="Content Placeholder 21">
            <a:extLst>
              <a:ext uri="{FF2B5EF4-FFF2-40B4-BE49-F238E27FC236}">
                <a16:creationId xmlns:a16="http://schemas.microsoft.com/office/drawing/2014/main" id="{5CFF5342-7579-AB7B-9CBC-5F918CB07217}"/>
              </a:ext>
            </a:extLst>
          </p:cNvPr>
          <p:cNvSpPr>
            <a:spLocks noGrp="1"/>
          </p:cNvSpPr>
          <p:nvPr>
            <p:ph idx="1"/>
          </p:nvPr>
        </p:nvSpPr>
        <p:spPr>
          <a:xfrm>
            <a:off x="2818503" y="1825625"/>
            <a:ext cx="8982635" cy="4351338"/>
          </a:xfrm>
        </p:spPr>
        <p:txBody>
          <a:bodyPr>
            <a:normAutofit fontScale="40000" lnSpcReduction="20000"/>
          </a:bodyPr>
          <a:lstStyle/>
          <a:p>
            <a:r>
              <a:rPr lang="en-US" err="1"/>
              <a:t>Miyai</a:t>
            </a:r>
            <a:r>
              <a:rPr lang="en-US"/>
              <a:t>, I., Ito, M., Hattori, N., </a:t>
            </a:r>
            <a:r>
              <a:rPr lang="en-US" err="1"/>
              <a:t>Mihara</a:t>
            </a:r>
            <a:r>
              <a:rPr lang="en-US"/>
              <a:t>, M., </a:t>
            </a:r>
            <a:r>
              <a:rPr lang="en-US" err="1"/>
              <a:t>Hatakenaka</a:t>
            </a:r>
            <a:r>
              <a:rPr lang="en-US"/>
              <a:t>, M., Yagura, H., … Nishizawa, M. (2012). Cerebellar Ataxia Rehabilitation Trial in Degenerative Cerebellar Diseases. Neurorehabilitation and Neural Repair, 26(5), 515- 522. https://doi.org/10.1177/1545968311425918</a:t>
            </a:r>
          </a:p>
          <a:p>
            <a:r>
              <a:rPr lang="en-US"/>
              <a:t> Reoli R, Therrien A, Cherry-Allen K, Keller J, Millar J, Bastian A, Is the dynamic gait index a useful outcome to measure balance and ambulation in patients with cerebellar ataxia?, Gait &amp; Posture, Volume 89, 2021, Pages 200-205, ISSN 0966-6362, https://doi.org/10.1016/j.gaitpost.2021.07.011.</a:t>
            </a:r>
          </a:p>
          <a:p>
            <a:r>
              <a:rPr lang="en-US"/>
              <a:t>Reoli R, Cherry-Allen K, Therrien A, Keller J, Leech K, Whitt AL, Bastian A. Can the ARAT Be Used to Measure Arm Function in People With Cerebellar Ataxia? Phys </a:t>
            </a:r>
            <a:r>
              <a:rPr lang="en-US" err="1"/>
              <a:t>Ther</a:t>
            </a:r>
            <a:r>
              <a:rPr lang="en-US"/>
              <a:t>. 2021 Feb 4;101(2):pzaa203. </a:t>
            </a:r>
            <a:r>
              <a:rPr lang="en-US" err="1"/>
              <a:t>doi</a:t>
            </a:r>
            <a:r>
              <a:rPr lang="en-US"/>
              <a:t>: 10.1093/</a:t>
            </a:r>
            <a:r>
              <a:rPr lang="en-US" err="1"/>
              <a:t>ptj</a:t>
            </a:r>
            <a:r>
              <a:rPr lang="en-US"/>
              <a:t>/pzaa203. PMID: 33336704; PMCID: PMC7899061.</a:t>
            </a:r>
          </a:p>
          <a:p>
            <a:r>
              <a:rPr lang="en-US"/>
              <a:t> Schmitz-</a:t>
            </a:r>
            <a:r>
              <a:rPr lang="en-US" err="1"/>
              <a:t>Hübsch</a:t>
            </a:r>
            <a:r>
              <a:rPr lang="en-US"/>
              <a:t> T, du </a:t>
            </a:r>
            <a:r>
              <a:rPr lang="en-US" err="1"/>
              <a:t>Montcel</a:t>
            </a:r>
            <a:r>
              <a:rPr lang="en-US"/>
              <a:t> ST, </a:t>
            </a:r>
            <a:r>
              <a:rPr lang="en-US" err="1"/>
              <a:t>Baliko</a:t>
            </a:r>
            <a:r>
              <a:rPr lang="en-US"/>
              <a:t> L, </a:t>
            </a:r>
            <a:r>
              <a:rPr lang="en-US" err="1"/>
              <a:t>Berciano</a:t>
            </a:r>
            <a:r>
              <a:rPr lang="en-US"/>
              <a:t> J, </a:t>
            </a:r>
            <a:r>
              <a:rPr lang="en-US" err="1"/>
              <a:t>Boesch</a:t>
            </a:r>
            <a:r>
              <a:rPr lang="en-US"/>
              <a:t> S, </a:t>
            </a:r>
            <a:r>
              <a:rPr lang="en-US" err="1"/>
              <a:t>Depondt</a:t>
            </a:r>
            <a:r>
              <a:rPr lang="en-US"/>
              <a:t> C, </a:t>
            </a:r>
            <a:r>
              <a:rPr lang="en-US" err="1"/>
              <a:t>Giunti</a:t>
            </a:r>
            <a:r>
              <a:rPr lang="en-US"/>
              <a:t> P, </a:t>
            </a:r>
            <a:r>
              <a:rPr lang="en-US" err="1"/>
              <a:t>Globas</a:t>
            </a:r>
            <a:r>
              <a:rPr lang="en-US"/>
              <a:t> C, </a:t>
            </a:r>
            <a:r>
              <a:rPr lang="en-US" err="1"/>
              <a:t>Infante</a:t>
            </a:r>
            <a:r>
              <a:rPr lang="en-US"/>
              <a:t> J, Kang JS, et al. Scale for the assessment and rating of ataxia: development of a new clinical scale. Neurology. 2006; 66:1717–1720.</a:t>
            </a:r>
          </a:p>
          <a:p>
            <a:r>
              <a:rPr lang="en-US"/>
              <a:t> Schmitz-</a:t>
            </a:r>
            <a:r>
              <a:rPr lang="en-US" err="1"/>
              <a:t>Hübsch</a:t>
            </a:r>
            <a:r>
              <a:rPr lang="en-US"/>
              <a:t> T, </a:t>
            </a:r>
            <a:r>
              <a:rPr lang="en-US" err="1"/>
              <a:t>Tezenas</a:t>
            </a:r>
            <a:r>
              <a:rPr lang="en-US"/>
              <a:t> du </a:t>
            </a:r>
            <a:r>
              <a:rPr lang="en-US" err="1"/>
              <a:t>Montcel</a:t>
            </a:r>
            <a:r>
              <a:rPr lang="en-US"/>
              <a:t> S, </a:t>
            </a:r>
            <a:r>
              <a:rPr lang="en-US" err="1"/>
              <a:t>Baliko</a:t>
            </a:r>
            <a:r>
              <a:rPr lang="en-US"/>
              <a:t> L, </a:t>
            </a:r>
            <a:r>
              <a:rPr lang="en-US" err="1"/>
              <a:t>Boesch</a:t>
            </a:r>
            <a:r>
              <a:rPr lang="en-US"/>
              <a:t> S, </a:t>
            </a:r>
            <a:r>
              <a:rPr lang="en-US" err="1"/>
              <a:t>Bonato</a:t>
            </a:r>
            <a:r>
              <a:rPr lang="en-US"/>
              <a:t> S, </a:t>
            </a:r>
            <a:r>
              <a:rPr lang="en-US" err="1"/>
              <a:t>Fancellu</a:t>
            </a:r>
            <a:r>
              <a:rPr lang="en-US"/>
              <a:t> R, </a:t>
            </a:r>
            <a:r>
              <a:rPr lang="en-US" err="1"/>
              <a:t>Giunti</a:t>
            </a:r>
            <a:r>
              <a:rPr lang="en-US"/>
              <a:t> P, </a:t>
            </a:r>
            <a:r>
              <a:rPr lang="en-US" err="1"/>
              <a:t>Globas</a:t>
            </a:r>
            <a:r>
              <a:rPr lang="en-US"/>
              <a:t> C, Kang JS, Kremer B, </a:t>
            </a:r>
            <a:r>
              <a:rPr lang="en-US" err="1"/>
              <a:t>Mariotti</a:t>
            </a:r>
            <a:r>
              <a:rPr lang="en-US"/>
              <a:t> C, </a:t>
            </a:r>
            <a:r>
              <a:rPr lang="en-US" err="1"/>
              <a:t>Melegh</a:t>
            </a:r>
            <a:r>
              <a:rPr lang="en-US"/>
              <a:t> B, </a:t>
            </a:r>
            <a:r>
              <a:rPr lang="en-US" err="1"/>
              <a:t>Rakowicz</a:t>
            </a:r>
            <a:r>
              <a:rPr lang="en-US"/>
              <a:t> M, </a:t>
            </a:r>
            <a:r>
              <a:rPr lang="en-US" err="1"/>
              <a:t>Rola</a:t>
            </a:r>
            <a:r>
              <a:rPr lang="en-US"/>
              <a:t> R, Romano S, </a:t>
            </a:r>
            <a:r>
              <a:rPr lang="en-US" err="1"/>
              <a:t>Schöls</a:t>
            </a:r>
            <a:r>
              <a:rPr lang="en-US"/>
              <a:t> L, Szymanski S, van de </a:t>
            </a:r>
            <a:r>
              <a:rPr lang="en-US" err="1"/>
              <a:t>Warrenburg</a:t>
            </a:r>
            <a:r>
              <a:rPr lang="en-US"/>
              <a:t> BP, </a:t>
            </a:r>
            <a:r>
              <a:rPr lang="en-US" err="1"/>
              <a:t>Zdzienicka</a:t>
            </a:r>
            <a:r>
              <a:rPr lang="en-US"/>
              <a:t> E, </a:t>
            </a:r>
            <a:r>
              <a:rPr lang="en-US" err="1"/>
              <a:t>Dürr</a:t>
            </a:r>
            <a:r>
              <a:rPr lang="en-US"/>
              <a:t> A, </a:t>
            </a:r>
            <a:r>
              <a:rPr lang="en-US" err="1"/>
              <a:t>Klockgether</a:t>
            </a:r>
            <a:r>
              <a:rPr lang="en-US"/>
              <a:t> T. Reliability and validity of the International Cooperative Ataxia Rating Scale: a study in 156 spinocerebellar ataxia patients. Mov </a:t>
            </a:r>
            <a:r>
              <a:rPr lang="en-US" err="1"/>
              <a:t>Disord</a:t>
            </a:r>
            <a:r>
              <a:rPr lang="en-US"/>
              <a:t>. 2006 May;21(5):699-704. </a:t>
            </a:r>
            <a:r>
              <a:rPr lang="en-US" err="1"/>
              <a:t>doi</a:t>
            </a:r>
            <a:r>
              <a:rPr lang="en-US"/>
              <a:t>: 10.1002/mds.20781. PMID: 16450347.</a:t>
            </a:r>
          </a:p>
          <a:p>
            <a:r>
              <a:rPr lang="en-US"/>
              <a:t> Therrien AS, Wolpert DM, Bastian AJ. Effective reinforcement learning following cerebellar damage requires a balance between exploration and motor noise. Brain 2016, 139(1):101-14. DOI: 10.1093/brain/awv329</a:t>
            </a:r>
          </a:p>
          <a:p>
            <a:r>
              <a:rPr lang="en-US"/>
              <a:t> </a:t>
            </a:r>
            <a:r>
              <a:rPr lang="en-US" err="1"/>
              <a:t>Trouillas</a:t>
            </a:r>
            <a:r>
              <a:rPr lang="en-US"/>
              <a:t> P, </a:t>
            </a:r>
            <a:r>
              <a:rPr lang="en-US" err="1"/>
              <a:t>Takayanagi</a:t>
            </a:r>
            <a:r>
              <a:rPr lang="en-US"/>
              <a:t> T, Hallett M, Currier RD, </a:t>
            </a:r>
            <a:r>
              <a:rPr lang="en-US" err="1"/>
              <a:t>Subramony</a:t>
            </a:r>
            <a:r>
              <a:rPr lang="en-US"/>
              <a:t> SH, Wessel K, </a:t>
            </a:r>
            <a:r>
              <a:rPr lang="en-US" err="1"/>
              <a:t>Bryer</a:t>
            </a:r>
            <a:r>
              <a:rPr lang="en-US"/>
              <a:t> A, Diener HC, </a:t>
            </a:r>
            <a:r>
              <a:rPr lang="en-US" err="1"/>
              <a:t>Massaquoi</a:t>
            </a:r>
            <a:r>
              <a:rPr lang="en-US"/>
              <a:t> S, Gomez CM, Coutinho P, Ben Hamida M, Campanella G, </a:t>
            </a:r>
            <a:r>
              <a:rPr lang="en-US" err="1"/>
              <a:t>Filla</a:t>
            </a:r>
            <a:r>
              <a:rPr lang="en-US"/>
              <a:t> A, </a:t>
            </a:r>
            <a:r>
              <a:rPr lang="en-US" err="1"/>
              <a:t>Schut</a:t>
            </a:r>
            <a:r>
              <a:rPr lang="en-US"/>
              <a:t> L, </a:t>
            </a:r>
            <a:r>
              <a:rPr lang="en-US" err="1"/>
              <a:t>Timann</a:t>
            </a:r>
            <a:r>
              <a:rPr lang="en-US"/>
              <a:t> D, </a:t>
            </a:r>
            <a:r>
              <a:rPr lang="en-US" err="1"/>
              <a:t>Honnorat</a:t>
            </a:r>
            <a:r>
              <a:rPr lang="en-US"/>
              <a:t> J, </a:t>
            </a:r>
            <a:r>
              <a:rPr lang="en-US" err="1"/>
              <a:t>Nighoghossian</a:t>
            </a:r>
            <a:r>
              <a:rPr lang="en-US"/>
              <a:t> N, </a:t>
            </a:r>
            <a:r>
              <a:rPr lang="en-US" err="1"/>
              <a:t>Manyam</a:t>
            </a:r>
            <a:r>
              <a:rPr lang="en-US"/>
              <a:t> B. International Cooperative Ataxia Rating Scale for pharmacological assessment of the cerebellar syndrome. The Ataxia Neuropharmacology Committee of the World Federation of Neurology. J Neurol Sci. 1997 Feb 12;145(2):205-11. </a:t>
            </a:r>
            <a:r>
              <a:rPr lang="en-US" err="1"/>
              <a:t>doi</a:t>
            </a:r>
            <a:r>
              <a:rPr lang="en-US"/>
              <a:t>: 10.1016/s0022-510x(96)00231-6. PMID: 9094050.</a:t>
            </a:r>
          </a:p>
          <a:p>
            <a:r>
              <a:rPr lang="en-US"/>
              <a:t> </a:t>
            </a:r>
            <a:r>
              <a:rPr lang="en-US" err="1"/>
              <a:t>Zimmet</a:t>
            </a:r>
            <a:r>
              <a:rPr lang="en-US"/>
              <a:t> AM, Cowan NJ, Bastian AJ.  Patients with Cerebellar Ataxia Do Not Benefit from Limb Weights The Cerebellum 2019, 18:128–136.  https://doi.org/10.1007/s12311-018-0962-1</a:t>
            </a:r>
          </a:p>
          <a:p>
            <a:r>
              <a:rPr lang="en-US"/>
              <a:t>Murat </a:t>
            </a:r>
            <a:r>
              <a:rPr lang="en-US" err="1"/>
              <a:t>Sağlam</a:t>
            </a:r>
            <a:r>
              <a:rPr lang="en-US"/>
              <a:t>, Stefan </a:t>
            </a:r>
            <a:r>
              <a:rPr lang="en-US" err="1"/>
              <a:t>Glasauer</a:t>
            </a:r>
            <a:r>
              <a:rPr lang="en-US"/>
              <a:t>, Nadine </a:t>
            </a:r>
            <a:r>
              <a:rPr lang="en-US" err="1"/>
              <a:t>Lehnen</a:t>
            </a:r>
            <a:r>
              <a:rPr lang="en-US"/>
              <a:t>, Vestibular and cerebellar contribution to gaze optimality, Brain, Volume 137, Issue 4, April 2014, Pages 1080–1094, https://doi.org/10.1093/brain/awu006</a:t>
            </a:r>
          </a:p>
          <a:p>
            <a:r>
              <a:rPr lang="en-US"/>
              <a:t>Sánchez-Tejerina D, Alvarez PF, </a:t>
            </a:r>
            <a:r>
              <a:rPr lang="en-US" err="1"/>
              <a:t>Laínez</a:t>
            </a:r>
            <a:r>
              <a:rPr lang="en-US"/>
              <a:t> E, et al. RFC1 repeat expansions and cerebellar ataxia, neuropathy and vestibular areflexia syndrome: Experience and perspectives from a neuromuscular disorders unit. Journal of the Neurological Sciences. Published online January 28, 2023:120565. doi:10.1016/j.jns.2023.120565</a:t>
            </a:r>
          </a:p>
          <a:p>
            <a:endParaRPr lang="en-US"/>
          </a:p>
        </p:txBody>
      </p:sp>
      <p:pic>
        <p:nvPicPr>
          <p:cNvPr id="4" name="Content Placeholder 1" descr="A picture containing logo&#10;&#10;Description automatically generated">
            <a:extLst>
              <a:ext uri="{FF2B5EF4-FFF2-40B4-BE49-F238E27FC236}">
                <a16:creationId xmlns:a16="http://schemas.microsoft.com/office/drawing/2014/main" id="{5C95E832-193A-7501-1ADE-111CC39141C8}"/>
              </a:ext>
            </a:extLst>
          </p:cNvPr>
          <p:cNvPicPr>
            <a:picLocks noGrp="1" noRot="1" noMove="1" noResize="1" noEditPoints="1" noAdjustHandles="1" noChangeArrowheads="1" noChangeShapeType="1" noCrop="1"/>
          </p:cNvPicPr>
          <p:nvPr/>
        </p:nvPicPr>
        <p:blipFill>
          <a:blip r:embed="rId3"/>
          <a:stretch>
            <a:fillRect/>
          </a:stretch>
        </p:blipFill>
        <p:spPr>
          <a:xfrm>
            <a:off x="69457" y="1016141"/>
            <a:ext cx="694020" cy="389317"/>
          </a:xfrm>
          <a:prstGeom prst="rect">
            <a:avLst/>
          </a:prstGeom>
        </p:spPr>
      </p:pic>
      <p:pic>
        <p:nvPicPr>
          <p:cNvPr id="6" name="Content Placeholder 10" descr="Text&#10;&#10;Description automatically generated with medium confidence">
            <a:extLst>
              <a:ext uri="{FF2B5EF4-FFF2-40B4-BE49-F238E27FC236}">
                <a16:creationId xmlns:a16="http://schemas.microsoft.com/office/drawing/2014/main" id="{4D435C05-56F9-0577-009B-08A6671B37FC}"/>
              </a:ext>
            </a:extLst>
          </p:cNvPr>
          <p:cNvPicPr>
            <a:picLocks noGrp="1" noRot="1" noMove="1" noResize="1" noEditPoints="1" noAdjustHandles="1" noChangeArrowheads="1" noChangeShapeType="1" noCrop="1"/>
          </p:cNvPicPr>
          <p:nvPr/>
        </p:nvPicPr>
        <p:blipFill rotWithShape="1">
          <a:blip r:embed="rId4"/>
          <a:srcRect r="34405"/>
          <a:stretch/>
        </p:blipFill>
        <p:spPr>
          <a:xfrm>
            <a:off x="830589" y="215450"/>
            <a:ext cx="1526160" cy="1224075"/>
          </a:xfrm>
          <a:prstGeom prst="rect">
            <a:avLst/>
          </a:prstGeom>
        </p:spPr>
      </p:pic>
    </p:spTree>
    <p:extLst>
      <p:ext uri="{BB962C8B-B14F-4D97-AF65-F5344CB8AC3E}">
        <p14:creationId xmlns:p14="http://schemas.microsoft.com/office/powerpoint/2010/main" val="1255194793"/>
      </p:ext>
    </p:extLst>
  </p:cSld>
  <p:clrMapOvr>
    <a:masterClrMapping/>
  </p:clrMapOvr>
</p:sld>
</file>

<file path=ppt/theme/theme1.xml><?xml version="1.0" encoding="utf-8"?>
<a:theme xmlns:a="http://schemas.openxmlformats.org/drawingml/2006/main" name="NAF Branded Theme">
  <a:themeElements>
    <a:clrScheme name="NAF Branded">
      <a:dk1>
        <a:srgbClr val="2C2C2C"/>
      </a:dk1>
      <a:lt1>
        <a:sysClr val="window" lastClr="FFFFFF"/>
      </a:lt1>
      <a:dk2>
        <a:srgbClr val="005587"/>
      </a:dk2>
      <a:lt2>
        <a:srgbClr val="E7E6E6"/>
      </a:lt2>
      <a:accent1>
        <a:srgbClr val="005587"/>
      </a:accent1>
      <a:accent2>
        <a:srgbClr val="FABB3C"/>
      </a:accent2>
      <a:accent3>
        <a:srgbClr val="00A3E0"/>
      </a:accent3>
      <a:accent4>
        <a:srgbClr val="7F7F7F"/>
      </a:accent4>
      <a:accent5>
        <a:srgbClr val="595959"/>
      </a:accent5>
      <a:accent6>
        <a:srgbClr val="005587"/>
      </a:accent6>
      <a:hlink>
        <a:srgbClr val="005587"/>
      </a:hlink>
      <a:folHlink>
        <a:srgbClr val="954F72"/>
      </a:folHlink>
    </a:clrScheme>
    <a:fontScheme name="NAF Branded">
      <a:majorFont>
        <a:latin typeface="Roboto Black"/>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Branded Theme" id="{88665F68-FE14-4591-9FDE-D6191649A428}" vid="{B4FFCFAC-271A-4C5A-A78B-5BE1634E8B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1783F9E39C6143B2942F3815AD199D" ma:contentTypeVersion="18" ma:contentTypeDescription="Create a new document." ma:contentTypeScope="" ma:versionID="889825a8c31966528f52b2368a7e18d6">
  <xsd:schema xmlns:xsd="http://www.w3.org/2001/XMLSchema" xmlns:xs="http://www.w3.org/2001/XMLSchema" xmlns:p="http://schemas.microsoft.com/office/2006/metadata/properties" xmlns:ns2="4f7f5c37-561b-4b06-8e12-e4d5776365ef" xmlns:ns3="166e0ee6-762f-4334-8215-880370ecf749" targetNamespace="http://schemas.microsoft.com/office/2006/metadata/properties" ma:root="true" ma:fieldsID="3361fa6bcfb75b79a302ffaa85a92446" ns2:_="" ns3:_="">
    <xsd:import namespace="4f7f5c37-561b-4b06-8e12-e4d5776365ef"/>
    <xsd:import namespace="166e0ee6-762f-4334-8215-880370ecf7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f5c37-561b-4b06-8e12-e4d5776365e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d1645f1-c803-491f-8f57-ae97cbbfe15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6e0ee6-762f-4334-8215-880370ecf74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160b46a-6417-4953-8d65-7bbaa5819eeb}" ma:internalName="TaxCatchAll" ma:showField="CatchAllData" ma:web="166e0ee6-762f-4334-8215-880370ecf7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6e0ee6-762f-4334-8215-880370ecf749" xsi:nil="true"/>
    <lcf76f155ced4ddcb4097134ff3c332f xmlns="4f7f5c37-561b-4b06-8e12-e4d5776365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ACD430-2E1D-45DB-9372-22461D6D0948}"/>
</file>

<file path=customXml/itemProps2.xml><?xml version="1.0" encoding="utf-8"?>
<ds:datastoreItem xmlns:ds="http://schemas.openxmlformats.org/officeDocument/2006/customXml" ds:itemID="{59B6C3EF-F575-4C60-8EB1-A1DC2313CA2B}">
  <ds:schemaRefs>
    <ds:schemaRef ds:uri="http://schemas.microsoft.com/sharepoint/v3/contenttype/forms"/>
  </ds:schemaRefs>
</ds:datastoreItem>
</file>

<file path=customXml/itemProps3.xml><?xml version="1.0" encoding="utf-8"?>
<ds:datastoreItem xmlns:ds="http://schemas.openxmlformats.org/officeDocument/2006/customXml" ds:itemID="{8F761FB6-3820-4255-B605-C74B44EE7B2D}">
  <ds:schemaRefs>
    <ds:schemaRef ds:uri="http://purl.org/dc/dcmitype/"/>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c6064ccc-42c7-4541-99a7-ee51600271a1"/>
    <ds:schemaRef ds:uri="0d32f857-405e-4645-b58a-dea8c2034299"/>
    <ds:schemaRef ds:uri="http://purl.org/dc/terms/"/>
  </ds:schemaRefs>
</ds:datastoreItem>
</file>

<file path=docProps/app.xml><?xml version="1.0" encoding="utf-8"?>
<Properties xmlns="http://schemas.openxmlformats.org/officeDocument/2006/extended-properties" xmlns:vt="http://schemas.openxmlformats.org/officeDocument/2006/docPropsVTypes">
  <Template>NAF Branded Theme</Template>
  <TotalTime>45</TotalTime>
  <Words>5699</Words>
  <Application>Microsoft Office PowerPoint</Application>
  <PresentationFormat>Widescreen</PresentationFormat>
  <Paragraphs>817</Paragraphs>
  <Slides>92</Slides>
  <Notes>8</Notes>
  <HiddenSlides>3</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92</vt:i4>
      </vt:variant>
    </vt:vector>
  </HeadingPairs>
  <TitlesOfParts>
    <vt:vector size="105" baseType="lpstr">
      <vt:lpstr>Arial</vt:lpstr>
      <vt:lpstr>Arial,Sans-Serif</vt:lpstr>
      <vt:lpstr>Calibri</vt:lpstr>
      <vt:lpstr>Calibri Light</vt:lpstr>
      <vt:lpstr>Comic Sans MS</vt:lpstr>
      <vt:lpstr>Helvetica</vt:lpstr>
      <vt:lpstr>Roboto</vt:lpstr>
      <vt:lpstr>Roboto Black</vt:lpstr>
      <vt:lpstr>Times</vt:lpstr>
      <vt:lpstr>Wingdings</vt:lpstr>
      <vt:lpstr>NAF Branded Theme</vt:lpstr>
      <vt:lpstr>Office Theme</vt:lpstr>
      <vt:lpstr>Office Theme</vt:lpstr>
      <vt:lpstr>Mobility Devices  Jennifer Keller, PT, MS Kennedy Krieger Institute Johns Hopkins   Physical Medicine and Rehabilitation  Jennifer Millar, MSPT Johns Hopkins   Ataxia Center  Physical Medicine and Rehabilitation   </vt:lpstr>
      <vt:lpstr>DISCLAIMER</vt:lpstr>
      <vt:lpstr>PRESENTER DISCLOSURES</vt:lpstr>
      <vt:lpstr>Learning Objectives</vt:lpstr>
      <vt:lpstr>International Classification of Functioning (ICF) </vt:lpstr>
      <vt:lpstr>Movement impairments</vt:lpstr>
      <vt:lpstr>COMPENSATORY STRATEGIES    </vt:lpstr>
      <vt:lpstr>PowerPoint Presentation</vt:lpstr>
      <vt:lpstr> Safe mobility strategies   </vt:lpstr>
      <vt:lpstr>Compensatory strategies</vt:lpstr>
      <vt:lpstr> Mobility and Transfer Tips   </vt:lpstr>
      <vt:lpstr>ASSISTED BED MOBILITY</vt:lpstr>
      <vt:lpstr>ASSISTED STAND PIVOT TRANSFERS</vt:lpstr>
      <vt:lpstr>TUB TRANSFERS</vt:lpstr>
      <vt:lpstr>TRANSFERS FROM FLOOR</vt:lpstr>
      <vt:lpstr>TRANSFERS IN AND OUT OF CAR</vt:lpstr>
      <vt:lpstr> Mobility and Adaptive Devices    </vt:lpstr>
      <vt:lpstr>Devices to help simplify movement </vt:lpstr>
      <vt:lpstr> </vt:lpstr>
      <vt:lpstr>Upright/Platform walker examples</vt:lpstr>
      <vt:lpstr>Examples of mobility devices for children</vt:lpstr>
      <vt:lpstr>Wheelchairs</vt:lpstr>
      <vt:lpstr>Manual Wheelchair Examples</vt:lpstr>
      <vt:lpstr>Power Wheelchair Examples</vt:lpstr>
      <vt:lpstr>Wheelchair accessories</vt:lpstr>
      <vt:lpstr>Steps for obtaining a wheelchair</vt:lpstr>
      <vt:lpstr>Scooters</vt:lpstr>
      <vt:lpstr>Torso weighted vest </vt:lpstr>
      <vt:lpstr>When we know weights don't work: </vt:lpstr>
      <vt:lpstr> Safe Environment Considerations   </vt:lpstr>
      <vt:lpstr>Make your home a safe environment… </vt:lpstr>
      <vt:lpstr>Adaptive equipment for the home</vt:lpstr>
      <vt:lpstr>Adaptive equipment for the kitchen</vt:lpstr>
      <vt:lpstr>Adaptive equipment for the bathroom</vt:lpstr>
      <vt:lpstr>    Home Technology </vt:lpstr>
      <vt:lpstr>Establish a fall safety plan…</vt:lpstr>
      <vt:lpstr>Questions?  </vt:lpstr>
      <vt:lpstr>Break Time...  Let's Move!  </vt:lpstr>
      <vt:lpstr>Hand to opposite knee tap</vt:lpstr>
      <vt:lpstr>Side to side reach</vt:lpstr>
      <vt:lpstr>Row the Boat</vt:lpstr>
      <vt:lpstr>V-Sit</vt:lpstr>
      <vt:lpstr>Rehabilitation Strategies  Jennifer Keller, PT, MS Kennedy Krieger Institute Johns Hopkins - Department of  Physical Medicine and Rehabilitation    Jennifer Millar, MSPT Johns Hopkins Ataxia Center Johns Hopkins - Department of  Physical Medicine and Rehabilitation    </vt:lpstr>
      <vt:lpstr>Learning objectives</vt:lpstr>
      <vt:lpstr>Motor control theories</vt:lpstr>
      <vt:lpstr> Motor control:</vt:lpstr>
      <vt:lpstr>Motor Learning</vt:lpstr>
      <vt:lpstr>Role of the cerebellum</vt:lpstr>
      <vt:lpstr>Motor Learning</vt:lpstr>
      <vt:lpstr>Type of movement disorder –  Important for guiding treatment </vt:lpstr>
      <vt:lpstr> Evidence in the Literature Efficacy of Exercise and Rehabilitation in Ataxia    </vt:lpstr>
      <vt:lpstr>PowerPoint Presentation</vt:lpstr>
      <vt:lpstr>PowerPoint Presentation</vt:lpstr>
      <vt:lpstr>PowerPoint Presentation</vt:lpstr>
      <vt:lpstr>6 week home exercise program study for people with cerebellar dysfunction</vt:lpstr>
      <vt:lpstr>Participants who rated the balance exercises more challenging demonstrated higher improvements in walking speed. </vt:lpstr>
      <vt:lpstr>PowerPoint Presentation</vt:lpstr>
      <vt:lpstr>Motor Learning </vt:lpstr>
      <vt:lpstr>Aerobic training:</vt:lpstr>
      <vt:lpstr>Aerobic training:</vt:lpstr>
      <vt:lpstr>Relationships of ocular motor symptoms, eye/head coordination, and activity in ataxia</vt:lpstr>
      <vt:lpstr>Individuals with ataxia reporting oscillopsia (bouncy vision with head movement) have symptoms comparable to those of bilateral vestibulopathy.   </vt:lpstr>
      <vt:lpstr>Eye/head coordination (vestibular ocular reflex gains) is impaired in ataxia patients versus healthy controls:                                                                                                                        </vt:lpstr>
      <vt:lpstr>PowerPoint Presentation</vt:lpstr>
      <vt:lpstr>PowerPoint Presentation</vt:lpstr>
      <vt:lpstr>PowerPoint Presentation</vt:lpstr>
      <vt:lpstr>Adjunct Treatments: Help to sustain activity</vt:lpstr>
      <vt:lpstr>Video game–based coordinative training improves ataxia in children with degenerative ataxia</vt:lpstr>
      <vt:lpstr>XBOX Kinect</vt:lpstr>
      <vt:lpstr>Quantitative gait measures improved,    including lateral sway and step length variability.</vt:lpstr>
      <vt:lpstr>Children with degenerative ataxia can improve  whole-body coordination and dynamic balance by highly motivational intensive coordination training.</vt:lpstr>
      <vt:lpstr>     </vt:lpstr>
      <vt:lpstr>Seated exercises</vt:lpstr>
      <vt:lpstr>Supine exercises</vt:lpstr>
      <vt:lpstr>Quadruped exercises</vt:lpstr>
      <vt:lpstr>Standing exercises (in corner for safety)</vt:lpstr>
      <vt:lpstr>     </vt:lpstr>
      <vt:lpstr>     </vt:lpstr>
      <vt:lpstr>Communicate with your care team</vt:lpstr>
      <vt:lpstr>How can you be ready to address your goals? </vt:lpstr>
      <vt:lpstr>Track your activity</vt:lpstr>
      <vt:lpstr>iPhone Health app (Standard in all iPhones) </vt:lpstr>
      <vt:lpstr>Thoughts to Guide Us: Is a Bout of Intense Rehab Indicated?  </vt:lpstr>
      <vt:lpstr>Key takeaways and future research </vt:lpstr>
      <vt:lpstr>Making life easier:  Think about what can you change…</vt:lpstr>
      <vt:lpstr>Multi-Disciplinary Team</vt:lpstr>
      <vt:lpstr>Multi-Disciplinary Team</vt:lpstr>
      <vt:lpstr> https://aptaapps.apta.org/APTAPTDirectory/FindAPTDirectory.aspx </vt:lpstr>
      <vt:lpstr>     </vt:lpstr>
      <vt:lpstr>Acknowledgements  NAF AAC Attendees  National Ataxia Foundation Conference Organizers  Kennedy Krieger Institute    Johns Hopkins   Ataxia Center   Department of Physical Medicine    and Rehabilitation      </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63rd  Annual Ataxia Conference</dc:title>
  <dc:creator>Utting, Mollie</dc:creator>
  <cp:lastModifiedBy>Shogren, Lori</cp:lastModifiedBy>
  <cp:revision>312</cp:revision>
  <dcterms:created xsi:type="dcterms:W3CDTF">2019-12-11T21:40:37Z</dcterms:created>
  <dcterms:modified xsi:type="dcterms:W3CDTF">2023-03-29T13:07:50Z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0x010100B51783F9E39C6143B2942F3815AD199D</vt:lpwstr>
  </property>
  <property fmtid="{D5CDD505-2E9C-101B-9397-08002B2CF9AE}" pid="3" name="MediaServiceImageTags">
    <vt:lpwstr/>
  </property>
</Properties>
</file>